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emf" ContentType="image/x-emf"/>
  <Default Extension="wdp" ContentType="image/vnd.ms-photo"/>
  <Default Extension="bin" ContentType="application/vnd.openxmlformats-officedocument.presentationml.printerSettings"/>
  <Default Extension="png" ContentType="image/pn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Override1.xml" ContentType="application/vnd.openxmlformats-officedocument.themeOverrid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4" Type="http://schemas.openxmlformats.org/officeDocument/2006/relationships/custom-properties" Target="docProps/custom.xml"/><Relationship Id="rId1" Type="http://schemas.openxmlformats.org/officeDocument/2006/relationships/officeDocument" Target="ppt/presentation.xml"/><Relationship Id="rId2" Type="http://schemas.openxmlformats.org/package/2006/relationships/metadata/core-properties" Target="docProps/core.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autoCompressPictures="0">
  <p:sldMasterIdLst>
    <p:sldMasterId id="2147484622" r:id="rId4"/>
  </p:sldMasterIdLst>
  <p:notesMasterIdLst>
    <p:notesMasterId r:id="rId12"/>
  </p:notesMasterIdLst>
  <p:handoutMasterIdLst>
    <p:handoutMasterId r:id="rId13"/>
  </p:handoutMasterIdLst>
  <p:sldIdLst>
    <p:sldId id="350" r:id="rId5"/>
    <p:sldId id="426" r:id="rId6"/>
    <p:sldId id="425" r:id="rId7"/>
    <p:sldId id="424" r:id="rId8"/>
    <p:sldId id="409" r:id="rId9"/>
    <p:sldId id="394" r:id="rId10"/>
    <p:sldId id="398" r:id="rId11"/>
  </p:sldIdLst>
  <p:sldSz cx="12436475" cy="6994525"/>
  <p:notesSz cx="6858000" cy="9144000"/>
  <p:defaultTextStyle>
    <a:defPPr>
      <a:defRPr lang="en-US"/>
    </a:defPPr>
    <a:lvl1pPr marL="0" algn="l" defTabSz="931667" rtl="0" eaLnBrk="1" latinLnBrk="0" hangingPunct="1">
      <a:defRPr sz="1800" kern="1200">
        <a:solidFill>
          <a:schemeClr val="tx1"/>
        </a:solidFill>
        <a:latin typeface="+mn-lt"/>
        <a:ea typeface="+mn-ea"/>
        <a:cs typeface="+mn-cs"/>
      </a:defRPr>
    </a:lvl1pPr>
    <a:lvl2pPr marL="465833" algn="l" defTabSz="931667" rtl="0" eaLnBrk="1" latinLnBrk="0" hangingPunct="1">
      <a:defRPr sz="1800" kern="1200">
        <a:solidFill>
          <a:schemeClr val="tx1"/>
        </a:solidFill>
        <a:latin typeface="+mn-lt"/>
        <a:ea typeface="+mn-ea"/>
        <a:cs typeface="+mn-cs"/>
      </a:defRPr>
    </a:lvl2pPr>
    <a:lvl3pPr marL="931667" algn="l" defTabSz="931667" rtl="0" eaLnBrk="1" latinLnBrk="0" hangingPunct="1">
      <a:defRPr sz="1800" kern="1200">
        <a:solidFill>
          <a:schemeClr val="tx1"/>
        </a:solidFill>
        <a:latin typeface="+mn-lt"/>
        <a:ea typeface="+mn-ea"/>
        <a:cs typeface="+mn-cs"/>
      </a:defRPr>
    </a:lvl3pPr>
    <a:lvl4pPr marL="1397503" algn="l" defTabSz="931667" rtl="0" eaLnBrk="1" latinLnBrk="0" hangingPunct="1">
      <a:defRPr sz="1800" kern="1200">
        <a:solidFill>
          <a:schemeClr val="tx1"/>
        </a:solidFill>
        <a:latin typeface="+mn-lt"/>
        <a:ea typeface="+mn-ea"/>
        <a:cs typeface="+mn-cs"/>
      </a:defRPr>
    </a:lvl4pPr>
    <a:lvl5pPr marL="1863339" algn="l" defTabSz="931667" rtl="0" eaLnBrk="1" latinLnBrk="0" hangingPunct="1">
      <a:defRPr sz="1800" kern="1200">
        <a:solidFill>
          <a:schemeClr val="tx1"/>
        </a:solidFill>
        <a:latin typeface="+mn-lt"/>
        <a:ea typeface="+mn-ea"/>
        <a:cs typeface="+mn-cs"/>
      </a:defRPr>
    </a:lvl5pPr>
    <a:lvl6pPr marL="2329171" algn="l" defTabSz="931667" rtl="0" eaLnBrk="1" latinLnBrk="0" hangingPunct="1">
      <a:defRPr sz="1800" kern="1200">
        <a:solidFill>
          <a:schemeClr val="tx1"/>
        </a:solidFill>
        <a:latin typeface="+mn-lt"/>
        <a:ea typeface="+mn-ea"/>
        <a:cs typeface="+mn-cs"/>
      </a:defRPr>
    </a:lvl6pPr>
    <a:lvl7pPr marL="2795003" algn="l" defTabSz="931667" rtl="0" eaLnBrk="1" latinLnBrk="0" hangingPunct="1">
      <a:defRPr sz="1800" kern="1200">
        <a:solidFill>
          <a:schemeClr val="tx1"/>
        </a:solidFill>
        <a:latin typeface="+mn-lt"/>
        <a:ea typeface="+mn-ea"/>
        <a:cs typeface="+mn-cs"/>
      </a:defRPr>
    </a:lvl7pPr>
    <a:lvl8pPr marL="3260839" algn="l" defTabSz="931667" rtl="0" eaLnBrk="1" latinLnBrk="0" hangingPunct="1">
      <a:defRPr sz="1800" kern="1200">
        <a:solidFill>
          <a:schemeClr val="tx1"/>
        </a:solidFill>
        <a:latin typeface="+mn-lt"/>
        <a:ea typeface="+mn-ea"/>
        <a:cs typeface="+mn-cs"/>
      </a:defRPr>
    </a:lvl8pPr>
    <a:lvl9pPr marL="3726672" algn="l" defTabSz="931667"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B9DF7DB4-5EED-495D-8A80-2096340593F9}">
          <p14:sldIdLst>
            <p14:sldId id="350"/>
            <p14:sldId id="426"/>
            <p14:sldId id="425"/>
            <p14:sldId id="424"/>
            <p14:sldId id="409"/>
            <p14:sldId id="394"/>
            <p14:sldId id="398"/>
          </p14:sldIdLst>
        </p14:section>
      </p14:sectionLst>
    </p:ext>
    <p:ext uri="{EFAFB233-063F-42B5-8137-9DF3F51BA10A}">
      <p15:sldGuideLst xmlns="" xmlns:p15="http://schemas.microsoft.com/office/powerpoint/2012/main"/>
    </p:ext>
    <p:ext uri="{2D200454-40CA-4A62-9FC3-DE9A4176ACB9}">
      <p15:notesGuideLst xmlns="" xmlns:p15="http://schemas.microsoft.com/office/powerpoint/2012/main">
        <p15:guide id="1" orient="horz" pos="2880">
          <p15:clr>
            <a:srgbClr val="A4A3A4"/>
          </p15:clr>
        </p15:guide>
        <p15:guide id="2" pos="2160">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Author" initials="A" lastIdx="0" clrIdx="7"/>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E20000"/>
    <a:srgbClr val="189349"/>
    <a:srgbClr val="2E3192"/>
    <a:srgbClr val="FAA63D"/>
    <a:srgbClr val="009EE1"/>
    <a:srgbClr val="008272"/>
    <a:srgbClr val="44546A"/>
    <a:srgbClr val="0072C6"/>
    <a:srgbClr val="DC3C00"/>
    <a:srgbClr val="89CC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5A111915-BE36-4E01-A7E5-04B1672EAD32}" styleName="Light Style 2 - Accent 5">
    <a:wholeTbl>
      <a:tcTxStyle>
        <a:fontRef idx="minor">
          <a:scrgbClr r="0" g="0" b="0"/>
        </a:fontRef>
        <a:schemeClr val="tx1"/>
      </a:tcTxStyle>
      <a:tcStyle>
        <a:tcBdr>
          <a:left>
            <a:lnRef idx="1">
              <a:schemeClr val="accent5"/>
            </a:lnRef>
          </a:left>
          <a:right>
            <a:lnRef idx="1">
              <a:schemeClr val="accent5"/>
            </a:lnRef>
          </a:right>
          <a:top>
            <a:lnRef idx="1">
              <a:schemeClr val="accent5"/>
            </a:lnRef>
          </a:top>
          <a:bottom>
            <a:lnRef idx="1">
              <a:schemeClr val="accent5"/>
            </a:lnRef>
          </a:bottom>
          <a:insideH>
            <a:ln>
              <a:noFill/>
            </a:ln>
          </a:insideH>
          <a:insideV>
            <a:ln>
              <a:noFill/>
            </a:ln>
          </a:insideV>
        </a:tcBdr>
        <a:fill>
          <a:noFill/>
        </a:fill>
      </a:tcStyle>
    </a:wholeTbl>
    <a:band1H>
      <a:tcStyle>
        <a:tcBdr>
          <a:top>
            <a:lnRef idx="1">
              <a:schemeClr val="accent5"/>
            </a:lnRef>
          </a:top>
          <a:bottom>
            <a:lnRef idx="1">
              <a:schemeClr val="accent5"/>
            </a:lnRef>
          </a:bottom>
        </a:tcBdr>
      </a:tcStyle>
    </a:band1H>
    <a:band1V>
      <a:tcStyle>
        <a:tcBdr>
          <a:left>
            <a:lnRef idx="1">
              <a:schemeClr val="accent5"/>
            </a:lnRef>
          </a:left>
          <a:right>
            <a:lnRef idx="1">
              <a:schemeClr val="accent5"/>
            </a:lnRef>
          </a:right>
        </a:tcBdr>
      </a:tcStyle>
    </a:band1V>
    <a:band2V>
      <a:tcStyle>
        <a:tcBdr>
          <a:left>
            <a:lnRef idx="1">
              <a:schemeClr val="accent5"/>
            </a:lnRef>
          </a:left>
          <a:right>
            <a:lnRef idx="1">
              <a:schemeClr val="accent5"/>
            </a:lnRef>
          </a:right>
        </a:tcBdr>
      </a:tcStyle>
    </a:band2V>
    <a:lastCol>
      <a:tcTxStyle b="on"/>
      <a:tcStyle>
        <a:tcBdr/>
      </a:tcStyle>
    </a:lastCol>
    <a:firstCol>
      <a:tcTxStyle b="on"/>
      <a:tcStyle>
        <a:tcBdr/>
      </a:tcStyle>
    </a:firstCol>
    <a:lastRow>
      <a:tcTxStyle b="on"/>
      <a:tcStyle>
        <a:tcBdr>
          <a:top>
            <a:ln w="50800" cmpd="dbl">
              <a:solidFill>
                <a:schemeClr val="accent5"/>
              </a:solidFill>
            </a:ln>
          </a:top>
        </a:tcBdr>
      </a:tcStyle>
    </a:lastRow>
    <a:firstRow>
      <a:tcTxStyle b="on">
        <a:fontRef idx="minor">
          <a:scrgbClr r="0" g="0" b="0"/>
        </a:fontRef>
        <a:schemeClr val="bg1"/>
      </a:tcTxStyle>
      <a:tcStyle>
        <a:tcBdr/>
        <a:fillRef idx="1">
          <a:schemeClr val="accent5"/>
        </a:fillRef>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8407" autoAdjust="0"/>
    <p:restoredTop sz="79855" autoAdjust="0"/>
  </p:normalViewPr>
  <p:slideViewPr>
    <p:cSldViewPr snapToGrid="0">
      <p:cViewPr varScale="1">
        <p:scale>
          <a:sx n="95" d="100"/>
          <a:sy n="95" d="100"/>
        </p:scale>
        <p:origin x="-1288" y="-112"/>
      </p:cViewPr>
      <p:guideLst>
        <p:guide orient="horz" pos="1297"/>
        <p:guide pos="4253"/>
      </p:guideLst>
    </p:cSldViewPr>
  </p:slideViewPr>
  <p:outlineViewPr>
    <p:cViewPr>
      <p:scale>
        <a:sx n="33" d="100"/>
        <a:sy n="33" d="100"/>
      </p:scale>
      <p:origin x="0" y="-7164"/>
    </p:cViewPr>
  </p:outlineViewPr>
  <p:notesTextViewPr>
    <p:cViewPr>
      <p:scale>
        <a:sx n="100" d="100"/>
        <a:sy n="100" d="100"/>
      </p:scale>
      <p:origin x="0" y="0"/>
    </p:cViewPr>
  </p:notesTextViewPr>
  <p:sorterViewPr>
    <p:cViewPr>
      <p:scale>
        <a:sx n="110" d="100"/>
        <a:sy n="110" d="100"/>
      </p:scale>
      <p:origin x="0" y="0"/>
    </p:cViewPr>
  </p:sorterViewPr>
  <p:notesViewPr>
    <p:cSldViewPr snapToGrid="0" showGuides="1">
      <p:cViewPr varScale="1">
        <p:scale>
          <a:sx n="90" d="100"/>
          <a:sy n="90" d="100"/>
        </p:scale>
        <p:origin x="-35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2" Type="http://schemas.openxmlformats.org/officeDocument/2006/relationships/notesMaster" Target="notesMasters/notesMaster1.xml"/><Relationship Id="rId13" Type="http://schemas.openxmlformats.org/officeDocument/2006/relationships/handoutMaster" Target="handoutMasters/handoutMaster1.xml"/><Relationship Id="rId14" Type="http://schemas.openxmlformats.org/officeDocument/2006/relationships/printerSettings" Target="printerSettings/printerSettings1.bin"/><Relationship Id="rId15" Type="http://schemas.openxmlformats.org/officeDocument/2006/relationships/commentAuthors" Target="commentAuthors.xml"/><Relationship Id="rId16" Type="http://schemas.openxmlformats.org/officeDocument/2006/relationships/presProps" Target="presProps.xml"/><Relationship Id="rId17" Type="http://schemas.openxmlformats.org/officeDocument/2006/relationships/viewProps" Target="viewProps.xml"/><Relationship Id="rId18" Type="http://schemas.openxmlformats.org/officeDocument/2006/relationships/theme" Target="theme/theme1.xml"/><Relationship Id="rId19" Type="http://schemas.openxmlformats.org/officeDocument/2006/relationships/tableStyles" Target="tableStyles.xml"/><Relationship Id="rId1" Type="http://schemas.openxmlformats.org/officeDocument/2006/relationships/customXml" Target="../customXml/item1.xml"/><Relationship Id="rId2" Type="http://schemas.openxmlformats.org/officeDocument/2006/relationships/customXml" Target="../customXml/item2.xml"/><Relationship Id="rId3" Type="http://schemas.openxmlformats.org/officeDocument/2006/relationships/customXml" Target="../customXml/item3.xml"/><Relationship Id="rId4" Type="http://schemas.openxmlformats.org/officeDocument/2006/relationships/slideMaster" Target="slideMasters/slideMaster1.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 Id="rId9" Type="http://schemas.openxmlformats.org/officeDocument/2006/relationships/slide" Target="slides/slide5.xml"/><Relationship Id="rId10" Type="http://schemas.openxmlformats.org/officeDocument/2006/relationships/slide" Target="slides/slide6.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6" name="Header Placeholder 5"/>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r>
              <a:rPr lang="en-US" dirty="0" smtClean="0">
                <a:latin typeface="Segoe UI" pitchFamily="34" charset="0"/>
              </a:rPr>
              <a:t>Server and Cloud 2013 Template</a:t>
            </a:r>
            <a:endParaRPr lang="en-US" dirty="0">
              <a:latin typeface="Segoe UI" pitchFamily="34" charset="0"/>
            </a:endParaRPr>
          </a:p>
        </p:txBody>
      </p:sp>
      <p:sp>
        <p:nvSpPr>
          <p:cNvPr id="7" name="Date Placeholder 6"/>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0B774A66-6B8E-459C-A5CA-5AD049815B48}" type="datetime8">
              <a:rPr lang="en-US" smtClean="0">
                <a:latin typeface="Segoe UI" pitchFamily="34" charset="0"/>
              </a:rPr>
              <a:t>12/4/15 13:29</a:t>
            </a:fld>
            <a:endParaRPr lang="en-US" dirty="0">
              <a:latin typeface="Segoe UI" pitchFamily="34" charset="0"/>
            </a:endParaRPr>
          </a:p>
        </p:txBody>
      </p:sp>
      <p:sp>
        <p:nvSpPr>
          <p:cNvPr id="8" name="Footer Placeholder 7"/>
          <p:cNvSpPr>
            <a:spLocks noGrp="1"/>
          </p:cNvSpPr>
          <p:nvPr>
            <p:ph type="ftr" sz="quarter" idx="2"/>
          </p:nvPr>
        </p:nvSpPr>
        <p:spPr>
          <a:xfrm>
            <a:off x="0" y="8685213"/>
            <a:ext cx="5795010" cy="332434"/>
          </a:xfrm>
          <a:prstGeom prst="rect">
            <a:avLst/>
          </a:prstGeom>
        </p:spPr>
        <p:txBody>
          <a:bodyPr vert="horz" lIns="91440" tIns="45720" rIns="91440" bIns="45720" rtlCol="0" anchor="b"/>
          <a:lstStyle>
            <a:lvl1pPr algn="l">
              <a:defRPr sz="1200"/>
            </a:lvl1pPr>
          </a:lstStyle>
          <a:p>
            <a:pPr marL="398463" defTabSz="914099" eaLnBrk="0" hangingPunct="0"/>
            <a:r>
              <a:rPr lang="en-US" sz="400" dirty="0" smtClean="0">
                <a:gradFill>
                  <a:gsLst>
                    <a:gs pos="0">
                      <a:schemeClr val="tx1"/>
                    </a:gs>
                    <a:gs pos="100000">
                      <a:schemeClr val="tx1"/>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a:gradFill>
                <a:gsLst>
                  <a:gs pos="0">
                    <a:schemeClr val="tx1"/>
                  </a:gs>
                  <a:gs pos="100000">
                    <a:schemeClr val="tx1"/>
                  </a:gs>
                </a:gsLst>
                <a:lin ang="5400000" scaled="0"/>
              </a:gradFill>
              <a:latin typeface="Segoe UI" pitchFamily="34" charset="0"/>
              <a:ea typeface="Segoe UI" pitchFamily="34" charset="0"/>
              <a:cs typeface="Segoe UI" pitchFamily="34" charset="0"/>
            </a:endParaRPr>
          </a:p>
        </p:txBody>
      </p:sp>
      <p:sp>
        <p:nvSpPr>
          <p:cNvPr id="9" name="Slide Number Placeholder 8"/>
          <p:cNvSpPr>
            <a:spLocks noGrp="1"/>
          </p:cNvSpPr>
          <p:nvPr>
            <p:ph type="sldNum" sz="quarter" idx="3"/>
          </p:nvPr>
        </p:nvSpPr>
        <p:spPr>
          <a:xfrm>
            <a:off x="5783579" y="8685213"/>
            <a:ext cx="1072833" cy="457200"/>
          </a:xfrm>
          <a:prstGeom prst="rect">
            <a:avLst/>
          </a:prstGeom>
        </p:spPr>
        <p:txBody>
          <a:bodyPr vert="horz" lIns="91440" tIns="45720" rIns="91440" bIns="45720" rtlCol="0" anchor="b"/>
          <a:lstStyle>
            <a:lvl1pPr algn="r">
              <a:defRPr sz="1200"/>
            </a:lvl1pPr>
          </a:lstStyle>
          <a:p>
            <a:fld id="{0EC9E9D6-92A0-482B-A603-C9BA7FFB8190}" type="slidenum">
              <a:rPr lang="en-US" smtClean="0">
                <a:latin typeface="Segoe UI" pitchFamily="34" charset="0"/>
              </a:rPr>
              <a:t>‹#›</a:t>
            </a:fld>
            <a:endParaRPr lang="en-US" dirty="0">
              <a:latin typeface="Segoe UI" pitchFamily="34" charset="0"/>
            </a:endParaRPr>
          </a:p>
        </p:txBody>
      </p:sp>
    </p:spTree>
    <p:extLst>
      <p:ext uri="{BB962C8B-B14F-4D97-AF65-F5344CB8AC3E}">
        <p14:creationId xmlns:p14="http://schemas.microsoft.com/office/powerpoint/2010/main" val="3904595630"/>
      </p:ext>
    </p:extLst>
  </p:cSld>
  <p:clrMap bg1="lt1" tx1="dk1" bg2="lt2" tx2="dk2" accent1="accent1" accent2="accent2" accent3="accent3" accent4="accent4" accent5="accent5" accent6="accent6" hlink="hlink" folHlink="folHlink"/>
  <p:hf/>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Header Placeholder 7"/>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Segoe UI" pitchFamily="34" charset="0"/>
              </a:defRPr>
            </a:lvl1pPr>
          </a:lstStyle>
          <a:p>
            <a:endParaRPr lang="en-US" dirty="0"/>
          </a:p>
        </p:txBody>
      </p:sp>
      <p:sp>
        <p:nvSpPr>
          <p:cNvPr id="9" name="Slide Image Placeholder 8"/>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dirty="0"/>
          </a:p>
        </p:txBody>
      </p:sp>
      <p:sp>
        <p:nvSpPr>
          <p:cNvPr id="10" name="Footer Placeholder 9"/>
          <p:cNvSpPr>
            <a:spLocks noGrp="1"/>
          </p:cNvSpPr>
          <p:nvPr>
            <p:ph type="ftr" sz="quarter" idx="4"/>
          </p:nvPr>
        </p:nvSpPr>
        <p:spPr>
          <a:xfrm>
            <a:off x="0" y="8686800"/>
            <a:ext cx="5920740" cy="355964"/>
          </a:xfrm>
          <a:prstGeom prst="rect">
            <a:avLst/>
          </a:prstGeom>
        </p:spPr>
        <p:txBody>
          <a:bodyPr vert="horz" lIns="91440" tIns="45720" rIns="91440" bIns="45720" rtlCol="0" anchor="b"/>
          <a:lstStyle>
            <a:lvl1pPr marL="571500" indent="0" algn="l">
              <a:defRPr sz="1200"/>
            </a:lvl1pPr>
          </a:lstStyle>
          <a:p>
            <a:pPr defTabSz="914099" eaLnBrk="0" hangingPunct="0"/>
            <a:r>
              <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p>
        </p:txBody>
      </p:sp>
      <p:sp>
        <p:nvSpPr>
          <p:cNvPr id="11" name="Date Placeholder 10"/>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Segoe UI" pitchFamily="34" charset="0"/>
              </a:defRPr>
            </a:lvl1pPr>
          </a:lstStyle>
          <a:p>
            <a:fld id="{107B766D-34D2-4976-A3DD-B0EB46A9EE99}" type="datetime8">
              <a:rPr lang="en-US" smtClean="0"/>
              <a:t>12/4/15 13:29</a:t>
            </a:fld>
            <a:endParaRPr lang="en-US" dirty="0"/>
          </a:p>
        </p:txBody>
      </p:sp>
      <p:sp>
        <p:nvSpPr>
          <p:cNvPr id="12" name="Notes Placeholder 11"/>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3" name="Slide Number Placeholder 12"/>
          <p:cNvSpPr>
            <a:spLocks noGrp="1"/>
          </p:cNvSpPr>
          <p:nvPr>
            <p:ph type="sldNum" sz="quarter" idx="5"/>
          </p:nvPr>
        </p:nvSpPr>
        <p:spPr>
          <a:xfrm>
            <a:off x="5909309" y="8685213"/>
            <a:ext cx="947103" cy="457200"/>
          </a:xfrm>
          <a:prstGeom prst="rect">
            <a:avLst/>
          </a:prstGeom>
        </p:spPr>
        <p:txBody>
          <a:bodyPr vert="horz" lIns="91440" tIns="45720" rIns="91440" bIns="45720" rtlCol="0" anchor="b"/>
          <a:lstStyle>
            <a:lvl1pPr algn="r">
              <a:defRPr sz="1200">
                <a:latin typeface="Segoe UI" pitchFamily="34" charset="0"/>
              </a:defRPr>
            </a:lvl1pPr>
          </a:lstStyle>
          <a:p>
            <a:fld id="{B4008EB6-D09E-4580-8CD6-DDB14511944F}" type="slidenum">
              <a:rPr lang="en-US" smtClean="0"/>
              <a:pPr/>
              <a:t>‹#›</a:t>
            </a:fld>
            <a:endParaRPr lang="en-US" dirty="0"/>
          </a:p>
        </p:txBody>
      </p:sp>
    </p:spTree>
    <p:extLst>
      <p:ext uri="{BB962C8B-B14F-4D97-AF65-F5344CB8AC3E}">
        <p14:creationId xmlns:p14="http://schemas.microsoft.com/office/powerpoint/2010/main" val="2624648265"/>
      </p:ext>
    </p:extLst>
  </p:cSld>
  <p:clrMap bg1="lt1" tx1="dk1" bg2="lt2" tx2="dk2" accent1="accent1" accent2="accent2" accent3="accent3" accent4="accent4" accent5="accent5" accent6="accent6" hlink="hlink" folHlink="folHlink"/>
  <p:hf/>
  <p:notesStyle>
    <a:lvl1pPr marL="0" algn="l" defTabSz="931667" rtl="0" eaLnBrk="1" latinLnBrk="0" hangingPunct="1">
      <a:lnSpc>
        <a:spcPct val="90000"/>
      </a:lnSpc>
      <a:spcAft>
        <a:spcPts val="340"/>
      </a:spcAft>
      <a:defRPr sz="1000" kern="1200">
        <a:solidFill>
          <a:schemeClr val="tx1"/>
        </a:solidFill>
        <a:latin typeface="Segoe UI Light" pitchFamily="34" charset="0"/>
        <a:ea typeface="+mn-ea"/>
        <a:cs typeface="+mn-cs"/>
      </a:defRPr>
    </a:lvl1pPr>
    <a:lvl2pPr marL="217012" indent="-107833"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2pPr>
    <a:lvl3pPr marL="334280"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3pPr>
    <a:lvl4pPr marL="491980" indent="-149618"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4pPr>
    <a:lvl5pPr marL="626774" indent="-117269" algn="l" defTabSz="931667" rtl="0" eaLnBrk="1" latinLnBrk="0" hangingPunct="1">
      <a:lnSpc>
        <a:spcPct val="90000"/>
      </a:lnSpc>
      <a:spcAft>
        <a:spcPts val="340"/>
      </a:spcAft>
      <a:buFont typeface="Arial" pitchFamily="34" charset="0"/>
      <a:buChar char="•"/>
      <a:defRPr sz="1000" kern="1200">
        <a:solidFill>
          <a:schemeClr val="tx1"/>
        </a:solidFill>
        <a:latin typeface="Segoe UI Light" pitchFamily="34" charset="0"/>
        <a:ea typeface="+mn-ea"/>
        <a:cs typeface="+mn-cs"/>
      </a:defRPr>
    </a:lvl5pPr>
    <a:lvl6pPr marL="2329171" algn="l" defTabSz="931667" rtl="0" eaLnBrk="1" latinLnBrk="0" hangingPunct="1">
      <a:defRPr sz="1200" kern="1200">
        <a:solidFill>
          <a:schemeClr val="tx1"/>
        </a:solidFill>
        <a:latin typeface="+mn-lt"/>
        <a:ea typeface="+mn-ea"/>
        <a:cs typeface="+mn-cs"/>
      </a:defRPr>
    </a:lvl6pPr>
    <a:lvl7pPr marL="2795003" algn="l" defTabSz="931667" rtl="0" eaLnBrk="1" latinLnBrk="0" hangingPunct="1">
      <a:defRPr sz="1200" kern="1200">
        <a:solidFill>
          <a:schemeClr val="tx1"/>
        </a:solidFill>
        <a:latin typeface="+mn-lt"/>
        <a:ea typeface="+mn-ea"/>
        <a:cs typeface="+mn-cs"/>
      </a:defRPr>
    </a:lvl7pPr>
    <a:lvl8pPr marL="3260839" algn="l" defTabSz="931667" rtl="0" eaLnBrk="1" latinLnBrk="0" hangingPunct="1">
      <a:defRPr sz="1200" kern="1200">
        <a:solidFill>
          <a:schemeClr val="tx1"/>
        </a:solidFill>
        <a:latin typeface="+mn-lt"/>
        <a:ea typeface="+mn-ea"/>
        <a:cs typeface="+mn-cs"/>
      </a:defRPr>
    </a:lvl8pPr>
    <a:lvl9pPr marL="3726672" algn="l" defTabSz="931667"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7.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12/4/15 13:29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2</a:t>
            </a:fld>
            <a:endParaRPr lang="en-US" dirty="0"/>
          </a:p>
        </p:txBody>
      </p:sp>
    </p:spTree>
    <p:extLst>
      <p:ext uri="{BB962C8B-B14F-4D97-AF65-F5344CB8AC3E}">
        <p14:creationId xmlns:p14="http://schemas.microsoft.com/office/powerpoint/2010/main" val="208594136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aseline="0" dirty="0" smtClean="0"/>
              <a:t>Icons here too</a:t>
            </a:r>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solidFill>
                  <a:prstClr val="black"/>
                </a:solidFill>
              </a:rPr>
              <a:pPr/>
              <a:t>12/4/15 13:29</a:t>
            </a:fld>
            <a:endParaRPr lang="en-US" dirty="0">
              <a:solidFill>
                <a:prstClr val="black"/>
              </a:solidFill>
            </a:endParaRPr>
          </a:p>
        </p:txBody>
      </p:sp>
      <p:sp>
        <p:nvSpPr>
          <p:cNvPr id="7" name="Slide Number Placeholder 6"/>
          <p:cNvSpPr>
            <a:spLocks noGrp="1"/>
          </p:cNvSpPr>
          <p:nvPr>
            <p:ph type="sldNum" sz="quarter" idx="13"/>
          </p:nvPr>
        </p:nvSpPr>
        <p:spPr/>
        <p:txBody>
          <a:bodyPr/>
          <a:lstStyle/>
          <a:p>
            <a:fld id="{B4008EB6-D09E-4580-8CD6-DDB14511944F}"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110306679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Footer Placeholder 4"/>
          <p:cNvSpPr>
            <a:spLocks noGrp="1"/>
          </p:cNvSpPr>
          <p:nvPr>
            <p:ph type="ftr" sz="quarter" idx="11"/>
          </p:nvPr>
        </p:nvSpPr>
        <p:spPr/>
        <p:txBody>
          <a:bodyPr/>
          <a:lstStyle/>
          <a:p>
            <a:pPr defTabSz="914099" eaLnBrk="0" hangingPunct="0"/>
            <a:r>
              <a:rPr lang="en-US" sz="400" smtClean="0">
                <a:gradFill>
                  <a:gsLst>
                    <a:gs pos="0">
                      <a:prstClr val="black"/>
                    </a:gs>
                    <a:gs pos="100000">
                      <a:prstClr val="black"/>
                    </a:gs>
                  </a:gsLst>
                  <a:lin ang="5400000" scaled="0"/>
                </a:gradFill>
                <a:latin typeface="Segoe UI" pitchFamily="34" charset="0"/>
                <a:ea typeface="Segoe UI" pitchFamily="34" charset="0"/>
                <a:cs typeface="Segoe UI" pitchFamily="34" charset="0"/>
              </a:rPr>
              <a:t>© 2013 Microsoft Corporation. All rights reserved. Microsoft, Windows, and other product names are or may be registered trademarks and/or trademarks in the U.S. and/or other countries. 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MICROSOFT MAKES NO WARRANTIES, EXPRESS, IMPLIED OR STATUTORY, AS TO THE INFORMATION IN THIS PRESENTATION.</a:t>
            </a:r>
            <a:endParaRPr lang="en-US" sz="400" dirty="0" smtClean="0">
              <a:gradFill>
                <a:gsLst>
                  <a:gs pos="0">
                    <a:prstClr val="black"/>
                  </a:gs>
                  <a:gs pos="100000">
                    <a:prstClr val="black"/>
                  </a:gs>
                </a:gsLst>
                <a:lin ang="5400000" scaled="0"/>
              </a:gradFill>
              <a:latin typeface="Segoe UI" pitchFamily="34" charset="0"/>
              <a:ea typeface="Segoe UI" pitchFamily="34" charset="0"/>
              <a:cs typeface="Segoe UI" pitchFamily="34" charset="0"/>
            </a:endParaRPr>
          </a:p>
        </p:txBody>
      </p:sp>
      <p:sp>
        <p:nvSpPr>
          <p:cNvPr id="6" name="Date Placeholder 5"/>
          <p:cNvSpPr>
            <a:spLocks noGrp="1"/>
          </p:cNvSpPr>
          <p:nvPr>
            <p:ph type="dt" idx="12"/>
          </p:nvPr>
        </p:nvSpPr>
        <p:spPr/>
        <p:txBody>
          <a:bodyPr/>
          <a:lstStyle/>
          <a:p>
            <a:fld id="{107B766D-34D2-4976-A3DD-B0EB46A9EE99}" type="datetime8">
              <a:rPr lang="en-US" smtClean="0"/>
              <a:t>12/4/15 13:29</a:t>
            </a:fld>
            <a:endParaRPr lang="en-US" dirty="0"/>
          </a:p>
        </p:txBody>
      </p:sp>
      <p:sp>
        <p:nvSpPr>
          <p:cNvPr id="7" name="Slide Number Placeholder 6"/>
          <p:cNvSpPr>
            <a:spLocks noGrp="1"/>
          </p:cNvSpPr>
          <p:nvPr>
            <p:ph type="sldNum" sz="quarter" idx="13"/>
          </p:nvPr>
        </p:nvSpPr>
        <p:spPr/>
        <p:txBody>
          <a:bodyPr/>
          <a:lstStyle/>
          <a:p>
            <a:fld id="{B4008EB6-D09E-4580-8CD6-DDB14511944F}" type="slidenum">
              <a:rPr lang="en-US" smtClean="0"/>
              <a:pPr/>
              <a:t>7</a:t>
            </a:fld>
            <a:endParaRPr lang="en-US" dirty="0"/>
          </a:p>
        </p:txBody>
      </p:sp>
    </p:spTree>
    <p:extLst>
      <p:ext uri="{BB962C8B-B14F-4D97-AF65-F5344CB8AC3E}">
        <p14:creationId xmlns:p14="http://schemas.microsoft.com/office/powerpoint/2010/main" val="394426293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2.png"/></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1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6"/>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078" indent="0">
              <a:buNone/>
              <a:defRPr sz="2400">
                <a:solidFill>
                  <a:schemeClr val="tx1">
                    <a:tint val="75000"/>
                  </a:schemeClr>
                </a:solidFill>
              </a:defRPr>
            </a:lvl2pPr>
            <a:lvl3pPr marL="1242152" indent="0">
              <a:buNone/>
              <a:defRPr sz="2200">
                <a:solidFill>
                  <a:schemeClr val="tx1">
                    <a:tint val="75000"/>
                  </a:schemeClr>
                </a:solidFill>
              </a:defRPr>
            </a:lvl3pPr>
            <a:lvl4pPr marL="1863233" indent="0">
              <a:buNone/>
              <a:defRPr sz="1900">
                <a:solidFill>
                  <a:schemeClr val="tx1">
                    <a:tint val="75000"/>
                  </a:schemeClr>
                </a:solidFill>
              </a:defRPr>
            </a:lvl4pPr>
            <a:lvl5pPr marL="2484304" indent="0">
              <a:buNone/>
              <a:defRPr sz="1900">
                <a:solidFill>
                  <a:schemeClr val="tx1">
                    <a:tint val="75000"/>
                  </a:schemeClr>
                </a:solidFill>
              </a:defRPr>
            </a:lvl5pPr>
            <a:lvl6pPr marL="3105382" indent="0">
              <a:buNone/>
              <a:defRPr sz="1900">
                <a:solidFill>
                  <a:schemeClr val="tx1">
                    <a:tint val="75000"/>
                  </a:schemeClr>
                </a:solidFill>
              </a:defRPr>
            </a:lvl6pPr>
            <a:lvl7pPr marL="3726456" indent="0">
              <a:buNone/>
              <a:defRPr sz="1900">
                <a:solidFill>
                  <a:schemeClr val="tx1">
                    <a:tint val="75000"/>
                  </a:schemeClr>
                </a:solidFill>
              </a:defRPr>
            </a:lvl7pPr>
            <a:lvl8pPr marL="4347532" indent="0">
              <a:buNone/>
              <a:defRPr sz="1900">
                <a:solidFill>
                  <a:schemeClr val="tx1">
                    <a:tint val="75000"/>
                  </a:schemeClr>
                </a:solidFill>
              </a:defRPr>
            </a:lvl8pPr>
            <a:lvl9pPr marL="4968610"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252931789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userDrawn="1">
  <p:cSld name="10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53054477"/>
      </p:ext>
    </p:extLst>
  </p:cSld>
  <p:clrMapOvr>
    <a:masterClrMapping/>
  </p:clrMapOvr>
  <p:timing>
    <p:tnLst>
      <p:par>
        <p:cTn xmlns:p14="http://schemas.microsoft.com/office/powerpoint/2010/mai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userDrawn="1">
  <p:cSld name="1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3350181054"/>
      </p:ext>
    </p:extLst>
  </p:cSld>
  <p:clrMapOvr>
    <a:masterClrMapping/>
  </p:clrMapOvr>
  <p:timing>
    <p:tnLst>
      <p:par>
        <p:cTn xmlns:p14="http://schemas.microsoft.com/office/powerpoint/2010/mai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2370568912"/>
      </p:ext>
    </p:extLst>
  </p:cSld>
  <p:clrMapOvr>
    <a:masterClrMapping/>
  </p:clrMapOvr>
  <p:timing>
    <p:tnLst>
      <p:par>
        <p:cTn xmlns:p14="http://schemas.microsoft.com/office/powerpoint/2010/mai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1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135837703"/>
      </p:ext>
    </p:extLst>
  </p:cSld>
  <p:clrMapOvr>
    <a:masterClrMapping/>
  </p:clrMapOvr>
  <p:timing>
    <p:tnLst>
      <p:par>
        <p:cTn xmlns:p14="http://schemas.microsoft.com/office/powerpoint/2010/mai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Agenda">
    <p:bg bwMode="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19" y="296909"/>
            <a:ext cx="11887518" cy="3200365"/>
          </a:xfrm>
        </p:spPr>
        <p:txBody>
          <a:bodyPr/>
          <a:lstStyle>
            <a:lvl1pPr>
              <a:defRPr sz="5800">
                <a:gradFill>
                  <a:gsLst>
                    <a:gs pos="6195">
                      <a:schemeClr val="tx1"/>
                    </a:gs>
                    <a:gs pos="39000">
                      <a:schemeClr val="tx1"/>
                    </a:gs>
                  </a:gsLst>
                  <a:lin ang="5400000" scaled="0"/>
                </a:gradFill>
              </a:defRPr>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954463"/>
            <a:ext cx="5486400" cy="2743200"/>
          </a:xfrm>
        </p:spPr>
        <p:txBody>
          <a:bodyPr/>
          <a:lstStyle>
            <a:lvl1pPr marL="0" indent="0">
              <a:buNone/>
              <a:defRPr sz="1600">
                <a:gradFill>
                  <a:gsLst>
                    <a:gs pos="1250">
                      <a:schemeClr val="tx1"/>
                    </a:gs>
                    <a:gs pos="100000">
                      <a:schemeClr val="tx1"/>
                    </a:gs>
                  </a:gsLst>
                  <a:lin ang="5400000" scaled="0"/>
                </a:gradFill>
                <a:latin typeface="+mn-lt"/>
              </a:defRPr>
            </a:lvl1pPr>
            <a:lvl2pPr>
              <a:defRPr sz="1600"/>
            </a:lvl2pPr>
            <a:lvl3pPr>
              <a:defRPr sz="1600"/>
            </a:lvl3pPr>
            <a:lvl4pPr>
              <a:defRPr sz="1600"/>
            </a:lvl4pPr>
            <a:lvl5pPr marL="1027514" indent="0">
              <a:buNone/>
              <a:defRPr sz="1600"/>
            </a:lvl5pPr>
          </a:lstStyle>
          <a:p>
            <a:pPr lvl="0"/>
            <a:r>
              <a:rPr lang="en-US" smtClean="0"/>
              <a:t>Click to edit Master text styles</a:t>
            </a:r>
          </a:p>
        </p:txBody>
      </p:sp>
    </p:spTree>
    <p:extLst>
      <p:ext uri="{BB962C8B-B14F-4D97-AF65-F5344CB8AC3E}">
        <p14:creationId xmlns:p14="http://schemas.microsoft.com/office/powerpoint/2010/main" val="4017156963"/>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2_Title Slide">
    <p:spTree>
      <p:nvGrpSpPr>
        <p:cNvPr id="1" name=""/>
        <p:cNvGrpSpPr/>
        <p:nvPr/>
      </p:nvGrpSpPr>
      <p:grpSpPr>
        <a:xfrm>
          <a:off x="0" y="0"/>
          <a:ext cx="0" cy="0"/>
          <a:chOff x="0" y="0"/>
          <a:chExt cx="0" cy="0"/>
        </a:xfrm>
      </p:grpSpPr>
      <p:sp>
        <p:nvSpPr>
          <p:cNvPr id="15" name="Text Placeholder 2"/>
          <p:cNvSpPr>
            <a:spLocks noGrp="1"/>
          </p:cNvSpPr>
          <p:nvPr>
            <p:ph type="body" idx="1"/>
          </p:nvPr>
        </p:nvSpPr>
        <p:spPr>
          <a:xfrm>
            <a:off x="693666" y="4297500"/>
            <a:ext cx="5222542" cy="453349"/>
          </a:xfrm>
        </p:spPr>
        <p:txBody>
          <a:bodyPr anchor="b"/>
          <a:lstStyle>
            <a:lvl1pPr marL="0" indent="0">
              <a:buNone/>
              <a:defRPr sz="2400">
                <a:solidFill>
                  <a:schemeClr val="accent6">
                    <a:lumMod val="60000"/>
                    <a:lumOff val="40000"/>
                  </a:schemeClr>
                </a:solidFill>
                <a:latin typeface="Arial" pitchFamily="34" charset="0"/>
                <a:cs typeface="Arial" pitchFamily="34" charset="0"/>
              </a:defRPr>
            </a:lvl1pPr>
            <a:lvl2pPr marL="621395" indent="0">
              <a:buNone/>
              <a:defRPr sz="2400">
                <a:solidFill>
                  <a:schemeClr val="tx1">
                    <a:tint val="75000"/>
                  </a:schemeClr>
                </a:solidFill>
              </a:defRPr>
            </a:lvl2pPr>
            <a:lvl3pPr marL="1242788" indent="0">
              <a:buNone/>
              <a:defRPr sz="2200">
                <a:solidFill>
                  <a:schemeClr val="tx1">
                    <a:tint val="75000"/>
                  </a:schemeClr>
                </a:solidFill>
              </a:defRPr>
            </a:lvl3pPr>
            <a:lvl4pPr marL="1864185" indent="0">
              <a:buNone/>
              <a:defRPr sz="1900">
                <a:solidFill>
                  <a:schemeClr val="tx1">
                    <a:tint val="75000"/>
                  </a:schemeClr>
                </a:solidFill>
              </a:defRPr>
            </a:lvl4pPr>
            <a:lvl5pPr marL="2485577" indent="0">
              <a:buNone/>
              <a:defRPr sz="1900">
                <a:solidFill>
                  <a:schemeClr val="tx1">
                    <a:tint val="75000"/>
                  </a:schemeClr>
                </a:solidFill>
              </a:defRPr>
            </a:lvl5pPr>
            <a:lvl6pPr marL="3106972" indent="0">
              <a:buNone/>
              <a:defRPr sz="1900">
                <a:solidFill>
                  <a:schemeClr val="tx1">
                    <a:tint val="75000"/>
                  </a:schemeClr>
                </a:solidFill>
              </a:defRPr>
            </a:lvl6pPr>
            <a:lvl7pPr marL="3728365" indent="0">
              <a:buNone/>
              <a:defRPr sz="1900">
                <a:solidFill>
                  <a:schemeClr val="tx1">
                    <a:tint val="75000"/>
                  </a:schemeClr>
                </a:solidFill>
              </a:defRPr>
            </a:lvl7pPr>
            <a:lvl8pPr marL="4349759" indent="0">
              <a:buNone/>
              <a:defRPr sz="1900">
                <a:solidFill>
                  <a:schemeClr val="tx1">
                    <a:tint val="75000"/>
                  </a:schemeClr>
                </a:solidFill>
              </a:defRPr>
            </a:lvl8pPr>
            <a:lvl9pPr marL="4971154" indent="0">
              <a:buNone/>
              <a:defRPr sz="1900">
                <a:solidFill>
                  <a:schemeClr val="tx1">
                    <a:tint val="75000"/>
                  </a:schemeClr>
                </a:solidFill>
              </a:defRPr>
            </a:lvl9pPr>
          </a:lstStyle>
          <a:p>
            <a:pPr lvl="0"/>
            <a:r>
              <a:rPr lang="en-US" dirty="0" smtClean="0"/>
              <a:t>Click to edit Master text styles</a:t>
            </a:r>
          </a:p>
        </p:txBody>
      </p:sp>
    </p:spTree>
    <p:extLst>
      <p:ext uri="{BB962C8B-B14F-4D97-AF65-F5344CB8AC3E}">
        <p14:creationId xmlns:p14="http://schemas.microsoft.com/office/powerpoint/2010/main" val="150652196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1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19"/>
            <a:ext cx="932736" cy="418539"/>
          </a:xfrm>
          <a:prstGeom prst="rect">
            <a:avLst/>
          </a:prstGeom>
          <a:noFill/>
        </p:spPr>
        <p:txBody>
          <a:bodyPr lIns="124277" tIns="62138" rIns="124277" bIns="62138">
            <a:spAutoFit/>
          </a:bodyPr>
          <a:lstStyle/>
          <a:p>
            <a:pPr algn="ctr" defTabSz="1242788">
              <a:defRPr/>
            </a:pPr>
            <a:fld id="{20B0A04A-B8A3-428A-BC26-7F23AEE053E3}" type="slidenum">
              <a:rPr lang="en-US" sz="1900">
                <a:solidFill>
                  <a:prstClr val="white"/>
                </a:solidFill>
                <a:latin typeface="Arial Black" pitchFamily="34" charset="0"/>
              </a:rPr>
              <a:pPr algn="ctr" defTabSz="1242788">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34" name="Picture 33"/>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81076" y="6384994"/>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19708569"/>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1111643236"/>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5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2313002121"/>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5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254952853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2" name="TextBox 11"/>
          <p:cNvSpPr txBox="1"/>
          <p:nvPr userDrawn="1"/>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29" name="TextBox 28"/>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8" name="Picture 7"/>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392820043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6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rtlCol="0" anchor="ctr"/>
          <a:lstStyle/>
          <a:p>
            <a:pPr algn="ctr" defTabSz="621395"/>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77" tIns="62138" rIns="124277" bIns="62138">
            <a:spAutoFit/>
          </a:bodyPr>
          <a:lstStyle/>
          <a:p>
            <a:pPr algn="ctr" defTabSz="1242788">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77" tIns="62138" rIns="124277" bIns="62138" anchor="b">
            <a:spAutoFit/>
          </a:bodyPr>
          <a:lstStyle/>
          <a:p>
            <a:pPr defTabSz="1242788">
              <a:defRPr/>
            </a:pPr>
            <a:fld id="{20B0A04A-B8A3-428A-BC26-7F23AEE053E3}" type="slidenum">
              <a:rPr lang="en-US" sz="1200" smtClean="0">
                <a:solidFill>
                  <a:srgbClr val="808080"/>
                </a:solidFill>
                <a:latin typeface="Arial" pitchFamily="34" charset="0"/>
                <a:cs typeface="Arial" pitchFamily="34" charset="0"/>
              </a:rPr>
              <a:pPr defTabSz="1242788">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0"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2858884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8" name="Rectangle 7"/>
          <p:cNvSpPr/>
          <p:nvPr userDrawn="1"/>
        </p:nvSpPr>
        <p:spPr>
          <a:xfrm>
            <a:off x="12956" y="6295072"/>
            <a:ext cx="12436475" cy="699453"/>
          </a:xfrm>
          <a:prstGeom prst="rect">
            <a:avLst/>
          </a:prstGeom>
          <a:gradFill flip="none" rotWithShape="1">
            <a:gsLst>
              <a:gs pos="0">
                <a:schemeClr val="accent2">
                  <a:lumMod val="75000"/>
                  <a:shade val="30000"/>
                  <a:satMod val="115000"/>
                </a:schemeClr>
              </a:gs>
              <a:gs pos="50000">
                <a:schemeClr val="accent2">
                  <a:lumMod val="75000"/>
                  <a:shade val="67500"/>
                  <a:satMod val="115000"/>
                </a:schemeClr>
              </a:gs>
              <a:gs pos="100000">
                <a:schemeClr val="accent2">
                  <a:lumMod val="75000"/>
                  <a:shade val="100000"/>
                  <a:satMod val="115000"/>
                </a:schemeClr>
              </a:gs>
            </a:gsLst>
            <a:lin ang="135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lIns="124277" tIns="62138" rIns="124277" bIns="62138" anchor="ctr"/>
          <a:lstStyle/>
          <a:p>
            <a:pPr algn="ctr" defTabSz="621395">
              <a:defRPr/>
            </a:pPr>
            <a:endParaRPr lang="en-US" dirty="0">
              <a:solidFill>
                <a:prstClr val="white"/>
              </a:solidFill>
              <a:latin typeface="Calibri"/>
            </a:endParaRPr>
          </a:p>
        </p:txBody>
      </p:sp>
      <p:pic>
        <p:nvPicPr>
          <p:cNvPr id="13" name="Picture 14" descr="Ovr-White-Logo-Gradient.png"/>
          <p:cNvPicPr>
            <a:picLocks noChangeAspect="1"/>
          </p:cNvPicPr>
          <p:nvPr userDrawn="1"/>
        </p:nvPicPr>
        <p:blipFill>
          <a:blip r:embed="rId2" cstate="print"/>
          <a:srcRect/>
          <a:stretch>
            <a:fillRect/>
          </a:stretch>
        </p:blipFill>
        <p:spPr bwMode="auto">
          <a:xfrm>
            <a:off x="10445775" y="6399183"/>
            <a:ext cx="1589105" cy="448493"/>
          </a:xfrm>
          <a:prstGeom prst="rect">
            <a:avLst/>
          </a:prstGeom>
          <a:noFill/>
          <a:ln w="9525">
            <a:noFill/>
            <a:miter lim="800000"/>
            <a:headEnd/>
            <a:tailEnd/>
          </a:ln>
        </p:spPr>
      </p:pic>
      <p:sp>
        <p:nvSpPr>
          <p:cNvPr id="14" name="Title 1"/>
          <p:cNvSpPr>
            <a:spLocks noGrp="1"/>
          </p:cNvSpPr>
          <p:nvPr>
            <p:ph type="title"/>
          </p:nvPr>
        </p:nvSpPr>
        <p:spPr>
          <a:xfrm>
            <a:off x="621824" y="77718"/>
            <a:ext cx="11192828" cy="699453"/>
          </a:xfrm>
        </p:spPr>
        <p:txBody>
          <a:bodyPr/>
          <a:lstStyle>
            <a:lvl1pPr algn="l">
              <a:defRPr sz="2900" b="1" baseline="0">
                <a:solidFill>
                  <a:schemeClr val="accent4"/>
                </a:solidFill>
                <a:latin typeface="Arial" pitchFamily="34" charset="0"/>
              </a:defRPr>
            </a:lvl1pPr>
          </a:lstStyle>
          <a:p>
            <a:r>
              <a:rPr lang="en-US" dirty="0" smtClean="0"/>
              <a:t>Click to edit Master title style</a:t>
            </a:r>
            <a:endParaRPr lang="en-US" dirty="0"/>
          </a:p>
        </p:txBody>
      </p:sp>
      <p:sp>
        <p:nvSpPr>
          <p:cNvPr id="15" name="Content Placeholder 2"/>
          <p:cNvSpPr>
            <a:spLocks noGrp="1"/>
          </p:cNvSpPr>
          <p:nvPr>
            <p:ph idx="1"/>
          </p:nvPr>
        </p:nvSpPr>
        <p:spPr>
          <a:xfrm>
            <a:off x="621824" y="1165754"/>
            <a:ext cx="11192828" cy="4896168"/>
          </a:xfrm>
        </p:spPr>
        <p:txBody>
          <a:bodyPr/>
          <a:lstStyle>
            <a:lvl1pPr marL="349534" indent="-349534">
              <a:buClr>
                <a:schemeClr val="accent4"/>
              </a:buClr>
              <a:buFont typeface="Lucida Grande"/>
              <a:buChar char="-"/>
              <a:defRPr sz="2400">
                <a:solidFill>
                  <a:schemeClr val="bg2">
                    <a:lumMod val="50000"/>
                  </a:schemeClr>
                </a:solidFill>
                <a:latin typeface="Arial" pitchFamily="34" charset="0"/>
                <a:cs typeface="Arial" pitchFamily="34" charset="0"/>
              </a:defRPr>
            </a:lvl1pPr>
            <a:lvl2pPr>
              <a:buClr>
                <a:schemeClr val="accent4"/>
              </a:buClr>
              <a:defRPr sz="2000">
                <a:solidFill>
                  <a:schemeClr val="bg2">
                    <a:lumMod val="50000"/>
                  </a:schemeClr>
                </a:solidFill>
                <a:latin typeface="Arial" pitchFamily="34" charset="0"/>
                <a:cs typeface="Arial" pitchFamily="34" charset="0"/>
              </a:defRPr>
            </a:lvl2pPr>
            <a:lvl3pPr>
              <a:buClr>
                <a:schemeClr val="accent4"/>
              </a:buClr>
              <a:defRPr sz="1800">
                <a:solidFill>
                  <a:schemeClr val="bg2">
                    <a:lumMod val="50000"/>
                  </a:schemeClr>
                </a:solidFill>
                <a:latin typeface="Arial" pitchFamily="34" charset="0"/>
                <a:cs typeface="Arial" pitchFamily="34" charset="0"/>
              </a:defRPr>
            </a:lvl3pPr>
            <a:lvl4pPr>
              <a:buClr>
                <a:schemeClr val="accent4"/>
              </a:buClr>
              <a:defRPr sz="1600">
                <a:solidFill>
                  <a:schemeClr val="bg2">
                    <a:lumMod val="50000"/>
                  </a:schemeClr>
                </a:solidFill>
                <a:latin typeface="Arial" pitchFamily="34" charset="0"/>
                <a:cs typeface="Arial" pitchFamily="34" charset="0"/>
              </a:defRPr>
            </a:lvl4pPr>
            <a:lvl5pPr>
              <a:buClr>
                <a:schemeClr val="accent4"/>
              </a:buClr>
              <a:defRPr sz="1600">
                <a:solidFill>
                  <a:schemeClr val="bg2">
                    <a:lumMod val="50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Footer Placeholder 3"/>
          <p:cNvSpPr>
            <a:spLocks noGrp="1"/>
          </p:cNvSpPr>
          <p:nvPr>
            <p:ph type="ftr" sz="quarter" idx="4294967295"/>
          </p:nvPr>
        </p:nvSpPr>
        <p:spPr>
          <a:xfrm>
            <a:off x="3212756" y="6462651"/>
            <a:ext cx="6425512" cy="376441"/>
          </a:xfrm>
          <a:prstGeom prst="rect">
            <a:avLst/>
          </a:prstGeom>
        </p:spPr>
        <p:txBody>
          <a:bodyPr lIns="124277" tIns="62138" rIns="124277" bIns="62138"/>
          <a:lstStyle/>
          <a:p>
            <a:pPr defTabSz="621395"/>
            <a:r>
              <a:rPr lang="en-US" sz="2400" smtClean="0">
                <a:solidFill>
                  <a:srgbClr val="808080"/>
                </a:solidFill>
                <a:latin typeface="Calibri"/>
              </a:rPr>
              <a:t>Overland Scales Across America Roadshow</a:t>
            </a:r>
            <a:endParaRPr lang="en-US" sz="2400" dirty="0">
              <a:solidFill>
                <a:srgbClr val="808080"/>
              </a:solidFill>
              <a:latin typeface="Calibri"/>
            </a:endParaRPr>
          </a:p>
        </p:txBody>
      </p:sp>
      <p:sp>
        <p:nvSpPr>
          <p:cNvPr id="12" name="Slide Number Placeholder 2"/>
          <p:cNvSpPr>
            <a:spLocks noGrp="1"/>
          </p:cNvSpPr>
          <p:nvPr>
            <p:ph type="sldNum" sz="quarter" idx="4294967295"/>
          </p:nvPr>
        </p:nvSpPr>
        <p:spPr>
          <a:xfrm>
            <a:off x="621824" y="6462651"/>
            <a:ext cx="2901844" cy="372394"/>
          </a:xfrm>
          <a:prstGeom prst="rect">
            <a:avLst/>
          </a:prstGeom>
        </p:spPr>
        <p:txBody>
          <a:bodyPr lIns="124277" tIns="62138" rIns="124277" bIns="62138"/>
          <a:lstStyle/>
          <a:p>
            <a:pPr defTabSz="621395"/>
            <a:fld id="{8928CE3D-B31B-E84C-9708-110AF0D981DA}" type="slidenum">
              <a:rPr lang="en-US" sz="2400" smtClean="0">
                <a:solidFill>
                  <a:srgbClr val="808080"/>
                </a:solidFill>
                <a:latin typeface="Calibri"/>
              </a:rPr>
              <a:pPr defTabSz="621395"/>
              <a:t>‹#›</a:t>
            </a:fld>
            <a:endParaRPr lang="en-US" sz="2400" dirty="0">
              <a:solidFill>
                <a:srgbClr val="808080"/>
              </a:solidFill>
              <a:latin typeface="Calibri"/>
            </a:endParaRPr>
          </a:p>
        </p:txBody>
      </p:sp>
    </p:spTree>
    <p:extLst>
      <p:ext uri="{BB962C8B-B14F-4D97-AF65-F5344CB8AC3E}">
        <p14:creationId xmlns:p14="http://schemas.microsoft.com/office/powerpoint/2010/main" val="373802219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721501997"/>
      </p:ext>
    </p:extLst>
  </p:cSld>
  <p:clrMapOvr>
    <a:masterClrMapping/>
  </p:clrMapOvr>
  <p:transition xmlns:p14="http://schemas.microsoft.com/office/powerpoint/2010/main" spd="slow">
    <p:push dir="u"/>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13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47490869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5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3757890479"/>
      </p:ext>
    </p:extLst>
  </p:cSld>
  <p:clrMapOvr>
    <a:masterClrMapping/>
  </p:clrMapOvr>
  <p:timing>
    <p:tnLst>
      <p:par>
        <p:cTn xmlns:p14="http://schemas.microsoft.com/office/powerpoint/2010/mai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16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75341545"/>
      </p:ext>
    </p:extLst>
  </p:cSld>
  <p:clrMapOvr>
    <a:masterClrMapping/>
  </p:clrMapOvr>
  <p:timing>
    <p:tnLst>
      <p:par>
        <p:cTn xmlns:p14="http://schemas.microsoft.com/office/powerpoint/2010/mai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8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034798803"/>
      </p:ext>
    </p:extLst>
  </p:cSld>
  <p:clrMapOvr>
    <a:masterClrMapping/>
  </p:clrMapOvr>
  <p:timing>
    <p:tnLst>
      <p:par>
        <p:cTn xmlns:p14="http://schemas.microsoft.com/office/powerpoint/2010/mai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7_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8"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77" tIns="62138" rIns="124277" bIns="62138"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3499913284"/>
      </p:ext>
    </p:extLst>
  </p:cSld>
  <p:clrMapOvr>
    <a:masterClrMapping/>
  </p:clrMapOvr>
  <p:timing>
    <p:tnLst>
      <p:par>
        <p:cTn xmlns:p14="http://schemas.microsoft.com/office/powerpoint/2010/mai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le &amp; 4 Categories">
    <p:bg bwMode="ltGray">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a:xfrm>
            <a:off x="274321" y="296898"/>
            <a:ext cx="11889564" cy="752093"/>
          </a:xfrm>
        </p:spPr>
        <p:txBody>
          <a:bodyPr/>
          <a:lstStyle>
            <a:lvl1pPr>
              <a:defRPr sz="3500"/>
            </a:lvl1pPr>
          </a:lstStyle>
          <a:p>
            <a:r>
              <a:rPr lang="en-US" smtClean="0"/>
              <a:t>Click to edit Master title style</a:t>
            </a:r>
            <a:endParaRPr lang="en-US" dirty="0"/>
          </a:p>
        </p:txBody>
      </p:sp>
      <p:sp>
        <p:nvSpPr>
          <p:cNvPr id="4" name="Content Placeholder 3"/>
          <p:cNvSpPr>
            <a:spLocks noGrp="1"/>
          </p:cNvSpPr>
          <p:nvPr>
            <p:ph sz="quarter" idx="10"/>
          </p:nvPr>
        </p:nvSpPr>
        <p:spPr>
          <a:xfrm>
            <a:off x="274638" y="3040066"/>
            <a:ext cx="11887200" cy="517064"/>
          </a:xfrm>
        </p:spPr>
        <p:txBody>
          <a:bodyPr/>
          <a:lstStyle>
            <a:lvl1pPr marL="0" indent="0">
              <a:buNone/>
              <a:defRPr sz="2400"/>
            </a:lvl1pPr>
          </a:lstStyle>
          <a:p>
            <a:pPr lvl="0"/>
            <a:r>
              <a:rPr lang="en-US" smtClean="0"/>
              <a:t>Click to edit Master text styles</a:t>
            </a:r>
          </a:p>
        </p:txBody>
      </p:sp>
      <p:sp>
        <p:nvSpPr>
          <p:cNvPr id="6" name="Content Placeholder 5"/>
          <p:cNvSpPr>
            <a:spLocks noGrp="1"/>
          </p:cNvSpPr>
          <p:nvPr>
            <p:ph sz="quarter" idx="11"/>
          </p:nvPr>
        </p:nvSpPr>
        <p:spPr>
          <a:xfrm>
            <a:off x="274638"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7" name="Content Placeholder 5"/>
          <p:cNvSpPr>
            <a:spLocks noGrp="1"/>
          </p:cNvSpPr>
          <p:nvPr>
            <p:ph sz="quarter" idx="12"/>
          </p:nvPr>
        </p:nvSpPr>
        <p:spPr>
          <a:xfrm>
            <a:off x="3321740"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8" name="Content Placeholder 5"/>
          <p:cNvSpPr>
            <a:spLocks noGrp="1"/>
          </p:cNvSpPr>
          <p:nvPr>
            <p:ph sz="quarter" idx="13"/>
          </p:nvPr>
        </p:nvSpPr>
        <p:spPr>
          <a:xfrm>
            <a:off x="6368842"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
        <p:nvSpPr>
          <p:cNvPr id="9" name="Content Placeholder 5"/>
          <p:cNvSpPr>
            <a:spLocks noGrp="1"/>
          </p:cNvSpPr>
          <p:nvPr>
            <p:ph sz="quarter" idx="14"/>
          </p:nvPr>
        </p:nvSpPr>
        <p:spPr>
          <a:xfrm>
            <a:off x="9415944" y="3954463"/>
            <a:ext cx="2743200" cy="2743200"/>
          </a:xfrm>
          <a:solidFill>
            <a:schemeClr val="accent1"/>
          </a:solidFill>
        </p:spPr>
        <p:txBody>
          <a:bodyPr lIns="182670" tIns="146135" rIns="182670" bIns="146135">
            <a:noAutofit/>
          </a:bodyPr>
          <a:lstStyle>
            <a:lvl1pPr marL="0" indent="0">
              <a:buNone/>
              <a:defRPr sz="2400">
                <a:gradFill>
                  <a:gsLst>
                    <a:gs pos="2655">
                      <a:schemeClr val="bg1"/>
                    </a:gs>
                    <a:gs pos="29000">
                      <a:schemeClr val="bg1"/>
                    </a:gs>
                  </a:gsLst>
                  <a:lin ang="5400000" scaled="0"/>
                </a:gradFill>
              </a:defRPr>
            </a:lvl1pPr>
            <a:lvl2pPr>
              <a:defRPr sz="2400"/>
            </a:lvl2pPr>
            <a:lvl3pPr>
              <a:defRPr sz="2400"/>
            </a:lvl3pPr>
            <a:lvl4pPr>
              <a:defRPr sz="2400"/>
            </a:lvl4pPr>
            <a:lvl5pPr>
              <a:defRPr sz="2400"/>
            </a:lvl5pPr>
          </a:lstStyle>
          <a:p>
            <a:pPr lvl="0"/>
            <a:r>
              <a:rPr lang="en-US" smtClean="0"/>
              <a:t>Click to edit Master text styles</a:t>
            </a:r>
          </a:p>
        </p:txBody>
      </p:sp>
    </p:spTree>
    <p:extLst>
      <p:ext uri="{BB962C8B-B14F-4D97-AF65-F5344CB8AC3E}">
        <p14:creationId xmlns:p14="http://schemas.microsoft.com/office/powerpoint/2010/main" val="2025150291"/>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5" name="Content Placeholder 2"/>
          <p:cNvSpPr>
            <a:spLocks noGrp="1"/>
          </p:cNvSpPr>
          <p:nvPr>
            <p:ph idx="1"/>
          </p:nvPr>
        </p:nvSpPr>
        <p:spPr>
          <a:xfrm>
            <a:off x="453415" y="1139848"/>
            <a:ext cx="11361238" cy="4896168"/>
          </a:xfrm>
        </p:spPr>
        <p:txBody>
          <a:bodyPr/>
          <a:lstStyle>
            <a:lvl1pPr>
              <a:buClr>
                <a:schemeClr val="accent6"/>
              </a:buClr>
              <a:buFont typeface="Arial" pitchFamily="34" charset="0"/>
              <a:buChar char="•"/>
              <a:defRPr sz="2700">
                <a:solidFill>
                  <a:schemeClr val="tx1">
                    <a:lumMod val="75000"/>
                  </a:schemeClr>
                </a:solidFill>
                <a:latin typeface="Arial" pitchFamily="34" charset="0"/>
                <a:cs typeface="Arial" pitchFamily="34" charset="0"/>
              </a:defRPr>
            </a:lvl1pPr>
            <a:lvl2pPr>
              <a:buClr>
                <a:schemeClr val="accent6"/>
              </a:buClr>
              <a:defRPr sz="2400">
                <a:solidFill>
                  <a:schemeClr val="tx1">
                    <a:lumMod val="75000"/>
                  </a:schemeClr>
                </a:solidFill>
                <a:latin typeface="Arial" pitchFamily="34" charset="0"/>
                <a:cs typeface="Arial" pitchFamily="34" charset="0"/>
              </a:defRPr>
            </a:lvl2pPr>
            <a:lvl3pPr>
              <a:buClr>
                <a:schemeClr val="accent6"/>
              </a:buClr>
              <a:defRPr sz="2200">
                <a:solidFill>
                  <a:schemeClr val="tx1">
                    <a:lumMod val="75000"/>
                  </a:schemeClr>
                </a:solidFill>
                <a:latin typeface="Arial" pitchFamily="34" charset="0"/>
                <a:cs typeface="Arial" pitchFamily="34" charset="0"/>
              </a:defRPr>
            </a:lvl3pPr>
            <a:lvl4pPr>
              <a:buClr>
                <a:schemeClr val="accent6"/>
              </a:buClr>
              <a:defRPr sz="1900">
                <a:solidFill>
                  <a:schemeClr val="tx1">
                    <a:lumMod val="75000"/>
                  </a:schemeClr>
                </a:solidFill>
                <a:latin typeface="Arial" pitchFamily="34" charset="0"/>
                <a:cs typeface="Arial" pitchFamily="34" charset="0"/>
              </a:defRPr>
            </a:lvl4pPr>
            <a:lvl5pPr>
              <a:buClr>
                <a:schemeClr val="accent6"/>
              </a:buClr>
              <a:defRPr sz="1900">
                <a:solidFill>
                  <a:schemeClr val="tx1">
                    <a:lumMod val="75000"/>
                  </a:schemeClr>
                </a:solidFill>
                <a:latin typeface="Arial" pitchFamily="34" charset="0"/>
                <a:cs typeface="Arial"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2" name="Title 1"/>
          <p:cNvSpPr>
            <a:spLocks noGrp="1"/>
          </p:cNvSpPr>
          <p:nvPr>
            <p:ph type="title"/>
          </p:nvPr>
        </p:nvSpPr>
        <p:spPr/>
        <p:txBody>
          <a:bodyPr/>
          <a:lstStyle/>
          <a:p>
            <a:r>
              <a:rPr lang="en-US" smtClean="0"/>
              <a:t>Click to edit Master title style</a:t>
            </a:r>
            <a:endParaRPr lang="en-US"/>
          </a:p>
        </p:txBody>
      </p:sp>
    </p:spTree>
    <p:extLst>
      <p:ext uri="{BB962C8B-B14F-4D97-AF65-F5344CB8AC3E}">
        <p14:creationId xmlns:p14="http://schemas.microsoft.com/office/powerpoint/2010/main" val="27047397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itle Placeholder 1"/>
          <p:cNvSpPr>
            <a:spLocks noGrp="1"/>
          </p:cNvSpPr>
          <p:nvPr>
            <p:ph type="title"/>
          </p:nvPr>
        </p:nvSpPr>
        <p:spPr bwMode="auto">
          <a:xfrm>
            <a:off x="453415" y="259393"/>
            <a:ext cx="11361238"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Tree>
    <p:extLst>
      <p:ext uri="{BB962C8B-B14F-4D97-AF65-F5344CB8AC3E}">
        <p14:creationId xmlns:p14="http://schemas.microsoft.com/office/powerpoint/2010/main" val="98003405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preserve="1" userDrawn="1">
  <p:cSld name="3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634207353"/>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preserve="1" userDrawn="1">
  <p:cSld name="4_Section Header">
    <p:spTree>
      <p:nvGrpSpPr>
        <p:cNvPr id="1" name=""/>
        <p:cNvGrpSpPr/>
        <p:nvPr/>
      </p:nvGrpSpPr>
      <p:grpSpPr>
        <a:xfrm>
          <a:off x="0" y="0"/>
          <a:ext cx="0" cy="0"/>
          <a:chOff x="0" y="0"/>
          <a:chExt cx="0" cy="0"/>
        </a:xfrm>
      </p:grpSpPr>
      <p:sp>
        <p:nvSpPr>
          <p:cNvPr id="4" name="Rectangle 3"/>
          <p:cNvSpPr/>
          <p:nvPr userDrawn="1"/>
        </p:nvSpPr>
        <p:spPr>
          <a:xfrm>
            <a:off x="0" y="2"/>
            <a:ext cx="12436475" cy="6074874"/>
          </a:xfrm>
          <a:prstGeom prst="rect">
            <a:avLst/>
          </a:prstGeom>
          <a:solidFill>
            <a:schemeClr val="accent4"/>
          </a:solidFill>
          <a:ln>
            <a:noFill/>
          </a:ln>
        </p:spPr>
        <p:style>
          <a:lnRef idx="2">
            <a:schemeClr val="accent1">
              <a:shade val="50000"/>
            </a:schemeClr>
          </a:lnRef>
          <a:fillRef idx="1">
            <a:schemeClr val="accent1"/>
          </a:fillRef>
          <a:effectRef idx="0">
            <a:schemeClr val="accent1"/>
          </a:effectRef>
          <a:fontRef idx="minor">
            <a:schemeClr val="lt1"/>
          </a:fontRef>
        </p:style>
        <p:txBody>
          <a:bodyPr lIns="124212" tIns="62106" rIns="124212" bIns="62106" rtlCol="0" anchor="ctr"/>
          <a:lstStyle/>
          <a:p>
            <a:pPr algn="ctr" defTabSz="621078"/>
            <a:endParaRPr lang="en-US" sz="2400">
              <a:solidFill>
                <a:prstClr val="white"/>
              </a:solidFill>
              <a:latin typeface="Calibri"/>
            </a:endParaRPr>
          </a:p>
        </p:txBody>
      </p:sp>
      <p:sp>
        <p:nvSpPr>
          <p:cNvPr id="2" name="Title 1"/>
          <p:cNvSpPr>
            <a:spLocks noGrp="1"/>
          </p:cNvSpPr>
          <p:nvPr>
            <p:ph type="title"/>
          </p:nvPr>
        </p:nvSpPr>
        <p:spPr>
          <a:xfrm>
            <a:off x="621824" y="3334124"/>
            <a:ext cx="10931576" cy="905222"/>
          </a:xfrm>
        </p:spPr>
        <p:txBody>
          <a:bodyPr anchor="t"/>
          <a:lstStyle>
            <a:lvl1pPr algn="l">
              <a:defRPr sz="4900" b="0" cap="none" baseline="0">
                <a:solidFill>
                  <a:schemeClr val="bg1"/>
                </a:solidFill>
                <a:latin typeface="Arial" panose="020B0604020202020204" pitchFamily="34" charset="0"/>
                <a:cs typeface="Arial" pitchFamily="34" charset="0"/>
              </a:defRPr>
            </a:lvl1pPr>
          </a:lstStyle>
          <a:p>
            <a:r>
              <a:rPr lang="en-US" dirty="0" smtClean="0"/>
              <a:t>Click to edit Master title style</a:t>
            </a:r>
            <a:endParaRPr lang="en-US" dirty="0"/>
          </a:p>
        </p:txBody>
      </p:sp>
      <p:sp>
        <p:nvSpPr>
          <p:cNvPr id="18" name="TextBox 17"/>
          <p:cNvSpPr txBox="1"/>
          <p:nvPr userDrawn="1"/>
        </p:nvSpPr>
        <p:spPr>
          <a:xfrm>
            <a:off x="4780270" y="6601084"/>
            <a:ext cx="2901844" cy="292977"/>
          </a:xfrm>
          <a:prstGeom prst="rect">
            <a:avLst/>
          </a:prstGeom>
          <a:noFill/>
        </p:spPr>
        <p:txBody>
          <a:bodyPr lIns="124212" tIns="62106" rIns="124212" bIns="62106">
            <a:spAutoFit/>
          </a:bodyPr>
          <a:lstStyle/>
          <a:p>
            <a:pPr algn="ctr" defTabSz="1242152">
              <a:defRPr/>
            </a:pPr>
            <a:r>
              <a:rPr lang="en-US" sz="1100" dirty="0">
                <a:solidFill>
                  <a:prstClr val="white"/>
                </a:solidFill>
                <a:latin typeface="Arial" pitchFamily="34" charset="0"/>
                <a:cs typeface="Arial" pitchFamily="34" charset="0"/>
              </a:rPr>
              <a:t>© 2010 Overland Storage, Inc.</a:t>
            </a:r>
          </a:p>
        </p:txBody>
      </p:sp>
      <p:sp>
        <p:nvSpPr>
          <p:cNvPr id="13" name="TextBox 12"/>
          <p:cNvSpPr txBox="1"/>
          <p:nvPr userDrawn="1"/>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1" name="Picture 10"/>
          <p:cNvPicPr>
            <a:picLocks noChangeAspect="1" noChangeArrowheads="1"/>
          </p:cNvPicPr>
          <p:nvPr userDrawn="1"/>
        </p:nvPicPr>
        <p:blipFill>
          <a:blip r:embed="rId2"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extLst>
      <p:ext uri="{BB962C8B-B14F-4D97-AF65-F5344CB8AC3E}">
        <p14:creationId xmlns:p14="http://schemas.microsoft.com/office/powerpoint/2010/main" val="1987489194"/>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3266398867"/>
      </p:ext>
    </p:extLst>
  </p:cSld>
  <p:clrMapOvr>
    <a:masterClrMapping/>
  </p:clrMapOvr>
  <p:transition xmlns:p14="http://schemas.microsoft.com/office/powerpoint/2010/mai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Tree>
    <p:extLst>
      <p:ext uri="{BB962C8B-B14F-4D97-AF65-F5344CB8AC3E}">
        <p14:creationId xmlns:p14="http://schemas.microsoft.com/office/powerpoint/2010/main" val="2188542270"/>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497747041"/>
      </p:ext>
    </p:extLst>
  </p:cSld>
  <p:clrMapOvr>
    <a:masterClrMapping/>
  </p:clrMapOvr>
  <p:transition xmlns:p14="http://schemas.microsoft.com/office/powerpoint/2010/main" spd="slow">
    <p:push dir="u"/>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20" Type="http://schemas.openxmlformats.org/officeDocument/2006/relationships/slideLayout" Target="../slideLayouts/slideLayout20.xml"/><Relationship Id="rId21" Type="http://schemas.openxmlformats.org/officeDocument/2006/relationships/slideLayout" Target="../slideLayouts/slideLayout21.xml"/><Relationship Id="rId22" Type="http://schemas.openxmlformats.org/officeDocument/2006/relationships/slideLayout" Target="../slideLayouts/slideLayout22.xml"/><Relationship Id="rId23" Type="http://schemas.openxmlformats.org/officeDocument/2006/relationships/slideLayout" Target="../slideLayouts/slideLayout23.xml"/><Relationship Id="rId24" Type="http://schemas.openxmlformats.org/officeDocument/2006/relationships/slideLayout" Target="../slideLayouts/slideLayout24.xml"/><Relationship Id="rId25" Type="http://schemas.openxmlformats.org/officeDocument/2006/relationships/slideLayout" Target="../slideLayouts/slideLayout25.xml"/><Relationship Id="rId26" Type="http://schemas.openxmlformats.org/officeDocument/2006/relationships/slideLayout" Target="../slideLayouts/slideLayout26.xml"/><Relationship Id="rId27" Type="http://schemas.openxmlformats.org/officeDocument/2006/relationships/slideLayout" Target="../slideLayouts/slideLayout27.xml"/><Relationship Id="rId28" Type="http://schemas.openxmlformats.org/officeDocument/2006/relationships/slideLayout" Target="../slideLayouts/slideLayout28.xml"/><Relationship Id="rId29" Type="http://schemas.openxmlformats.org/officeDocument/2006/relationships/theme" Target="../theme/theme1.xml"/><Relationship Id="rId30" Type="http://schemas.openxmlformats.org/officeDocument/2006/relationships/image" Target="../media/image1.png"/><Relationship Id="rId10" Type="http://schemas.openxmlformats.org/officeDocument/2006/relationships/slideLayout" Target="../slideLayouts/slideLayout10.xml"/><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slideLayout" Target="../slideLayouts/slideLayout17.xml"/><Relationship Id="rId18" Type="http://schemas.openxmlformats.org/officeDocument/2006/relationships/slideLayout" Target="../slideLayouts/slideLayout18.xml"/><Relationship Id="rId19" Type="http://schemas.openxmlformats.org/officeDocument/2006/relationships/slideLayout" Target="../slideLayouts/slideLayout19.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9" name="TextBox 18"/>
          <p:cNvSpPr txBox="1"/>
          <p:nvPr/>
        </p:nvSpPr>
        <p:spPr>
          <a:xfrm>
            <a:off x="0" y="6450525"/>
            <a:ext cx="932736" cy="418539"/>
          </a:xfrm>
          <a:prstGeom prst="rect">
            <a:avLst/>
          </a:prstGeom>
          <a:noFill/>
        </p:spPr>
        <p:txBody>
          <a:bodyPr lIns="124212" tIns="62106" rIns="124212" bIns="62106">
            <a:spAutoFit/>
          </a:bodyPr>
          <a:lstStyle/>
          <a:p>
            <a:pPr algn="ctr" defTabSz="1242152">
              <a:defRPr/>
            </a:pPr>
            <a:fld id="{20B0A04A-B8A3-428A-BC26-7F23AEE053E3}" type="slidenum">
              <a:rPr lang="en-US" sz="1900">
                <a:solidFill>
                  <a:prstClr val="white"/>
                </a:solidFill>
                <a:latin typeface="Arial Black" pitchFamily="34" charset="0"/>
              </a:rPr>
              <a:pPr algn="ctr" defTabSz="1242152">
                <a:defRPr/>
              </a:pPr>
              <a:t>‹#›</a:t>
            </a:fld>
            <a:endParaRPr lang="en-US" sz="1900" dirty="0">
              <a:solidFill>
                <a:prstClr val="white"/>
              </a:solidFill>
              <a:latin typeface="Arial Black" pitchFamily="34" charset="0"/>
            </a:endParaRPr>
          </a:p>
        </p:txBody>
      </p:sp>
      <p:sp>
        <p:nvSpPr>
          <p:cNvPr id="1026" name="Title Placeholder 1"/>
          <p:cNvSpPr>
            <a:spLocks noGrp="1"/>
          </p:cNvSpPr>
          <p:nvPr>
            <p:ph type="title"/>
          </p:nvPr>
        </p:nvSpPr>
        <p:spPr bwMode="auto">
          <a:xfrm>
            <a:off x="453413" y="259393"/>
            <a:ext cx="11366541" cy="699453"/>
          </a:xfrm>
          <a:prstGeom prst="rect">
            <a:avLst/>
          </a:prstGeom>
          <a:noFill/>
          <a:ln w="9525">
            <a:noFill/>
            <a:miter lim="800000"/>
            <a:headEnd/>
            <a:tailEnd/>
          </a:ln>
        </p:spPr>
        <p:txBody>
          <a:bodyPr vert="horz" wrap="square" lIns="124212" tIns="62106" rIns="124212" bIns="62106" numCol="1" anchor="ctr" anchorCtr="0" compatLnSpc="1">
            <a:prstTxWarp prst="textNoShape">
              <a:avLst/>
            </a:prstTxWarp>
          </a:bodyPr>
          <a:lstStyle/>
          <a:p>
            <a:pPr lvl="0"/>
            <a:r>
              <a:rPr lang="en-US" dirty="0" smtClean="0"/>
              <a:t>Click to edit Master title style</a:t>
            </a:r>
          </a:p>
        </p:txBody>
      </p:sp>
      <p:sp>
        <p:nvSpPr>
          <p:cNvPr id="1027" name="Text Placeholder 2"/>
          <p:cNvSpPr>
            <a:spLocks noGrp="1"/>
          </p:cNvSpPr>
          <p:nvPr>
            <p:ph type="body" idx="1"/>
          </p:nvPr>
        </p:nvSpPr>
        <p:spPr bwMode="auto">
          <a:xfrm>
            <a:off x="453413" y="1138507"/>
            <a:ext cx="11366541" cy="4881027"/>
          </a:xfrm>
          <a:prstGeom prst="rect">
            <a:avLst/>
          </a:prstGeom>
          <a:noFill/>
          <a:ln w="9525">
            <a:noFill/>
            <a:miter lim="800000"/>
            <a:headEnd/>
            <a:tailEnd/>
          </a:ln>
        </p:spPr>
        <p:txBody>
          <a:bodyPr vert="horz" wrap="square" lIns="124212" tIns="62106" rIns="124212" bIns="62106" numCol="1" anchor="t" anchorCtr="0" compatLnSpc="1">
            <a:prstTxWarp prst="textNoShape">
              <a:avLst/>
            </a:prstTxWarp>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p>
        </p:txBody>
      </p:sp>
      <p:sp>
        <p:nvSpPr>
          <p:cNvPr id="14" name="TextBox 13"/>
          <p:cNvSpPr txBox="1"/>
          <p:nvPr/>
        </p:nvSpPr>
        <p:spPr>
          <a:xfrm>
            <a:off x="453413" y="6391818"/>
            <a:ext cx="631475" cy="313903"/>
          </a:xfrm>
          <a:prstGeom prst="rect">
            <a:avLst/>
          </a:prstGeom>
          <a:noFill/>
        </p:spPr>
        <p:txBody>
          <a:bodyPr wrap="square" lIns="124212" tIns="62106" rIns="124212" bIns="62106" anchor="b">
            <a:spAutoFit/>
          </a:bodyPr>
          <a:lstStyle/>
          <a:p>
            <a:pPr defTabSz="1242152">
              <a:defRPr/>
            </a:pPr>
            <a:fld id="{20B0A04A-B8A3-428A-BC26-7F23AEE053E3}" type="slidenum">
              <a:rPr lang="en-US" sz="1200" smtClean="0">
                <a:solidFill>
                  <a:srgbClr val="808080"/>
                </a:solidFill>
                <a:latin typeface="Arial" pitchFamily="34" charset="0"/>
                <a:cs typeface="Arial" pitchFamily="34" charset="0"/>
              </a:rPr>
              <a:pPr defTabSz="1242152">
                <a:defRPr/>
              </a:pPr>
              <a:t>‹#›</a:t>
            </a:fld>
            <a:endParaRPr lang="en-US" sz="1200" dirty="0">
              <a:solidFill>
                <a:srgbClr val="808080"/>
              </a:solidFill>
              <a:latin typeface="Arial" pitchFamily="34" charset="0"/>
              <a:cs typeface="Arial" pitchFamily="34" charset="0"/>
            </a:endParaRPr>
          </a:p>
        </p:txBody>
      </p:sp>
      <p:pic>
        <p:nvPicPr>
          <p:cNvPr id="13" name="Picture 12"/>
          <p:cNvPicPr>
            <a:picLocks noChangeAspect="1" noChangeArrowheads="1"/>
          </p:cNvPicPr>
          <p:nvPr userDrawn="1"/>
        </p:nvPicPr>
        <p:blipFill>
          <a:blip r:embed="rId30" cstate="print">
            <a:extLst>
              <a:ext uri="{28A0092B-C50C-407E-A947-70E740481C1C}">
                <a14:useLocalDpi xmlns:a14="http://schemas.microsoft.com/office/drawing/2010/main"/>
              </a:ext>
            </a:extLst>
          </a:blip>
          <a:srcRect/>
          <a:stretch>
            <a:fillRect/>
          </a:stretch>
        </p:blipFill>
        <p:spPr bwMode="auto">
          <a:xfrm>
            <a:off x="10903355" y="6391818"/>
            <a:ext cx="1335089" cy="484056"/>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 name="TextBox 1"/>
          <p:cNvSpPr txBox="1"/>
          <p:nvPr userDrawn="1"/>
        </p:nvSpPr>
        <p:spPr>
          <a:xfrm>
            <a:off x="4486524" y="6391818"/>
            <a:ext cx="2863032" cy="355757"/>
          </a:xfrm>
          <a:prstGeom prst="rect">
            <a:avLst/>
          </a:prstGeom>
          <a:noFill/>
        </p:spPr>
        <p:txBody>
          <a:bodyPr wrap="none" lIns="124212" tIns="62106" rIns="124212" bIns="62106" rtlCol="0">
            <a:spAutoFit/>
          </a:bodyPr>
          <a:lstStyle/>
          <a:p>
            <a:pPr defTabSz="621078"/>
            <a:r>
              <a:rPr lang="en-US" sz="1500" b="1" dirty="0" smtClean="0">
                <a:solidFill>
                  <a:srgbClr val="808080">
                    <a:lumMod val="75000"/>
                  </a:srgbClr>
                </a:solidFill>
                <a:latin typeface="Arial" panose="020B0604020202020204" pitchFamily="34" charset="0"/>
                <a:cs typeface="Arial" panose="020B0604020202020204" pitchFamily="34" charset="0"/>
              </a:rPr>
              <a:t>Sphere3D Corp. Confidential</a:t>
            </a:r>
            <a:endParaRPr lang="en-US" sz="1500" b="1" dirty="0">
              <a:solidFill>
                <a:srgbClr val="808080">
                  <a:lumMod val="75000"/>
                </a:srgb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921650249"/>
      </p:ext>
    </p:extLst>
  </p:cSld>
  <p:clrMap bg1="lt1" tx1="dk1" bg2="lt2" tx2="dk2" accent1="accent1" accent2="accent2" accent3="accent3" accent4="accent4" accent5="accent5" accent6="accent6" hlink="hlink" folHlink="folHlink"/>
  <p:sldLayoutIdLst>
    <p:sldLayoutId id="2147484623" r:id="rId1"/>
    <p:sldLayoutId id="2147484624" r:id="rId2"/>
    <p:sldLayoutId id="2147484625" r:id="rId3"/>
    <p:sldLayoutId id="2147484626" r:id="rId4"/>
    <p:sldLayoutId id="2147484627" r:id="rId5"/>
    <p:sldLayoutId id="2147484628" r:id="rId6"/>
    <p:sldLayoutId id="2147484631" r:id="rId7"/>
    <p:sldLayoutId id="2147484632" r:id="rId8"/>
    <p:sldLayoutId id="2147484633" r:id="rId9"/>
    <p:sldLayoutId id="2147484635" r:id="rId10"/>
    <p:sldLayoutId id="2147484636" r:id="rId11"/>
    <p:sldLayoutId id="2147484637" r:id="rId12"/>
    <p:sldLayoutId id="2147484638" r:id="rId13"/>
    <p:sldLayoutId id="2147484639" r:id="rId14"/>
    <p:sldLayoutId id="2147484645" r:id="rId15"/>
    <p:sldLayoutId id="2147484646" r:id="rId16"/>
    <p:sldLayoutId id="2147484647" r:id="rId17"/>
    <p:sldLayoutId id="2147484648" r:id="rId18"/>
    <p:sldLayoutId id="2147484649" r:id="rId19"/>
    <p:sldLayoutId id="2147484650" r:id="rId20"/>
    <p:sldLayoutId id="2147484651" r:id="rId21"/>
    <p:sldLayoutId id="2147484655" r:id="rId22"/>
    <p:sldLayoutId id="2147484656" r:id="rId23"/>
    <p:sldLayoutId id="2147484657" r:id="rId24"/>
    <p:sldLayoutId id="2147484658" r:id="rId25"/>
    <p:sldLayoutId id="2147484659" r:id="rId26"/>
    <p:sldLayoutId id="2147484660" r:id="rId27"/>
    <p:sldLayoutId id="2147484661" r:id="rId28"/>
  </p:sldLayoutIdLst>
  <p:transition xmlns:p14="http://schemas.microsoft.com/office/powerpoint/2010/main" spd="slow">
    <p:push dir="u"/>
  </p:transition>
  <p:timing>
    <p:tnLst>
      <p:par>
        <p:cTn xmlns:p14="http://schemas.microsoft.com/office/powerpoint/2010/main" id="1" dur="indefinite" restart="never" nodeType="tmRoot"/>
      </p:par>
    </p:tnLst>
  </p:timing>
  <p:hf sldNum="0" hdr="0" dt="0"/>
  <p:txStyles>
    <p:titleStyle>
      <a:lvl1pPr algn="l" rtl="0" fontAlgn="base">
        <a:lnSpc>
          <a:spcPts val="4760"/>
        </a:lnSpc>
        <a:spcBef>
          <a:spcPct val="0"/>
        </a:spcBef>
        <a:spcAft>
          <a:spcPct val="0"/>
        </a:spcAft>
        <a:defRPr sz="3800" b="0" kern="1200">
          <a:solidFill>
            <a:schemeClr val="tx2"/>
          </a:solidFill>
          <a:latin typeface="Arial" panose="020B0604020202020204" pitchFamily="34" charset="0"/>
          <a:ea typeface="+mj-ea"/>
          <a:cs typeface="Arial" panose="020B0604020202020204" pitchFamily="34" charset="0"/>
        </a:defRPr>
      </a:lvl1pPr>
      <a:lvl2pPr algn="ctr" rtl="0" fontAlgn="base">
        <a:spcBef>
          <a:spcPct val="0"/>
        </a:spcBef>
        <a:spcAft>
          <a:spcPct val="0"/>
        </a:spcAft>
        <a:defRPr sz="6000">
          <a:solidFill>
            <a:schemeClr val="tx1"/>
          </a:solidFill>
          <a:latin typeface="Calibri" pitchFamily="34" charset="0"/>
        </a:defRPr>
      </a:lvl2pPr>
      <a:lvl3pPr algn="ctr" rtl="0" fontAlgn="base">
        <a:spcBef>
          <a:spcPct val="0"/>
        </a:spcBef>
        <a:spcAft>
          <a:spcPct val="0"/>
        </a:spcAft>
        <a:defRPr sz="6000">
          <a:solidFill>
            <a:schemeClr val="tx1"/>
          </a:solidFill>
          <a:latin typeface="Calibri" pitchFamily="34" charset="0"/>
        </a:defRPr>
      </a:lvl3pPr>
      <a:lvl4pPr algn="ctr" rtl="0" fontAlgn="base">
        <a:spcBef>
          <a:spcPct val="0"/>
        </a:spcBef>
        <a:spcAft>
          <a:spcPct val="0"/>
        </a:spcAft>
        <a:defRPr sz="6000">
          <a:solidFill>
            <a:schemeClr val="tx1"/>
          </a:solidFill>
          <a:latin typeface="Calibri" pitchFamily="34" charset="0"/>
        </a:defRPr>
      </a:lvl4pPr>
      <a:lvl5pPr algn="ctr" rtl="0" fontAlgn="base">
        <a:spcBef>
          <a:spcPct val="0"/>
        </a:spcBef>
        <a:spcAft>
          <a:spcPct val="0"/>
        </a:spcAft>
        <a:defRPr sz="6000">
          <a:solidFill>
            <a:schemeClr val="tx1"/>
          </a:solidFill>
          <a:latin typeface="Calibri" pitchFamily="34" charset="0"/>
        </a:defRPr>
      </a:lvl5pPr>
      <a:lvl6pPr marL="621078" algn="ctr" rtl="0" fontAlgn="base">
        <a:spcBef>
          <a:spcPct val="0"/>
        </a:spcBef>
        <a:spcAft>
          <a:spcPct val="0"/>
        </a:spcAft>
        <a:defRPr sz="6000">
          <a:solidFill>
            <a:schemeClr val="tx1"/>
          </a:solidFill>
          <a:latin typeface="Calibri" pitchFamily="34" charset="0"/>
        </a:defRPr>
      </a:lvl6pPr>
      <a:lvl7pPr marL="1242152" algn="ctr" rtl="0" fontAlgn="base">
        <a:spcBef>
          <a:spcPct val="0"/>
        </a:spcBef>
        <a:spcAft>
          <a:spcPct val="0"/>
        </a:spcAft>
        <a:defRPr sz="6000">
          <a:solidFill>
            <a:schemeClr val="tx1"/>
          </a:solidFill>
          <a:latin typeface="Calibri" pitchFamily="34" charset="0"/>
        </a:defRPr>
      </a:lvl7pPr>
      <a:lvl8pPr marL="1863233" algn="ctr" rtl="0" fontAlgn="base">
        <a:spcBef>
          <a:spcPct val="0"/>
        </a:spcBef>
        <a:spcAft>
          <a:spcPct val="0"/>
        </a:spcAft>
        <a:defRPr sz="6000">
          <a:solidFill>
            <a:schemeClr val="tx1"/>
          </a:solidFill>
          <a:latin typeface="Calibri" pitchFamily="34" charset="0"/>
        </a:defRPr>
      </a:lvl8pPr>
      <a:lvl9pPr marL="2484304" algn="ctr" rtl="0" fontAlgn="base">
        <a:spcBef>
          <a:spcPct val="0"/>
        </a:spcBef>
        <a:spcAft>
          <a:spcPct val="0"/>
        </a:spcAft>
        <a:defRPr sz="6000">
          <a:solidFill>
            <a:schemeClr val="tx1"/>
          </a:solidFill>
          <a:latin typeface="Calibri" pitchFamily="34" charset="0"/>
        </a:defRPr>
      </a:lvl9pPr>
    </p:titleStyle>
    <p:bodyStyle>
      <a:lvl1pPr marL="465805" indent="-465805" algn="l" rtl="0" fontAlgn="base">
        <a:spcBef>
          <a:spcPct val="20000"/>
        </a:spcBef>
        <a:spcAft>
          <a:spcPct val="0"/>
        </a:spcAft>
        <a:buClr>
          <a:schemeClr val="accent6"/>
        </a:buClr>
        <a:buFont typeface="Arial" pitchFamily="34" charset="0"/>
        <a:buChar char="•"/>
        <a:defRPr sz="2700" kern="1200">
          <a:solidFill>
            <a:schemeClr val="tx1">
              <a:lumMod val="75000"/>
            </a:schemeClr>
          </a:solidFill>
          <a:latin typeface="Arial" panose="020B0604020202020204" pitchFamily="34" charset="0"/>
          <a:ea typeface="+mn-ea"/>
          <a:cs typeface="Arial" panose="020B0604020202020204" pitchFamily="34" charset="0"/>
        </a:defRPr>
      </a:lvl1pPr>
      <a:lvl2pPr marL="1009249" indent="-388177" algn="l" rtl="0" fontAlgn="base">
        <a:spcBef>
          <a:spcPct val="20000"/>
        </a:spcBef>
        <a:spcAft>
          <a:spcPct val="0"/>
        </a:spcAft>
        <a:buClr>
          <a:schemeClr val="accent6"/>
        </a:buClr>
        <a:buFont typeface="Arial" pitchFamily="34" charset="0"/>
        <a:buChar char="–"/>
        <a:defRPr sz="2400" kern="1200">
          <a:solidFill>
            <a:schemeClr val="tx1">
              <a:lumMod val="75000"/>
            </a:schemeClr>
          </a:solidFill>
          <a:latin typeface="Arial" panose="020B0604020202020204" pitchFamily="34" charset="0"/>
          <a:ea typeface="+mn-ea"/>
          <a:cs typeface="Arial" panose="020B0604020202020204" pitchFamily="34" charset="0"/>
        </a:defRPr>
      </a:lvl2pPr>
      <a:lvl3pPr marL="1552689" indent="-310540" algn="l" rtl="0" fontAlgn="base">
        <a:spcBef>
          <a:spcPct val="20000"/>
        </a:spcBef>
        <a:spcAft>
          <a:spcPct val="0"/>
        </a:spcAft>
        <a:buClr>
          <a:schemeClr val="accent6"/>
        </a:buClr>
        <a:buFont typeface="Arial" pitchFamily="34" charset="0"/>
        <a:buChar char="•"/>
        <a:defRPr sz="2200" kern="1200">
          <a:solidFill>
            <a:schemeClr val="tx1">
              <a:lumMod val="75000"/>
            </a:schemeClr>
          </a:solidFill>
          <a:latin typeface="Arial" panose="020B0604020202020204" pitchFamily="34" charset="0"/>
          <a:ea typeface="+mn-ea"/>
          <a:cs typeface="Arial" panose="020B0604020202020204" pitchFamily="34" charset="0"/>
        </a:defRPr>
      </a:lvl3pPr>
      <a:lvl4pPr marL="2173766"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4pPr>
      <a:lvl5pPr marL="2794844" indent="-310540" algn="l" rtl="0" fontAlgn="base">
        <a:spcBef>
          <a:spcPct val="20000"/>
        </a:spcBef>
        <a:spcAft>
          <a:spcPct val="0"/>
        </a:spcAft>
        <a:buClr>
          <a:schemeClr val="accent6"/>
        </a:buClr>
        <a:buFont typeface="Arial" pitchFamily="34" charset="0"/>
        <a:buChar char="»"/>
        <a:defRPr sz="1900" kern="1200">
          <a:solidFill>
            <a:schemeClr val="tx1">
              <a:lumMod val="75000"/>
            </a:schemeClr>
          </a:solidFill>
          <a:latin typeface="Arial" panose="020B0604020202020204" pitchFamily="34" charset="0"/>
          <a:ea typeface="+mn-ea"/>
          <a:cs typeface="Arial" panose="020B0604020202020204" pitchFamily="34" charset="0"/>
        </a:defRPr>
      </a:lvl5pPr>
      <a:lvl6pPr marL="3415916"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6pPr>
      <a:lvl7pPr marL="4036994"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7pPr>
      <a:lvl8pPr marL="465806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8pPr>
      <a:lvl9pPr marL="5279149" indent="-310540" algn="l" defTabSz="1242152" rtl="0" eaLnBrk="1" latinLnBrk="0" hangingPunct="1">
        <a:spcBef>
          <a:spcPct val="20000"/>
        </a:spcBef>
        <a:buFont typeface="Arial" pitchFamily="34" charset="0"/>
        <a:buChar char="•"/>
        <a:defRPr sz="2700" kern="1200">
          <a:solidFill>
            <a:schemeClr val="tx1"/>
          </a:solidFill>
          <a:latin typeface="+mn-lt"/>
          <a:ea typeface="+mn-ea"/>
          <a:cs typeface="+mn-cs"/>
        </a:defRPr>
      </a:lvl9pPr>
    </p:bodyStyle>
    <p:otherStyle>
      <a:defPPr>
        <a:defRPr lang="en-US"/>
      </a:defPPr>
      <a:lvl1pPr marL="0" algn="l" defTabSz="1242152" rtl="0" eaLnBrk="1" latinLnBrk="0" hangingPunct="1">
        <a:defRPr sz="2400" kern="1200">
          <a:solidFill>
            <a:schemeClr val="tx1"/>
          </a:solidFill>
          <a:latin typeface="+mn-lt"/>
          <a:ea typeface="+mn-ea"/>
          <a:cs typeface="+mn-cs"/>
        </a:defRPr>
      </a:lvl1pPr>
      <a:lvl2pPr marL="621078" algn="l" defTabSz="1242152" rtl="0" eaLnBrk="1" latinLnBrk="0" hangingPunct="1">
        <a:defRPr sz="2400" kern="1200">
          <a:solidFill>
            <a:schemeClr val="tx1"/>
          </a:solidFill>
          <a:latin typeface="+mn-lt"/>
          <a:ea typeface="+mn-ea"/>
          <a:cs typeface="+mn-cs"/>
        </a:defRPr>
      </a:lvl2pPr>
      <a:lvl3pPr marL="1242152" algn="l" defTabSz="1242152" rtl="0" eaLnBrk="1" latinLnBrk="0" hangingPunct="1">
        <a:defRPr sz="2400" kern="1200">
          <a:solidFill>
            <a:schemeClr val="tx1"/>
          </a:solidFill>
          <a:latin typeface="+mn-lt"/>
          <a:ea typeface="+mn-ea"/>
          <a:cs typeface="+mn-cs"/>
        </a:defRPr>
      </a:lvl3pPr>
      <a:lvl4pPr marL="1863233" algn="l" defTabSz="1242152" rtl="0" eaLnBrk="1" latinLnBrk="0" hangingPunct="1">
        <a:defRPr sz="2400" kern="1200">
          <a:solidFill>
            <a:schemeClr val="tx1"/>
          </a:solidFill>
          <a:latin typeface="+mn-lt"/>
          <a:ea typeface="+mn-ea"/>
          <a:cs typeface="+mn-cs"/>
        </a:defRPr>
      </a:lvl4pPr>
      <a:lvl5pPr marL="2484304" algn="l" defTabSz="1242152" rtl="0" eaLnBrk="1" latinLnBrk="0" hangingPunct="1">
        <a:defRPr sz="2400" kern="1200">
          <a:solidFill>
            <a:schemeClr val="tx1"/>
          </a:solidFill>
          <a:latin typeface="+mn-lt"/>
          <a:ea typeface="+mn-ea"/>
          <a:cs typeface="+mn-cs"/>
        </a:defRPr>
      </a:lvl5pPr>
      <a:lvl6pPr marL="3105382" algn="l" defTabSz="1242152" rtl="0" eaLnBrk="1" latinLnBrk="0" hangingPunct="1">
        <a:defRPr sz="2400" kern="1200">
          <a:solidFill>
            <a:schemeClr val="tx1"/>
          </a:solidFill>
          <a:latin typeface="+mn-lt"/>
          <a:ea typeface="+mn-ea"/>
          <a:cs typeface="+mn-cs"/>
        </a:defRPr>
      </a:lvl6pPr>
      <a:lvl7pPr marL="3726456" algn="l" defTabSz="1242152" rtl="0" eaLnBrk="1" latinLnBrk="0" hangingPunct="1">
        <a:defRPr sz="2400" kern="1200">
          <a:solidFill>
            <a:schemeClr val="tx1"/>
          </a:solidFill>
          <a:latin typeface="+mn-lt"/>
          <a:ea typeface="+mn-ea"/>
          <a:cs typeface="+mn-cs"/>
        </a:defRPr>
      </a:lvl7pPr>
      <a:lvl8pPr marL="4347532" algn="l" defTabSz="1242152" rtl="0" eaLnBrk="1" latinLnBrk="0" hangingPunct="1">
        <a:defRPr sz="2400" kern="1200">
          <a:solidFill>
            <a:schemeClr val="tx1"/>
          </a:solidFill>
          <a:latin typeface="+mn-lt"/>
          <a:ea typeface="+mn-ea"/>
          <a:cs typeface="+mn-cs"/>
        </a:defRPr>
      </a:lvl8pPr>
      <a:lvl9pPr marL="4968610" algn="l" defTabSz="1242152" rtl="0" eaLnBrk="1" latinLnBrk="0" hangingPunct="1">
        <a:defRPr sz="24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Layout" Target="../slideLayouts/slideLayout8.xml"/><Relationship Id="rId3"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4.emf"/><Relationship Id="rId4" Type="http://schemas.openxmlformats.org/officeDocument/2006/relationships/image" Target="../media/image5.emf"/><Relationship Id="rId5" Type="http://schemas.openxmlformats.org/officeDocument/2006/relationships/image" Target="../media/image6.png"/><Relationship Id="rId6" Type="http://schemas.openxmlformats.org/officeDocument/2006/relationships/image" Target="../media/image7.emf"/><Relationship Id="rId7" Type="http://schemas.openxmlformats.org/officeDocument/2006/relationships/image" Target="../media/image8.emf"/><Relationship Id="rId1" Type="http://schemas.openxmlformats.org/officeDocument/2006/relationships/slideLayout" Target="../slideLayouts/slideLayout8.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1" Type="http://schemas.openxmlformats.org/officeDocument/2006/relationships/image" Target="../media/image18.emf"/><Relationship Id="rId12" Type="http://schemas.openxmlformats.org/officeDocument/2006/relationships/image" Target="../media/image19.emf"/><Relationship Id="rId13" Type="http://schemas.openxmlformats.org/officeDocument/2006/relationships/image" Target="../media/image20.emf"/><Relationship Id="rId14" Type="http://schemas.openxmlformats.org/officeDocument/2006/relationships/image" Target="../media/image21.emf"/><Relationship Id="rId15" Type="http://schemas.openxmlformats.org/officeDocument/2006/relationships/image" Target="../media/image5.emf"/><Relationship Id="rId1" Type="http://schemas.openxmlformats.org/officeDocument/2006/relationships/slideLayout" Target="../slideLayouts/slideLayout8.xml"/><Relationship Id="rId2" Type="http://schemas.openxmlformats.org/officeDocument/2006/relationships/image" Target="../media/image9.emf"/><Relationship Id="rId3" Type="http://schemas.openxmlformats.org/officeDocument/2006/relationships/image" Target="../media/image10.emf"/><Relationship Id="rId4" Type="http://schemas.openxmlformats.org/officeDocument/2006/relationships/image" Target="../media/image11.emf"/><Relationship Id="rId5" Type="http://schemas.openxmlformats.org/officeDocument/2006/relationships/image" Target="../media/image12.emf"/><Relationship Id="rId6" Type="http://schemas.openxmlformats.org/officeDocument/2006/relationships/image" Target="../media/image13.emf"/><Relationship Id="rId7" Type="http://schemas.openxmlformats.org/officeDocument/2006/relationships/image" Target="../media/image14.emf"/><Relationship Id="rId8" Type="http://schemas.openxmlformats.org/officeDocument/2006/relationships/image" Target="../media/image15.emf"/><Relationship Id="rId9" Type="http://schemas.openxmlformats.org/officeDocument/2006/relationships/image" Target="../media/image16.emf"/><Relationship Id="rId10" Type="http://schemas.openxmlformats.org/officeDocument/2006/relationships/image" Target="../media/image17.emf"/></Relationships>
</file>

<file path=ppt/slides/_rels/slide4.xml.rels><?xml version="1.0" encoding="UTF-8" standalone="yes"?>
<Relationships xmlns="http://schemas.openxmlformats.org/package/2006/relationships"><Relationship Id="rId3" Type="http://schemas.openxmlformats.org/officeDocument/2006/relationships/image" Target="../media/image5.emf"/><Relationship Id="rId4" Type="http://schemas.openxmlformats.org/officeDocument/2006/relationships/image" Target="../media/image6.png"/><Relationship Id="rId5" Type="http://schemas.openxmlformats.org/officeDocument/2006/relationships/image" Target="../media/image7.emf"/><Relationship Id="rId6" Type="http://schemas.openxmlformats.org/officeDocument/2006/relationships/image" Target="../media/image22.png"/><Relationship Id="rId7" Type="http://schemas.openxmlformats.org/officeDocument/2006/relationships/image" Target="../media/image23.png"/><Relationship Id="rId8" Type="http://schemas.openxmlformats.org/officeDocument/2006/relationships/image" Target="../media/image24.png"/><Relationship Id="rId1" Type="http://schemas.openxmlformats.org/officeDocument/2006/relationships/slideLayout" Target="../slideLayouts/slideLayout8.xml"/><Relationship Id="rId2" Type="http://schemas.openxmlformats.org/officeDocument/2006/relationships/image" Target="../media/image4.emf"/></Relationships>
</file>

<file path=ppt/slides/_rels/slide5.xml.rels><?xml version="1.0" encoding="UTF-8" standalone="yes"?>
<Relationships xmlns="http://schemas.openxmlformats.org/package/2006/relationships"><Relationship Id="rId3" Type="http://schemas.openxmlformats.org/officeDocument/2006/relationships/image" Target="../media/image25.png"/><Relationship Id="rId4" Type="http://schemas.openxmlformats.org/officeDocument/2006/relationships/image" Target="../media/image26.emf"/><Relationship Id="rId5" Type="http://schemas.openxmlformats.org/officeDocument/2006/relationships/image" Target="../media/image27.emf"/><Relationship Id="rId6" Type="http://schemas.openxmlformats.org/officeDocument/2006/relationships/image" Target="../media/image28.emf"/><Relationship Id="rId7" Type="http://schemas.openxmlformats.org/officeDocument/2006/relationships/image" Target="../media/image29.emf"/><Relationship Id="rId1" Type="http://schemas.openxmlformats.org/officeDocument/2006/relationships/slideLayout" Target="../slideLayouts/slideLayout8.xml"/><Relationship Id="rId2" Type="http://schemas.openxmlformats.org/officeDocument/2006/relationships/notesSlide" Target="../notesSlides/notesSlide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30.png"/></Relationships>
</file>

<file path=ppt/slides/_rels/slide7.xml.rels><?xml version="1.0" encoding="UTF-8" standalone="yes"?>
<Relationships xmlns="http://schemas.openxmlformats.org/package/2006/relationships"><Relationship Id="rId11" Type="http://schemas.openxmlformats.org/officeDocument/2006/relationships/image" Target="../media/image37.png"/><Relationship Id="rId12" Type="http://schemas.openxmlformats.org/officeDocument/2006/relationships/image" Target="../media/image38.png"/><Relationship Id="rId1" Type="http://schemas.openxmlformats.org/officeDocument/2006/relationships/slideLayout" Target="../slideLayouts/slideLayout28.xml"/><Relationship Id="rId2" Type="http://schemas.openxmlformats.org/officeDocument/2006/relationships/notesSlide" Target="../notesSlides/notesSlide3.xml"/><Relationship Id="rId3" Type="http://schemas.openxmlformats.org/officeDocument/2006/relationships/image" Target="../media/image31.jpeg"/><Relationship Id="rId4" Type="http://schemas.microsoft.com/office/2007/relationships/hdphoto" Target="../media/hdphoto1.wdp"/><Relationship Id="rId5" Type="http://schemas.openxmlformats.org/officeDocument/2006/relationships/image" Target="../media/image32.png"/><Relationship Id="rId6" Type="http://schemas.openxmlformats.org/officeDocument/2006/relationships/image" Target="../media/image33.emf"/><Relationship Id="rId7" Type="http://schemas.openxmlformats.org/officeDocument/2006/relationships/image" Target="../media/image34.emf"/><Relationship Id="rId8" Type="http://schemas.openxmlformats.org/officeDocument/2006/relationships/image" Target="../media/image35.png"/><Relationship Id="rId9" Type="http://schemas.microsoft.com/office/2007/relationships/hdphoto" Target="../media/hdphoto2.wdp"/><Relationship Id="rId10" Type="http://schemas.openxmlformats.org/officeDocument/2006/relationships/image" Target="../media/image36.emf"/></Relationships>
</file>

<file path=ppt/slides/slide1.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400" dirty="0"/>
              <a:t>What</a:t>
            </a:r>
            <a:r>
              <a:rPr lang="en-US" dirty="0" smtClean="0"/>
              <a:t> is SnapCLOUD?</a:t>
            </a:r>
            <a:endParaRPr lang="en-US" dirty="0"/>
          </a:p>
        </p:txBody>
      </p:sp>
      <p:sp>
        <p:nvSpPr>
          <p:cNvPr id="4" name="Slide Number Placeholder 3"/>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lang="en-US" smtClean="0">
                <a:gradFill>
                  <a:gsLst>
                    <a:gs pos="2239">
                      <a:srgbClr val="505050"/>
                    </a:gs>
                    <a:gs pos="11940">
                      <a:srgbClr val="505050"/>
                    </a:gs>
                  </a:gsLst>
                  <a:lin ang="5400000" scaled="0"/>
                </a:gradFill>
              </a:rPr>
              <a:pPr/>
              <a:t>1</a:t>
            </a:fld>
            <a:endParaRPr lang="en-US">
              <a:gradFill>
                <a:gsLst>
                  <a:gs pos="2239">
                    <a:srgbClr val="505050"/>
                  </a:gs>
                  <a:gs pos="11940">
                    <a:srgbClr val="505050"/>
                  </a:gs>
                </a:gsLst>
                <a:lin ang="5400000" scaled="0"/>
              </a:gradFill>
            </a:endParaRPr>
          </a:p>
        </p:txBody>
      </p:sp>
      <p:pic>
        <p:nvPicPr>
          <p:cNvPr id="102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b="80008"/>
          <a:stretch/>
        </p:blipFill>
        <p:spPr bwMode="auto">
          <a:xfrm>
            <a:off x="528851" y="1435772"/>
            <a:ext cx="7231778" cy="99802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Rectangle 6"/>
          <p:cNvSpPr/>
          <p:nvPr/>
        </p:nvSpPr>
        <p:spPr>
          <a:xfrm>
            <a:off x="4159320" y="2567592"/>
            <a:ext cx="7988977" cy="3739896"/>
          </a:xfrm>
          <a:prstGeom prst="rect">
            <a:avLst/>
          </a:prstGeom>
          <a:noFill/>
        </p:spPr>
        <p:txBody>
          <a:bodyPr wrap="square" lIns="91339" tIns="45669" rIns="91339" bIns="45669">
            <a:noAutofit/>
          </a:bodyPr>
          <a:lstStyle/>
          <a:p>
            <a:pPr>
              <a:spcBef>
                <a:spcPts val="301"/>
              </a:spcBef>
              <a:spcAft>
                <a:spcPts val="200"/>
              </a:spcAft>
            </a:pPr>
            <a:r>
              <a:rPr lang="en-US" sz="2400" dirty="0" smtClean="0">
                <a:solidFill>
                  <a:srgbClr val="505050"/>
                </a:solidFill>
                <a:latin typeface="Segoe UI Light"/>
              </a:rPr>
              <a:t>Primary Data Storage on Azure Marketplace with guaranteed throughput in IOPs and bandwidth</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File (NFS, CIFS) and Block Storage</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Fully functional enterprise class feature set</a:t>
            </a:r>
            <a:r>
              <a:rPr lang="en-US" sz="2400" dirty="0">
                <a:solidFill>
                  <a:srgbClr val="505050"/>
                </a:solidFill>
                <a:latin typeface="Segoe UI Light"/>
              </a:rPr>
              <a:t> </a:t>
            </a:r>
            <a:r>
              <a:rPr lang="en-US" sz="2400" dirty="0" smtClean="0">
                <a:solidFill>
                  <a:srgbClr val="505050"/>
                </a:solidFill>
                <a:latin typeface="Segoe UI Light"/>
              </a:rPr>
              <a:t>including snapshots, thin provisioning, secure access control etc.</a:t>
            </a:r>
          </a:p>
          <a:p>
            <a:pPr marL="922506" lvl="1" indent="-456673">
              <a:spcBef>
                <a:spcPts val="301"/>
              </a:spcBef>
              <a:spcAft>
                <a:spcPts val="200"/>
              </a:spcAft>
              <a:buFont typeface="Wingdings" charset="2"/>
              <a:buChar char="Ø"/>
            </a:pPr>
            <a:r>
              <a:rPr lang="en-US" sz="2400" dirty="0" smtClean="0">
                <a:solidFill>
                  <a:srgbClr val="505050"/>
                </a:solidFill>
                <a:latin typeface="Segoe UI Light"/>
              </a:rPr>
              <a:t>Private and </a:t>
            </a:r>
            <a:r>
              <a:rPr lang="en-US" sz="2400" dirty="0">
                <a:solidFill>
                  <a:srgbClr val="505050"/>
                </a:solidFill>
                <a:latin typeface="Segoe UI Light"/>
              </a:rPr>
              <a:t>h</a:t>
            </a:r>
            <a:r>
              <a:rPr lang="en-US" sz="2400" dirty="0" smtClean="0">
                <a:solidFill>
                  <a:srgbClr val="505050"/>
                </a:solidFill>
                <a:latin typeface="Segoe UI Light"/>
              </a:rPr>
              <a:t>ybrid </a:t>
            </a:r>
            <a:r>
              <a:rPr lang="en-US" sz="2400" dirty="0">
                <a:solidFill>
                  <a:srgbClr val="505050"/>
                </a:solidFill>
                <a:latin typeface="Segoe UI Light"/>
              </a:rPr>
              <a:t>c</a:t>
            </a:r>
            <a:r>
              <a:rPr lang="en-US" sz="2400" dirty="0" smtClean="0">
                <a:solidFill>
                  <a:srgbClr val="505050"/>
                </a:solidFill>
                <a:latin typeface="Segoe UI Light"/>
              </a:rPr>
              <a:t>loud enabled</a:t>
            </a:r>
          </a:p>
        </p:txBody>
      </p:sp>
      <p:pic>
        <p:nvPicPr>
          <p:cNvPr id="6"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t="68236" r="74587"/>
          <a:stretch/>
        </p:blipFill>
        <p:spPr bwMode="auto">
          <a:xfrm>
            <a:off x="1185435" y="2509453"/>
            <a:ext cx="2667227" cy="338636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8142" b="80093"/>
          <a:stretch/>
        </p:blipFill>
        <p:spPr bwMode="auto">
          <a:xfrm>
            <a:off x="1164267" y="1461191"/>
            <a:ext cx="6642921" cy="993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9"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r="91565"/>
          <a:stretch/>
        </p:blipFill>
        <p:spPr bwMode="auto">
          <a:xfrm>
            <a:off x="554245" y="1440027"/>
            <a:ext cx="610025" cy="499208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785970722"/>
      </p:ext>
    </p:extLst>
  </p:cSld>
  <p:clrMapOvr>
    <a:overrideClrMapping bg1="lt1" tx1="dk1" bg2="lt2" tx2="dk2" accent1="accent1" accent2="accent2" accent3="accent3" accent4="accent4" accent5="accent5" accent6="accent6" hlink="hlink" folHlink="folHlink"/>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Hybrid Cloud</a:t>
            </a:r>
            <a:endParaRPr lang="en-US" dirty="0"/>
          </a:p>
        </p:txBody>
      </p:sp>
      <p:grpSp>
        <p:nvGrpSpPr>
          <p:cNvPr id="45" name="Group 44"/>
          <p:cNvGrpSpPr/>
          <p:nvPr/>
        </p:nvGrpSpPr>
        <p:grpSpPr>
          <a:xfrm>
            <a:off x="952782" y="3505889"/>
            <a:ext cx="4528493" cy="2936023"/>
            <a:chOff x="897563" y="3436876"/>
            <a:chExt cx="4528493" cy="2936023"/>
          </a:xfrm>
        </p:grpSpPr>
        <p:sp>
          <p:nvSpPr>
            <p:cNvPr id="44" name="Rectangle 43"/>
            <p:cNvSpPr/>
            <p:nvPr/>
          </p:nvSpPr>
          <p:spPr>
            <a:xfrm>
              <a:off x="1067774" y="3436876"/>
              <a:ext cx="4358282" cy="2912372"/>
            </a:xfrm>
            <a:prstGeom prst="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pic>
          <p:nvPicPr>
            <p:cNvPr id="10"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1835783" y="3448810"/>
              <a:ext cx="3473196" cy="14949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952220" y="3904384"/>
              <a:ext cx="1598832" cy="7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500924" y="3607038"/>
              <a:ext cx="1073822" cy="296776"/>
            </a:xfrm>
            <a:prstGeom prst="rect">
              <a:avLst/>
            </a:prstGeom>
            <a:noFill/>
          </p:spPr>
          <p:txBody>
            <a:bodyPr wrap="square" lIns="111026" tIns="55513" rIns="111026" bIns="55513" rtlCol="0">
              <a:spAutoFit/>
            </a:bodyPr>
            <a:lstStyle/>
            <a:p>
              <a:pPr algn="ctr"/>
              <a:r>
                <a:rPr lang="en-US" sz="1200" b="1" dirty="0"/>
                <a:t>SNAPCLOUD</a:t>
              </a:r>
            </a:p>
          </p:txBody>
        </p:sp>
        <p:pic>
          <p:nvPicPr>
            <p:cNvPr id="15" name="Picture 14"/>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1918930" y="4215655"/>
              <a:ext cx="896707" cy="340473"/>
            </a:xfrm>
            <a:prstGeom prst="rect">
              <a:avLst/>
            </a:prstGeom>
          </p:spPr>
        </p:pic>
        <p:sp>
          <p:nvSpPr>
            <p:cNvPr id="16" name="TextBox 15"/>
            <p:cNvSpPr txBox="1"/>
            <p:nvPr/>
          </p:nvSpPr>
          <p:spPr>
            <a:xfrm>
              <a:off x="2546634" y="5072972"/>
              <a:ext cx="1057782" cy="373720"/>
            </a:xfrm>
            <a:prstGeom prst="rect">
              <a:avLst/>
            </a:prstGeom>
            <a:noFill/>
          </p:spPr>
          <p:txBody>
            <a:bodyPr wrap="none" lIns="111026" tIns="55513" rIns="111026" bIns="55513" rtlCol="0">
              <a:spAutoFit/>
            </a:bodyPr>
            <a:lstStyle/>
            <a:p>
              <a:pPr algn="ctr"/>
              <a:r>
                <a:rPr lang="en-US" sz="1700" b="1" dirty="0" smtClean="0">
                  <a:solidFill>
                    <a:schemeClr val="accent2"/>
                  </a:solidFill>
                </a:rPr>
                <a:t>NFS, CIFS</a:t>
              </a:r>
              <a:endParaRPr lang="en-US" sz="1700" b="1" dirty="0">
                <a:solidFill>
                  <a:schemeClr val="accent2"/>
                </a:solidFill>
              </a:endParaRPr>
            </a:p>
          </p:txBody>
        </p:sp>
        <p:pic>
          <p:nvPicPr>
            <p:cNvPr id="14"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86661" y="4919885"/>
              <a:ext cx="1313804" cy="8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97563" y="5768346"/>
              <a:ext cx="1639347" cy="604553"/>
            </a:xfrm>
            <a:prstGeom prst="rect">
              <a:avLst/>
            </a:prstGeom>
            <a:noFill/>
          </p:spPr>
          <p:txBody>
            <a:bodyPr wrap="square" lIns="111026" tIns="55513" rIns="111026" bIns="55513" rtlCol="0">
              <a:spAutoFit/>
            </a:bodyPr>
            <a:lstStyle/>
            <a:p>
              <a:pPr algn="ctr"/>
              <a:r>
                <a:rPr lang="en-US" sz="1600" b="1" dirty="0" smtClean="0">
                  <a:solidFill>
                    <a:srgbClr val="C00000"/>
                  </a:solidFill>
                  <a:latin typeface="+mj-lt"/>
                  <a:cs typeface="Arial" panose="020B0604020202020204" pitchFamily="34" charset="0"/>
                </a:rPr>
                <a:t>On-</a:t>
              </a:r>
              <a:r>
                <a:rPr lang="en-US" sz="1600" b="1" dirty="0" smtClean="0">
                  <a:solidFill>
                    <a:srgbClr val="C00000"/>
                  </a:solidFill>
                  <a:latin typeface="+mj-lt"/>
                  <a:cs typeface="Arial" panose="020B0604020202020204" pitchFamily="34" charset="0"/>
                </a:rPr>
                <a:t>Premise Snap Storage</a:t>
              </a:r>
              <a:endParaRPr lang="en-US" sz="1600" b="1" dirty="0">
                <a:solidFill>
                  <a:srgbClr val="C00000"/>
                </a:solidFill>
                <a:latin typeface="+mj-lt"/>
                <a:cs typeface="Arial" panose="020B0604020202020204" pitchFamily="34" charset="0"/>
              </a:endParaRPr>
            </a:p>
          </p:txBody>
        </p:sp>
        <p:grpSp>
          <p:nvGrpSpPr>
            <p:cNvPr id="12" name="Group 11"/>
            <p:cNvGrpSpPr/>
            <p:nvPr/>
          </p:nvGrpSpPr>
          <p:grpSpPr>
            <a:xfrm>
              <a:off x="2962066" y="5504003"/>
              <a:ext cx="966712" cy="781272"/>
              <a:chOff x="3881768" y="3345366"/>
              <a:chExt cx="710781" cy="766022"/>
            </a:xfrm>
          </p:grpSpPr>
          <p:pic>
            <p:nvPicPr>
              <p:cNvPr id="17"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1768" y="3475642"/>
                <a:ext cx="571391" cy="6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1158" y="3345366"/>
                <a:ext cx="571391" cy="6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cxnSp>
          <p:nvCxnSpPr>
            <p:cNvPr id="3" name="Straight Arrow Connector 2"/>
            <p:cNvCxnSpPr>
              <a:stCxn id="20" idx="0"/>
              <a:endCxn id="14" idx="3"/>
            </p:cNvCxnSpPr>
            <p:nvPr/>
          </p:nvCxnSpPr>
          <p:spPr>
            <a:xfrm flipH="1" flipV="1">
              <a:off x="2400465" y="5323941"/>
              <a:ext cx="1139747" cy="180062"/>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cxnSp>
          <p:nvCxnSpPr>
            <p:cNvPr id="21" name="Straight Arrow Connector 20"/>
            <p:cNvCxnSpPr>
              <a:stCxn id="20" idx="0"/>
              <a:endCxn id="6" idx="2"/>
            </p:cNvCxnSpPr>
            <p:nvPr/>
          </p:nvCxnSpPr>
          <p:spPr>
            <a:xfrm flipV="1">
              <a:off x="3540212" y="4678726"/>
              <a:ext cx="211424" cy="825277"/>
            </a:xfrm>
            <a:prstGeom prst="straightConnector1">
              <a:avLst/>
            </a:prstGeom>
            <a:ln>
              <a:solidFill>
                <a:schemeClr val="tx2"/>
              </a:solidFill>
              <a:tailEnd type="arrow"/>
            </a:ln>
          </p:spPr>
          <p:style>
            <a:lnRef idx="2">
              <a:schemeClr val="accent1"/>
            </a:lnRef>
            <a:fillRef idx="0">
              <a:schemeClr val="accent1"/>
            </a:fillRef>
            <a:effectRef idx="1">
              <a:schemeClr val="accent1"/>
            </a:effectRef>
            <a:fontRef idx="minor">
              <a:schemeClr val="tx1"/>
            </a:fontRef>
          </p:style>
        </p:cxnSp>
      </p:grpSp>
      <p:pic>
        <p:nvPicPr>
          <p:cNvPr id="22" name="Picture 6"/>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850888" y="1115950"/>
            <a:ext cx="5071408" cy="2182898"/>
          </a:xfrm>
          <a:prstGeom prst="rect">
            <a:avLst/>
          </a:prstGeom>
          <a:solidFill>
            <a:schemeClr val="tx2"/>
          </a:solidFill>
          <a:ln>
            <a:noFill/>
          </a:ln>
          <a:effectLst/>
          <a:extLst/>
        </p:spPr>
      </p:pic>
      <p:pic>
        <p:nvPicPr>
          <p:cNvPr id="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505005" y="1819059"/>
            <a:ext cx="1598832" cy="7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24" name="Group 23"/>
          <p:cNvGrpSpPr/>
          <p:nvPr/>
        </p:nvGrpSpPr>
        <p:grpSpPr>
          <a:xfrm>
            <a:off x="1672835" y="2242897"/>
            <a:ext cx="966712" cy="781272"/>
            <a:chOff x="3881768" y="3345366"/>
            <a:chExt cx="710781" cy="766022"/>
          </a:xfrm>
        </p:grpSpPr>
        <p:pic>
          <p:nvPicPr>
            <p:cNvPr id="2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81768" y="3475642"/>
              <a:ext cx="571391" cy="6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6"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021158" y="3345366"/>
              <a:ext cx="571391" cy="63574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27" name="TextBox 26"/>
          <p:cNvSpPr txBox="1"/>
          <p:nvPr/>
        </p:nvSpPr>
        <p:spPr>
          <a:xfrm>
            <a:off x="4067602" y="2585226"/>
            <a:ext cx="1353755" cy="373720"/>
          </a:xfrm>
          <a:prstGeom prst="rect">
            <a:avLst/>
          </a:prstGeom>
          <a:noFill/>
        </p:spPr>
        <p:txBody>
          <a:bodyPr wrap="none" lIns="111026" tIns="55513" rIns="111026" bIns="55513" rtlCol="0">
            <a:spAutoFit/>
          </a:bodyPr>
          <a:lstStyle/>
          <a:p>
            <a:pPr algn="ctr"/>
            <a:r>
              <a:rPr lang="en-US" sz="1700" b="1" dirty="0"/>
              <a:t>SNAPCLOUD</a:t>
            </a:r>
          </a:p>
        </p:txBody>
      </p:sp>
      <p:pic>
        <p:nvPicPr>
          <p:cNvPr id="28" name="Picture 27"/>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3260483" y="1314915"/>
            <a:ext cx="1863359" cy="707504"/>
          </a:xfrm>
          <a:prstGeom prst="rect">
            <a:avLst/>
          </a:prstGeom>
        </p:spPr>
      </p:pic>
      <p:cxnSp>
        <p:nvCxnSpPr>
          <p:cNvPr id="29" name="Straight Connector 28"/>
          <p:cNvCxnSpPr/>
          <p:nvPr/>
        </p:nvCxnSpPr>
        <p:spPr>
          <a:xfrm flipV="1">
            <a:off x="0" y="3368597"/>
            <a:ext cx="12436475" cy="0"/>
          </a:xfrm>
          <a:prstGeom prst="line">
            <a:avLst/>
          </a:prstGeom>
        </p:spPr>
        <p:style>
          <a:lnRef idx="2">
            <a:schemeClr val="dk1"/>
          </a:lnRef>
          <a:fillRef idx="0">
            <a:schemeClr val="dk1"/>
          </a:fillRef>
          <a:effectRef idx="1">
            <a:schemeClr val="dk1"/>
          </a:effectRef>
          <a:fontRef idx="minor">
            <a:schemeClr val="tx1"/>
          </a:fontRef>
        </p:style>
      </p:cxnSp>
      <p:sp>
        <p:nvSpPr>
          <p:cNvPr id="33" name="TextBox 32"/>
          <p:cNvSpPr txBox="1"/>
          <p:nvPr/>
        </p:nvSpPr>
        <p:spPr>
          <a:xfrm>
            <a:off x="12794095" y="1229807"/>
            <a:ext cx="914400" cy="914400"/>
          </a:xfrm>
          <a:prstGeom prst="rect">
            <a:avLst/>
          </a:prstGeom>
          <a:noFill/>
        </p:spPr>
        <p:txBody>
          <a:bodyPr wrap="none" rtlCol="0">
            <a:noAutofit/>
          </a:bodyPr>
          <a:lstStyle/>
          <a:p>
            <a:endParaRPr lang="en-US" dirty="0"/>
          </a:p>
        </p:txBody>
      </p:sp>
      <p:grpSp>
        <p:nvGrpSpPr>
          <p:cNvPr id="39" name="Group 38"/>
          <p:cNvGrpSpPr/>
          <p:nvPr/>
        </p:nvGrpSpPr>
        <p:grpSpPr>
          <a:xfrm>
            <a:off x="6232612" y="1115950"/>
            <a:ext cx="6008408" cy="2194561"/>
            <a:chOff x="462170" y="1419609"/>
            <a:chExt cx="6008408" cy="2194561"/>
          </a:xfrm>
        </p:grpSpPr>
        <p:sp>
          <p:nvSpPr>
            <p:cNvPr id="34" name="Rectangle 33"/>
            <p:cNvSpPr/>
            <p:nvPr/>
          </p:nvSpPr>
          <p:spPr>
            <a:xfrm>
              <a:off x="462170" y="1419609"/>
              <a:ext cx="6008408" cy="2194561"/>
            </a:xfrm>
            <a:prstGeom prst="rect">
              <a:avLst/>
            </a:prstGeom>
            <a:solidFill>
              <a:schemeClr val="tx2"/>
            </a:solidFill>
            <a:ln w="12700">
              <a:noFill/>
            </a:ln>
          </p:spPr>
          <p:txBody>
            <a:bodyPr wrap="square" lIns="137001" tIns="45669" rIns="137001" bIns="45669" anchor="ctr">
              <a:noAutofit/>
            </a:bodyPr>
            <a:lstStyle/>
            <a:p>
              <a:pPr marL="0" lvl="1" fontAlgn="base">
                <a:buSzPct val="90000"/>
              </a:pPr>
              <a:endParaRPr lang="en-US" sz="2000" dirty="0">
                <a:ln w="3175">
                  <a:noFill/>
                </a:ln>
                <a:solidFill>
                  <a:schemeClr val="bg1"/>
                </a:solidFill>
                <a:latin typeface="Segoe UI Light"/>
                <a:cs typeface="Segoe UI" pitchFamily="34" charset="0"/>
              </a:endParaRPr>
            </a:p>
          </p:txBody>
        </p:sp>
        <p:sp>
          <p:nvSpPr>
            <p:cNvPr id="35" name="Rectangle 34"/>
            <p:cNvSpPr/>
            <p:nvPr/>
          </p:nvSpPr>
          <p:spPr>
            <a:xfrm>
              <a:off x="3354586" y="1419609"/>
              <a:ext cx="2995669" cy="2194561"/>
            </a:xfrm>
            <a:prstGeom prst="rect">
              <a:avLst/>
            </a:prstGeom>
            <a:solidFill>
              <a:schemeClr val="bg1">
                <a:lumMod val="95000"/>
              </a:schemeClr>
            </a:solidFill>
          </p:spPr>
          <p:txBody>
            <a:bodyPr wrap="square" lIns="365340" tIns="91339" rIns="182670" bIns="91339" anchor="t">
              <a:noAutofit/>
            </a:bodyPr>
            <a:lstStyle/>
            <a:p>
              <a:pPr marL="342900" indent="-342900">
                <a:spcBef>
                  <a:spcPts val="400"/>
                </a:spcBef>
                <a:buFont typeface="Arial"/>
                <a:buChar char="•"/>
              </a:pPr>
              <a:r>
                <a:rPr lang="en-US" dirty="0" smtClean="0">
                  <a:solidFill>
                    <a:schemeClr val="tx2"/>
                  </a:solidFill>
                  <a:latin typeface="+mj-lt"/>
                  <a:cs typeface="Segoe UI Light" panose="020B0502040204020203" pitchFamily="34" charset="0"/>
                </a:rPr>
                <a:t>Eliminate Risks to production environment</a:t>
              </a:r>
            </a:p>
            <a:p>
              <a:pPr marL="342900" indent="-342900">
                <a:spcBef>
                  <a:spcPts val="400"/>
                </a:spcBef>
                <a:buFont typeface="Arial"/>
                <a:buChar char="•"/>
              </a:pPr>
              <a:r>
                <a:rPr lang="en-US" dirty="0" smtClean="0">
                  <a:solidFill>
                    <a:schemeClr val="tx2"/>
                  </a:solidFill>
                  <a:latin typeface="+mj-lt"/>
                  <a:cs typeface="Segoe UI Light" panose="020B0502040204020203" pitchFamily="34" charset="0"/>
                </a:rPr>
                <a:t>Eliminate investment for second infrastructure</a:t>
              </a:r>
            </a:p>
            <a:p>
              <a:pPr marL="342900" indent="-342900">
                <a:spcBef>
                  <a:spcPts val="400"/>
                </a:spcBef>
                <a:buFont typeface="Arial"/>
                <a:buChar char="•"/>
              </a:pPr>
              <a:r>
                <a:rPr lang="en-US" dirty="0" smtClean="0">
                  <a:solidFill>
                    <a:schemeClr val="tx2"/>
                  </a:solidFill>
                  <a:latin typeface="+mj-lt"/>
                  <a:cs typeface="Segoe UI Light" panose="020B0502040204020203" pitchFamily="34" charset="0"/>
                </a:rPr>
                <a:t>Save time &amp; resources</a:t>
              </a:r>
              <a:endParaRPr lang="en-US" dirty="0">
                <a:solidFill>
                  <a:schemeClr val="tx2"/>
                </a:solidFill>
                <a:latin typeface="+mj-lt"/>
                <a:cs typeface="Segoe UI Light" panose="020B0502040204020203" pitchFamily="34" charset="0"/>
              </a:endParaRPr>
            </a:p>
          </p:txBody>
        </p:sp>
        <p:sp>
          <p:nvSpPr>
            <p:cNvPr id="36" name="Isosceles Triangle 35"/>
            <p:cNvSpPr/>
            <p:nvPr/>
          </p:nvSpPr>
          <p:spPr bwMode="auto">
            <a:xfrm rot="5400000" flipH="1">
              <a:off x="3406272" y="1470682"/>
              <a:ext cx="274320" cy="397913"/>
            </a:xfrm>
            <a:prstGeom prst="triangle">
              <a:avLst>
                <a:gd name="adj" fmla="val 0"/>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7" name="TextBox 36"/>
            <p:cNvSpPr txBox="1"/>
            <p:nvPr/>
          </p:nvSpPr>
          <p:spPr>
            <a:xfrm>
              <a:off x="628340" y="1537257"/>
              <a:ext cx="2712442" cy="1978385"/>
            </a:xfrm>
            <a:prstGeom prst="rect">
              <a:avLst/>
            </a:prstGeom>
            <a:noFill/>
          </p:spPr>
          <p:txBody>
            <a:bodyPr wrap="square" rtlCol="0">
              <a:noAutofit/>
            </a:bodyPr>
            <a:lstStyle/>
            <a:p>
              <a:r>
                <a:rPr lang="en-US" dirty="0">
                  <a:solidFill>
                    <a:schemeClr val="bg1"/>
                  </a:solidFill>
                </a:rPr>
                <a:t>Example</a:t>
              </a:r>
              <a:r>
                <a:rPr lang="en-US" dirty="0" smtClean="0">
                  <a:solidFill>
                    <a:schemeClr val="bg1"/>
                  </a:solidFill>
                </a:rPr>
                <a:t>: </a:t>
              </a:r>
              <a:r>
                <a:rPr lang="en-US" dirty="0">
                  <a:solidFill>
                    <a:schemeClr val="bg1"/>
                  </a:solidFill>
                </a:rPr>
                <a:t>On-premise storage dedicated to production environment while development &amp; test workloads moved to cloud</a:t>
              </a:r>
            </a:p>
            <a:p>
              <a:endParaRPr lang="en-US" dirty="0">
                <a:solidFill>
                  <a:schemeClr val="bg1"/>
                </a:solidFill>
              </a:endParaRPr>
            </a:p>
          </p:txBody>
        </p:sp>
      </p:grpSp>
      <p:cxnSp>
        <p:nvCxnSpPr>
          <p:cNvPr id="40" name="Straight Arrow Connector 39"/>
          <p:cNvCxnSpPr>
            <a:stCxn id="26" idx="3"/>
          </p:cNvCxnSpPr>
          <p:nvPr/>
        </p:nvCxnSpPr>
        <p:spPr>
          <a:xfrm flipV="1">
            <a:off x="2639547" y="2277448"/>
            <a:ext cx="1391479" cy="289650"/>
          </a:xfrm>
          <a:prstGeom prst="straightConnector1">
            <a:avLst/>
          </a:prstGeom>
          <a:ln>
            <a:solidFill>
              <a:schemeClr val="accent6"/>
            </a:solidFill>
            <a:tailEnd type="arrow"/>
          </a:ln>
        </p:spPr>
        <p:style>
          <a:lnRef idx="2">
            <a:schemeClr val="accent1"/>
          </a:lnRef>
          <a:fillRef idx="0">
            <a:schemeClr val="accent1"/>
          </a:fillRef>
          <a:effectRef idx="1">
            <a:schemeClr val="accent1"/>
          </a:effectRef>
          <a:fontRef idx="minor">
            <a:schemeClr val="tx1"/>
          </a:fontRef>
        </p:style>
      </p:cxnSp>
      <p:sp>
        <p:nvSpPr>
          <p:cNvPr id="42" name="TextBox 41"/>
          <p:cNvSpPr txBox="1"/>
          <p:nvPr/>
        </p:nvSpPr>
        <p:spPr>
          <a:xfrm>
            <a:off x="2564038" y="2102475"/>
            <a:ext cx="1057782" cy="373720"/>
          </a:xfrm>
          <a:prstGeom prst="rect">
            <a:avLst/>
          </a:prstGeom>
          <a:noFill/>
        </p:spPr>
        <p:txBody>
          <a:bodyPr wrap="none" lIns="111026" tIns="55513" rIns="111026" bIns="55513" rtlCol="0">
            <a:spAutoFit/>
          </a:bodyPr>
          <a:lstStyle/>
          <a:p>
            <a:pPr algn="ctr"/>
            <a:r>
              <a:rPr lang="en-US" sz="1700" b="1" dirty="0" smtClean="0">
                <a:solidFill>
                  <a:schemeClr val="accent6"/>
                </a:solidFill>
              </a:rPr>
              <a:t>NFS, CIFS</a:t>
            </a:r>
            <a:endParaRPr lang="en-US" sz="1700" b="1" dirty="0">
              <a:solidFill>
                <a:schemeClr val="accent6"/>
              </a:solidFill>
            </a:endParaRPr>
          </a:p>
        </p:txBody>
      </p:sp>
      <p:grpSp>
        <p:nvGrpSpPr>
          <p:cNvPr id="47" name="Group 46"/>
          <p:cNvGrpSpPr/>
          <p:nvPr/>
        </p:nvGrpSpPr>
        <p:grpSpPr>
          <a:xfrm>
            <a:off x="6232612" y="3519692"/>
            <a:ext cx="6008408" cy="2855591"/>
            <a:chOff x="462170" y="758579"/>
            <a:chExt cx="6008408" cy="2855591"/>
          </a:xfrm>
        </p:grpSpPr>
        <p:sp>
          <p:nvSpPr>
            <p:cNvPr id="48" name="Rectangle 47"/>
            <p:cNvSpPr/>
            <p:nvPr/>
          </p:nvSpPr>
          <p:spPr>
            <a:xfrm>
              <a:off x="462170" y="758579"/>
              <a:ext cx="6008408" cy="2855591"/>
            </a:xfrm>
            <a:prstGeom prst="rect">
              <a:avLst/>
            </a:prstGeom>
            <a:solidFill>
              <a:schemeClr val="accent1"/>
            </a:solidFill>
            <a:ln w="12700">
              <a:noFill/>
            </a:ln>
          </p:spPr>
          <p:txBody>
            <a:bodyPr wrap="square" lIns="137001" tIns="45669" rIns="137001" bIns="45669" anchor="ctr">
              <a:noAutofit/>
            </a:bodyPr>
            <a:lstStyle/>
            <a:p>
              <a:pPr marL="0" lvl="1" fontAlgn="base">
                <a:buSzPct val="90000"/>
              </a:pPr>
              <a:endParaRPr lang="en-US" sz="2000" dirty="0">
                <a:ln w="3175">
                  <a:noFill/>
                </a:ln>
                <a:solidFill>
                  <a:schemeClr val="bg1"/>
                </a:solidFill>
                <a:latin typeface="Segoe UI Light"/>
                <a:cs typeface="Segoe UI" pitchFamily="34" charset="0"/>
              </a:endParaRPr>
            </a:p>
          </p:txBody>
        </p:sp>
        <p:sp>
          <p:nvSpPr>
            <p:cNvPr id="49" name="Rectangle 48"/>
            <p:cNvSpPr/>
            <p:nvPr/>
          </p:nvSpPr>
          <p:spPr>
            <a:xfrm>
              <a:off x="3354586" y="758579"/>
              <a:ext cx="2995669" cy="2855591"/>
            </a:xfrm>
            <a:prstGeom prst="rect">
              <a:avLst/>
            </a:prstGeom>
            <a:solidFill>
              <a:schemeClr val="bg1">
                <a:lumMod val="95000"/>
              </a:schemeClr>
            </a:solidFill>
          </p:spPr>
          <p:txBody>
            <a:bodyPr wrap="square" lIns="365340" tIns="91339" rIns="182670" bIns="91339" anchor="t">
              <a:noAutofit/>
            </a:bodyPr>
            <a:lstStyle/>
            <a:p>
              <a:pPr marL="342900" indent="-342900">
                <a:spcBef>
                  <a:spcPts val="400"/>
                </a:spcBef>
                <a:buClr>
                  <a:schemeClr val="accent1"/>
                </a:buClr>
                <a:buFont typeface="Arial"/>
                <a:buChar char="•"/>
              </a:pPr>
              <a:r>
                <a:rPr lang="en-US" dirty="0" smtClean="0">
                  <a:solidFill>
                    <a:schemeClr val="tx2"/>
                  </a:solidFill>
                  <a:latin typeface="+mj-lt"/>
                  <a:cs typeface="Segoe UI Light" panose="020B0502040204020203" pitchFamily="34" charset="0"/>
                </a:rPr>
                <a:t>Accelerate projects by providing the infrastructure in minutes</a:t>
              </a:r>
            </a:p>
            <a:p>
              <a:pPr marL="342900" indent="-342900">
                <a:spcBef>
                  <a:spcPts val="400"/>
                </a:spcBef>
                <a:buClr>
                  <a:schemeClr val="accent1"/>
                </a:buClr>
                <a:buFont typeface="Arial"/>
                <a:buChar char="•"/>
              </a:pPr>
              <a:r>
                <a:rPr lang="en-US" dirty="0" smtClean="0">
                  <a:solidFill>
                    <a:schemeClr val="tx2"/>
                  </a:solidFill>
                  <a:latin typeface="+mj-lt"/>
                  <a:cs typeface="Segoe UI Light" panose="020B0502040204020203" pitchFamily="34" charset="0"/>
                </a:rPr>
                <a:t>Eliminate over-provisioning costs</a:t>
              </a:r>
            </a:p>
            <a:p>
              <a:pPr marL="342900" indent="-342900">
                <a:spcBef>
                  <a:spcPts val="400"/>
                </a:spcBef>
                <a:buClr>
                  <a:schemeClr val="accent1"/>
                </a:buClr>
                <a:buFont typeface="Arial"/>
                <a:buChar char="•"/>
              </a:pPr>
              <a:r>
                <a:rPr lang="en-US" dirty="0" smtClean="0">
                  <a:solidFill>
                    <a:schemeClr val="tx2"/>
                  </a:solidFill>
                  <a:latin typeface="+mj-lt"/>
                  <a:cs typeface="Segoe UI Light" panose="020B0502040204020203" pitchFamily="34" charset="0"/>
                </a:rPr>
                <a:t>30%+ </a:t>
              </a:r>
              <a:r>
                <a:rPr lang="en-US" dirty="0">
                  <a:solidFill>
                    <a:schemeClr val="tx2"/>
                  </a:solidFill>
                  <a:latin typeface="+mj-lt"/>
                  <a:cs typeface="Segoe UI Light" panose="020B0502040204020203" pitchFamily="34" charset="0"/>
                </a:rPr>
                <a:t>cost reduction </a:t>
              </a:r>
              <a:r>
                <a:rPr lang="en-US" dirty="0" smtClean="0">
                  <a:solidFill>
                    <a:schemeClr val="tx2"/>
                  </a:solidFill>
                  <a:latin typeface="+mj-lt"/>
                  <a:cs typeface="Segoe UI Light" panose="020B0502040204020203" pitchFamily="34" charset="0"/>
                </a:rPr>
                <a:t>with pay for only what you use model</a:t>
              </a:r>
            </a:p>
          </p:txBody>
        </p:sp>
        <p:sp>
          <p:nvSpPr>
            <p:cNvPr id="50" name="Isosceles Triangle 49"/>
            <p:cNvSpPr/>
            <p:nvPr/>
          </p:nvSpPr>
          <p:spPr bwMode="auto">
            <a:xfrm rot="5400000" flipH="1">
              <a:off x="3406272" y="808151"/>
              <a:ext cx="274320" cy="397913"/>
            </a:xfrm>
            <a:prstGeom prst="triangle">
              <a:avLst>
                <a:gd name="adj" fmla="val 0"/>
              </a:avLst>
            </a:prstGeom>
            <a:solidFill>
              <a:srgbClr val="A1B2A6"/>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1" name="TextBox 50"/>
            <p:cNvSpPr txBox="1"/>
            <p:nvPr/>
          </p:nvSpPr>
          <p:spPr>
            <a:xfrm>
              <a:off x="628340" y="941343"/>
              <a:ext cx="2712442" cy="2574300"/>
            </a:xfrm>
            <a:prstGeom prst="rect">
              <a:avLst/>
            </a:prstGeom>
            <a:noFill/>
          </p:spPr>
          <p:txBody>
            <a:bodyPr wrap="square" rtlCol="0">
              <a:noAutofit/>
            </a:bodyPr>
            <a:lstStyle/>
            <a:p>
              <a:r>
                <a:rPr lang="en-US" dirty="0" smtClean="0">
                  <a:solidFill>
                    <a:schemeClr val="bg1"/>
                  </a:solidFill>
                </a:rPr>
                <a:t>Off</a:t>
              </a:r>
              <a:r>
                <a:rPr lang="en-US" dirty="0">
                  <a:solidFill>
                    <a:schemeClr val="bg1"/>
                  </a:solidFill>
                </a:rPr>
                <a:t>- load </a:t>
              </a:r>
              <a:r>
                <a:rPr lang="en-US" dirty="0" smtClean="0">
                  <a:solidFill>
                    <a:schemeClr val="bg1"/>
                  </a:solidFill>
                </a:rPr>
                <a:t>additional capacity burst to the cloud. Example</a:t>
              </a:r>
              <a:r>
                <a:rPr lang="en-US" dirty="0">
                  <a:solidFill>
                    <a:schemeClr val="bg1"/>
                  </a:solidFill>
                </a:rPr>
                <a:t>: </a:t>
              </a:r>
              <a:endParaRPr lang="en-US" dirty="0" smtClean="0">
                <a:solidFill>
                  <a:schemeClr val="bg1"/>
                </a:solidFill>
              </a:endParaRPr>
            </a:p>
            <a:p>
              <a:pPr marL="285750" indent="-285750">
                <a:buFont typeface="Arial"/>
                <a:buChar char="•"/>
              </a:pPr>
              <a:r>
                <a:rPr lang="en-US" dirty="0" smtClean="0">
                  <a:solidFill>
                    <a:schemeClr val="bg1"/>
                  </a:solidFill>
                </a:rPr>
                <a:t>A new project</a:t>
              </a:r>
            </a:p>
            <a:p>
              <a:pPr marL="285750" indent="-285750">
                <a:buFont typeface="Arial"/>
                <a:buChar char="•"/>
              </a:pPr>
              <a:r>
                <a:rPr lang="en-US" dirty="0">
                  <a:solidFill>
                    <a:schemeClr val="bg1"/>
                  </a:solidFill>
                </a:rPr>
                <a:t>A</a:t>
              </a:r>
              <a:r>
                <a:rPr lang="en-US" dirty="0" smtClean="0">
                  <a:solidFill>
                    <a:schemeClr val="bg1"/>
                  </a:solidFill>
                </a:rPr>
                <a:t> new business opportunity</a:t>
              </a:r>
            </a:p>
            <a:p>
              <a:pPr marL="285750" indent="-285750">
                <a:buFont typeface="Arial"/>
                <a:buChar char="•"/>
              </a:pPr>
              <a:r>
                <a:rPr lang="en-US" dirty="0" smtClean="0">
                  <a:solidFill>
                    <a:schemeClr val="bg1"/>
                  </a:solidFill>
                </a:rPr>
                <a:t>Setting up a new business office</a:t>
              </a:r>
              <a:endParaRPr lang="en-US" dirty="0">
                <a:solidFill>
                  <a:schemeClr val="bg1"/>
                </a:solidFill>
              </a:endParaRPr>
            </a:p>
          </p:txBody>
        </p:sp>
      </p:grpSp>
    </p:spTree>
    <p:extLst>
      <p:ext uri="{BB962C8B-B14F-4D97-AF65-F5344CB8AC3E}">
        <p14:creationId xmlns:p14="http://schemas.microsoft.com/office/powerpoint/2010/main" val="3291536323"/>
      </p:ext>
    </p:extLst>
  </p:cSld>
  <p:clrMapOvr>
    <a:masterClrMapping/>
  </p:clrMapOvr>
  <p:transition xmlns:p14="http://schemas.microsoft.com/office/powerpoint/2010/mai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smtClean="0"/>
              <a:t>Personal Cloud</a:t>
            </a:r>
            <a:endParaRPr lang="en-US" dirty="0"/>
          </a:p>
        </p:txBody>
      </p:sp>
      <p:cxnSp>
        <p:nvCxnSpPr>
          <p:cNvPr id="68" name="Straight Connector 67"/>
          <p:cNvCxnSpPr/>
          <p:nvPr/>
        </p:nvCxnSpPr>
        <p:spPr>
          <a:xfrm>
            <a:off x="0" y="3228079"/>
            <a:ext cx="8425200" cy="0"/>
          </a:xfrm>
          <a:prstGeom prst="line">
            <a:avLst/>
          </a:prstGeom>
          <a:ln w="19050">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pic>
        <p:nvPicPr>
          <p:cNvPr id="69" name="Picture 5"/>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042412" y="2930258"/>
            <a:ext cx="1001014" cy="3865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945883" y="2507578"/>
            <a:ext cx="986706" cy="61930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3" name="Rectangular Callout 72"/>
          <p:cNvSpPr/>
          <p:nvPr/>
        </p:nvSpPr>
        <p:spPr>
          <a:xfrm>
            <a:off x="737341" y="3540795"/>
            <a:ext cx="3683394" cy="2161686"/>
          </a:xfrm>
          <a:prstGeom prst="wedgeRectCallout">
            <a:avLst>
              <a:gd name="adj1" fmla="val -3169"/>
              <a:gd name="adj2" fmla="val -77035"/>
            </a:avLst>
          </a:prstGeom>
          <a:solidFill>
            <a:schemeClr val="bg1"/>
          </a:solid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endParaRPr lang="en-US"/>
          </a:p>
        </p:txBody>
      </p:sp>
      <p:pic>
        <p:nvPicPr>
          <p:cNvPr id="74"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40694" y="3937838"/>
            <a:ext cx="454475" cy="43496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6" name="Rectangular Callout 75"/>
          <p:cNvSpPr/>
          <p:nvPr/>
        </p:nvSpPr>
        <p:spPr>
          <a:xfrm>
            <a:off x="5811846" y="3540795"/>
            <a:ext cx="2778992" cy="2062608"/>
          </a:xfrm>
          <a:prstGeom prst="wedgeRectCallout">
            <a:avLst>
              <a:gd name="adj1" fmla="val -1175"/>
              <a:gd name="adj2" fmla="val -70833"/>
            </a:avLst>
          </a:prstGeom>
          <a:solidFill>
            <a:schemeClr val="bg1"/>
          </a:solidFill>
          <a:ln w="19050">
            <a:solidFill>
              <a:schemeClr val="bg1">
                <a:lumMod val="50000"/>
              </a:schemeClr>
            </a:solidFill>
            <a:prstDash val="solid"/>
          </a:ln>
        </p:spPr>
        <p:style>
          <a:lnRef idx="2">
            <a:schemeClr val="accent1">
              <a:shade val="50000"/>
            </a:schemeClr>
          </a:lnRef>
          <a:fillRef idx="1">
            <a:schemeClr val="accent1"/>
          </a:fillRef>
          <a:effectRef idx="0">
            <a:schemeClr val="accent1"/>
          </a:effectRef>
          <a:fontRef idx="minor">
            <a:schemeClr val="lt1"/>
          </a:fontRef>
        </p:style>
        <p:txBody>
          <a:bodyPr lIns="111026" tIns="55513" rIns="111026" bIns="55513" rtlCol="0" anchor="ctr"/>
          <a:lstStyle/>
          <a:p>
            <a:pPr algn="ctr"/>
            <a:endParaRPr lang="en-US"/>
          </a:p>
        </p:txBody>
      </p:sp>
      <p:pic>
        <p:nvPicPr>
          <p:cNvPr id="77" name="Picture 6"/>
          <p:cNvPicPr>
            <a:picLocks noChangeAspect="1" noChangeArrowheads="1"/>
          </p:cNvPicPr>
          <p:nvPr/>
        </p:nvPicPr>
        <p:blipFill rotWithShape="1">
          <a:blip r:embed="rId5">
            <a:extLst>
              <a:ext uri="{28A0092B-C50C-407E-A947-70E740481C1C}">
                <a14:useLocalDpi xmlns:a14="http://schemas.microsoft.com/office/drawing/2010/main" val="0"/>
              </a:ext>
            </a:extLst>
          </a:blip>
          <a:srcRect l="50000"/>
          <a:stretch/>
        </p:blipFill>
        <p:spPr bwMode="auto">
          <a:xfrm>
            <a:off x="5974924" y="3883986"/>
            <a:ext cx="458319" cy="404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9" name="TextBox 78"/>
          <p:cNvSpPr txBox="1"/>
          <p:nvPr/>
        </p:nvSpPr>
        <p:spPr>
          <a:xfrm>
            <a:off x="6449803" y="4883982"/>
            <a:ext cx="1975398" cy="805762"/>
          </a:xfrm>
          <a:prstGeom prst="rect">
            <a:avLst/>
          </a:prstGeom>
          <a:noFill/>
        </p:spPr>
        <p:txBody>
          <a:bodyPr wrap="square" lIns="111026" tIns="55513" rIns="111026" bIns="55513" rtlCol="0">
            <a:spAutoFit/>
          </a:bodyPr>
          <a:lstStyle/>
          <a:p>
            <a:pPr>
              <a:spcAft>
                <a:spcPts val="729"/>
              </a:spcAft>
            </a:pPr>
            <a:r>
              <a:rPr lang="en-US" sz="1300" b="1" dirty="0">
                <a:latin typeface="+mj-lt"/>
                <a:cs typeface="Arial" panose="020B0604020202020204" pitchFamily="34" charset="0"/>
              </a:rPr>
              <a:t>INTERNET ACCESS</a:t>
            </a:r>
          </a:p>
          <a:p>
            <a:r>
              <a:rPr lang="en-US" sz="1300" b="1" dirty="0">
                <a:latin typeface="+mj-lt"/>
                <a:cs typeface="Arial" panose="020B0604020202020204" pitchFamily="34" charset="0"/>
              </a:rPr>
              <a:t>ACCESS TO BUSINESS DOCS</a:t>
            </a:r>
          </a:p>
        </p:txBody>
      </p:sp>
      <p:pic>
        <p:nvPicPr>
          <p:cNvPr id="8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515" y="4923699"/>
            <a:ext cx="245302" cy="1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6147515" y="5182432"/>
            <a:ext cx="245302" cy="1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2" name="Arc 81"/>
          <p:cNvSpPr/>
          <p:nvPr/>
        </p:nvSpPr>
        <p:spPr>
          <a:xfrm rot="9879941">
            <a:off x="4150384" y="3834400"/>
            <a:ext cx="2394733" cy="812518"/>
          </a:xfrm>
          <a:prstGeom prst="arc">
            <a:avLst>
              <a:gd name="adj1" fmla="val 12655279"/>
              <a:gd name="adj2" fmla="val 162179"/>
            </a:avLst>
          </a:prstGeom>
          <a:ln w="25400">
            <a:solidFill>
              <a:schemeClr val="accent1">
                <a:shade val="95000"/>
                <a:satMod val="105000"/>
              </a:schemeClr>
            </a:solidFill>
            <a:prstDash val="sysDash"/>
            <a:headEnd type="triangle"/>
            <a:tailEnd type="triangle"/>
          </a:ln>
        </p:spPr>
        <p:style>
          <a:lnRef idx="1">
            <a:schemeClr val="accent1"/>
          </a:lnRef>
          <a:fillRef idx="0">
            <a:schemeClr val="accent1"/>
          </a:fillRef>
          <a:effectRef idx="0">
            <a:schemeClr val="accent1"/>
          </a:effectRef>
          <a:fontRef idx="minor">
            <a:schemeClr val="tx1"/>
          </a:fontRef>
        </p:style>
        <p:txBody>
          <a:bodyPr lIns="111026" tIns="55513" rIns="111026" bIns="55513" rtlCol="0" anchor="ctr"/>
          <a:lstStyle/>
          <a:p>
            <a:pPr algn="ctr"/>
            <a:endParaRPr lang="en-US"/>
          </a:p>
        </p:txBody>
      </p:sp>
      <p:sp>
        <p:nvSpPr>
          <p:cNvPr id="83" name="TextBox 82"/>
          <p:cNvSpPr txBox="1"/>
          <p:nvPr/>
        </p:nvSpPr>
        <p:spPr>
          <a:xfrm>
            <a:off x="4508534" y="3893606"/>
            <a:ext cx="1217612" cy="712275"/>
          </a:xfrm>
          <a:prstGeom prst="rect">
            <a:avLst/>
          </a:prstGeom>
          <a:noFill/>
        </p:spPr>
        <p:txBody>
          <a:bodyPr wrap="square" lIns="111026" tIns="55513" rIns="111026" bIns="55513" rtlCol="0">
            <a:spAutoFit/>
          </a:bodyPr>
          <a:lstStyle/>
          <a:p>
            <a:pPr algn="ctr"/>
            <a:r>
              <a:rPr lang="en-US" sz="1300" b="1" i="1" dirty="0">
                <a:latin typeface="+mj-lt"/>
                <a:cs typeface="Arial" panose="020B0604020202020204" pitchFamily="34" charset="0"/>
              </a:rPr>
              <a:t>CAN SHARE BETWEEN USERS</a:t>
            </a:r>
          </a:p>
        </p:txBody>
      </p:sp>
      <p:grpSp>
        <p:nvGrpSpPr>
          <p:cNvPr id="84" name="Group 83"/>
          <p:cNvGrpSpPr/>
          <p:nvPr/>
        </p:nvGrpSpPr>
        <p:grpSpPr>
          <a:xfrm>
            <a:off x="1492770" y="4165707"/>
            <a:ext cx="1063145" cy="597934"/>
            <a:chOff x="815499" y="3903850"/>
            <a:chExt cx="1225429" cy="919071"/>
          </a:xfrm>
        </p:grpSpPr>
        <p:pic>
          <p:nvPicPr>
            <p:cNvPr id="85" name="Picture 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815499" y="3903850"/>
              <a:ext cx="1225429" cy="9190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6"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1257909" y="4059801"/>
              <a:ext cx="399698" cy="4490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7" name="Picture 7"/>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rot="20587626">
              <a:off x="932819" y="4170010"/>
              <a:ext cx="1004155" cy="23397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
        <p:nvSpPr>
          <p:cNvPr id="89" name="TextBox 88"/>
          <p:cNvSpPr txBox="1"/>
          <p:nvPr/>
        </p:nvSpPr>
        <p:spPr>
          <a:xfrm>
            <a:off x="1598524" y="4883982"/>
            <a:ext cx="2668127" cy="805762"/>
          </a:xfrm>
          <a:prstGeom prst="rect">
            <a:avLst/>
          </a:prstGeom>
          <a:noFill/>
        </p:spPr>
        <p:txBody>
          <a:bodyPr wrap="square" lIns="111026" tIns="55513" rIns="111026" bIns="55513" rtlCol="0">
            <a:spAutoFit/>
          </a:bodyPr>
          <a:lstStyle/>
          <a:p>
            <a:pPr>
              <a:spcAft>
                <a:spcPts val="729"/>
              </a:spcAft>
            </a:pPr>
            <a:r>
              <a:rPr lang="en-US" sz="1300" b="1" dirty="0">
                <a:latin typeface="+mj-lt"/>
                <a:cs typeface="Arial" panose="020B0604020202020204" pitchFamily="34" charset="0"/>
              </a:rPr>
              <a:t>INTERNET ACCESS</a:t>
            </a:r>
          </a:p>
          <a:p>
            <a:r>
              <a:rPr lang="en-US" sz="1300" b="1" dirty="0">
                <a:cs typeface="Arial" panose="020B0604020202020204" pitchFamily="34" charset="0"/>
              </a:rPr>
              <a:t>ALL DEVICES HAVE ACCESS TO BUSINESS DOCS</a:t>
            </a:r>
          </a:p>
        </p:txBody>
      </p:sp>
      <p:pic>
        <p:nvPicPr>
          <p:cNvPr id="90"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236" y="4923699"/>
            <a:ext cx="245302" cy="1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1" name="Picture 7"/>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296236" y="5182432"/>
            <a:ext cx="245302" cy="1839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92" name="Group 91"/>
          <p:cNvGrpSpPr/>
          <p:nvPr/>
        </p:nvGrpSpPr>
        <p:grpSpPr>
          <a:xfrm>
            <a:off x="6616309" y="4010908"/>
            <a:ext cx="336827" cy="512517"/>
            <a:chOff x="7763149" y="3671747"/>
            <a:chExt cx="359218" cy="728886"/>
          </a:xfrm>
        </p:grpSpPr>
        <p:pic>
          <p:nvPicPr>
            <p:cNvPr id="93"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763149" y="367174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4"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838132" y="3946648"/>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5"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7672433" y="3963765"/>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96" name="Group 95"/>
          <p:cNvGrpSpPr/>
          <p:nvPr/>
        </p:nvGrpSpPr>
        <p:grpSpPr>
          <a:xfrm>
            <a:off x="2024343" y="3944052"/>
            <a:ext cx="1856988" cy="341258"/>
            <a:chOff x="1808487" y="3742127"/>
            <a:chExt cx="1980432" cy="485326"/>
          </a:xfrm>
        </p:grpSpPr>
        <p:cxnSp>
          <p:nvCxnSpPr>
            <p:cNvPr id="97" name="Straight Arrow Connector 96"/>
            <p:cNvCxnSpPr/>
            <p:nvPr/>
          </p:nvCxnSpPr>
          <p:spPr>
            <a:xfrm>
              <a:off x="2959582" y="3742127"/>
              <a:ext cx="0" cy="253825"/>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cxnSp>
          <p:nvCxnSpPr>
            <p:cNvPr id="98" name="Elbow Connector 97"/>
            <p:cNvCxnSpPr/>
            <p:nvPr/>
          </p:nvCxnSpPr>
          <p:spPr>
            <a:xfrm rot="16200000" flipH="1">
              <a:off x="2718850" y="3157385"/>
              <a:ext cx="159705" cy="1980432"/>
            </a:xfrm>
            <a:prstGeom prst="bentConnector3">
              <a:avLst>
                <a:gd name="adj1" fmla="val -195190"/>
              </a:avLst>
            </a:prstGeom>
            <a:ln w="25400">
              <a:prstDash val="sysDash"/>
              <a:headEnd type="triangle"/>
              <a:tailEnd type="triangle"/>
            </a:ln>
          </p:spPr>
          <p:style>
            <a:lnRef idx="1">
              <a:schemeClr val="accent1"/>
            </a:lnRef>
            <a:fillRef idx="0">
              <a:schemeClr val="accent1"/>
            </a:fillRef>
            <a:effectRef idx="0">
              <a:schemeClr val="accent1"/>
            </a:effectRef>
            <a:fontRef idx="minor">
              <a:schemeClr val="tx1"/>
            </a:fontRef>
          </p:style>
        </p:cxnSp>
      </p:grpSp>
      <p:sp>
        <p:nvSpPr>
          <p:cNvPr id="99" name="TextBox 98"/>
          <p:cNvSpPr txBox="1"/>
          <p:nvPr/>
        </p:nvSpPr>
        <p:spPr>
          <a:xfrm>
            <a:off x="1584750" y="3579736"/>
            <a:ext cx="2859010" cy="312165"/>
          </a:xfrm>
          <a:prstGeom prst="rect">
            <a:avLst/>
          </a:prstGeom>
          <a:noFill/>
        </p:spPr>
        <p:txBody>
          <a:bodyPr wrap="square" lIns="111026" tIns="55513" rIns="111026" bIns="55513" rtlCol="0">
            <a:spAutoFit/>
          </a:bodyPr>
          <a:lstStyle/>
          <a:p>
            <a:pPr algn="ctr"/>
            <a:r>
              <a:rPr lang="en-US" sz="1300" b="1" i="1" dirty="0">
                <a:latin typeface="+mj-lt"/>
                <a:cs typeface="Arial" panose="020B0604020202020204" pitchFamily="34" charset="0"/>
              </a:rPr>
              <a:t>CAN SHARE BETWEEN DEVICES</a:t>
            </a:r>
          </a:p>
        </p:txBody>
      </p:sp>
      <p:cxnSp>
        <p:nvCxnSpPr>
          <p:cNvPr id="104" name="Straight Arrow Connector 103"/>
          <p:cNvCxnSpPr/>
          <p:nvPr/>
        </p:nvCxnSpPr>
        <p:spPr>
          <a:xfrm>
            <a:off x="4984880" y="2420473"/>
            <a:ext cx="826967" cy="1159264"/>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pic>
        <p:nvPicPr>
          <p:cNvPr id="105"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463481" y="3853404"/>
            <a:ext cx="276800" cy="20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6"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3398406" y="3863119"/>
            <a:ext cx="276800" cy="20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7" name="Group 106"/>
          <p:cNvGrpSpPr/>
          <p:nvPr/>
        </p:nvGrpSpPr>
        <p:grpSpPr>
          <a:xfrm>
            <a:off x="3712916" y="4278004"/>
            <a:ext cx="336827" cy="512517"/>
            <a:chOff x="3609310" y="4484917"/>
            <a:chExt cx="359218" cy="728886"/>
          </a:xfrm>
        </p:grpSpPr>
        <p:pic>
          <p:nvPicPr>
            <p:cNvPr id="108"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609310" y="4484917"/>
              <a:ext cx="359218" cy="728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09" name="Group 108"/>
            <p:cNvGrpSpPr/>
            <p:nvPr/>
          </p:nvGrpSpPr>
          <p:grpSpPr>
            <a:xfrm>
              <a:off x="3684716" y="4558830"/>
              <a:ext cx="208406" cy="562663"/>
              <a:chOff x="7578060" y="1234724"/>
              <a:chExt cx="208406" cy="562663"/>
            </a:xfrm>
          </p:grpSpPr>
          <p:pic>
            <p:nvPicPr>
              <p:cNvPr id="110"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7578060" y="1433386"/>
                <a:ext cx="208406" cy="2341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1"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16200000">
                <a:off x="7412361" y="1450503"/>
                <a:ext cx="562663" cy="1311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pic>
        <p:nvPicPr>
          <p:cNvPr id="112" name="Picture 4"/>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4992446" y="4594262"/>
            <a:ext cx="276800" cy="2075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nvGrpSpPr>
          <p:cNvPr id="113" name="Group 112"/>
          <p:cNvGrpSpPr/>
          <p:nvPr/>
        </p:nvGrpSpPr>
        <p:grpSpPr>
          <a:xfrm>
            <a:off x="2799228" y="4149803"/>
            <a:ext cx="628408" cy="625285"/>
            <a:chOff x="2634883" y="4302595"/>
            <a:chExt cx="670181" cy="889260"/>
          </a:xfrm>
        </p:grpSpPr>
        <p:pic>
          <p:nvPicPr>
            <p:cNvPr id="114" name="Picture 5"/>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2634883" y="4302595"/>
              <a:ext cx="670181" cy="8892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5" name="Picture 6"/>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2800874" y="4569653"/>
              <a:ext cx="339461" cy="38141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6" name="Picture 7"/>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rot="20587626">
              <a:off x="2667703" y="4686213"/>
              <a:ext cx="598500" cy="14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pic>
        <p:nvPicPr>
          <p:cNvPr id="117" name="Picture 116"/>
          <p:cNvPicPr>
            <a:picLocks noChangeAspect="1" noChangeArrowheads="1"/>
          </p:cNvPicPr>
          <p:nvPr/>
        </p:nvPicPr>
        <p:blipFill>
          <a:blip r:embed="rId12">
            <a:lum bright="62000" contrast="-20000"/>
            <a:extLst>
              <a:ext uri="{28A0092B-C50C-407E-A947-70E740481C1C}">
                <a14:useLocalDpi xmlns:a14="http://schemas.microsoft.com/office/drawing/2010/main" val="0"/>
              </a:ext>
            </a:extLst>
          </a:blip>
          <a:srcRect/>
          <a:stretch>
            <a:fillRect/>
          </a:stretch>
        </p:blipFill>
        <p:spPr bwMode="auto">
          <a:xfrm>
            <a:off x="488084" y="2176410"/>
            <a:ext cx="1385860" cy="9666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8" name="Picture 6"/>
          <p:cNvPicPr>
            <a:picLocks noChangeAspect="1" noChangeArrowheads="1"/>
          </p:cNvPicPr>
          <p:nvPr/>
        </p:nvPicPr>
        <p:blipFill>
          <a:blip r:embed="rId13">
            <a:lum bright="44000" contrast="-40000"/>
            <a:extLst>
              <a:ext uri="{28A0092B-C50C-407E-A947-70E740481C1C}">
                <a14:useLocalDpi xmlns:a14="http://schemas.microsoft.com/office/drawing/2010/main" val="0"/>
              </a:ext>
            </a:extLst>
          </a:blip>
          <a:srcRect/>
          <a:stretch>
            <a:fillRect/>
          </a:stretch>
        </p:blipFill>
        <p:spPr bwMode="auto">
          <a:xfrm rot="197903">
            <a:off x="6781996" y="1882475"/>
            <a:ext cx="520832" cy="3623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9" name="Picture 2"/>
          <p:cNvPicPr>
            <a:picLocks noChangeAspect="1" noChangeArrowheads="1"/>
          </p:cNvPicPr>
          <p:nvPr/>
        </p:nvPicPr>
        <p:blipFill>
          <a:blip r:embed="rId14" cstate="print">
            <a:lum bright="60000"/>
            <a:extLst>
              <a:ext uri="{28A0092B-C50C-407E-A947-70E740481C1C}">
                <a14:useLocalDpi xmlns:a14="http://schemas.microsoft.com/office/drawing/2010/main" val="0"/>
              </a:ext>
            </a:extLst>
          </a:blip>
          <a:srcRect/>
          <a:stretch>
            <a:fillRect/>
          </a:stretch>
        </p:blipFill>
        <p:spPr bwMode="auto">
          <a:xfrm flipH="1">
            <a:off x="5492744" y="2430393"/>
            <a:ext cx="1389289" cy="7197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0" name="Picture 3"/>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3563577" y="1676462"/>
            <a:ext cx="1598832" cy="7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121" name="Straight Arrow Connector 120"/>
          <p:cNvCxnSpPr/>
          <p:nvPr/>
        </p:nvCxnSpPr>
        <p:spPr>
          <a:xfrm flipH="1">
            <a:off x="2934098" y="2430393"/>
            <a:ext cx="805175" cy="1110402"/>
          </a:xfrm>
          <a:prstGeom prst="straightConnector1">
            <a:avLst/>
          </a:prstGeom>
          <a:ln w="25400">
            <a:solidFill>
              <a:schemeClr val="accent1"/>
            </a:solidFill>
            <a:prstDash val="sysDash"/>
            <a:tailEnd type="triangle"/>
          </a:ln>
        </p:spPr>
        <p:style>
          <a:lnRef idx="1">
            <a:schemeClr val="accent1"/>
          </a:lnRef>
          <a:fillRef idx="0">
            <a:schemeClr val="accent1"/>
          </a:fillRef>
          <a:effectRef idx="0">
            <a:schemeClr val="accent1"/>
          </a:effectRef>
          <a:fontRef idx="minor">
            <a:schemeClr val="tx1"/>
          </a:fontRef>
        </p:style>
      </p:cxnSp>
      <p:sp>
        <p:nvSpPr>
          <p:cNvPr id="126" name="TextBox 125"/>
          <p:cNvSpPr txBox="1"/>
          <p:nvPr/>
        </p:nvSpPr>
        <p:spPr>
          <a:xfrm>
            <a:off x="3713032" y="2471001"/>
            <a:ext cx="1353755" cy="373720"/>
          </a:xfrm>
          <a:prstGeom prst="rect">
            <a:avLst/>
          </a:prstGeom>
          <a:noFill/>
        </p:spPr>
        <p:txBody>
          <a:bodyPr wrap="none" lIns="111026" tIns="55513" rIns="111026" bIns="55513" rtlCol="0">
            <a:spAutoFit/>
          </a:bodyPr>
          <a:lstStyle/>
          <a:p>
            <a:pPr algn="ctr"/>
            <a:r>
              <a:rPr lang="en-US" sz="1700" b="1" dirty="0"/>
              <a:t>SNAPCLOUD</a:t>
            </a:r>
          </a:p>
        </p:txBody>
      </p:sp>
      <p:grpSp>
        <p:nvGrpSpPr>
          <p:cNvPr id="50" name="Group 49"/>
          <p:cNvGrpSpPr/>
          <p:nvPr/>
        </p:nvGrpSpPr>
        <p:grpSpPr>
          <a:xfrm>
            <a:off x="6245980" y="166858"/>
            <a:ext cx="6008408" cy="2194561"/>
            <a:chOff x="462170" y="1419609"/>
            <a:chExt cx="6008408" cy="2194561"/>
          </a:xfrm>
        </p:grpSpPr>
        <p:sp>
          <p:nvSpPr>
            <p:cNvPr id="51" name="Rectangle 50"/>
            <p:cNvSpPr/>
            <p:nvPr/>
          </p:nvSpPr>
          <p:spPr>
            <a:xfrm>
              <a:off x="462170" y="1419609"/>
              <a:ext cx="6008408" cy="2194561"/>
            </a:xfrm>
            <a:prstGeom prst="rect">
              <a:avLst/>
            </a:prstGeom>
            <a:solidFill>
              <a:schemeClr val="accent4"/>
            </a:solidFill>
            <a:ln w="12700">
              <a:noFill/>
            </a:ln>
          </p:spPr>
          <p:txBody>
            <a:bodyPr wrap="square" lIns="137001" tIns="45669" rIns="137001" bIns="45669" anchor="ctr">
              <a:noAutofit/>
            </a:bodyPr>
            <a:lstStyle/>
            <a:p>
              <a:pPr marL="0" lvl="1" fontAlgn="base">
                <a:buSzPct val="90000"/>
              </a:pPr>
              <a:endParaRPr lang="en-US" sz="2000" dirty="0">
                <a:ln w="3175">
                  <a:noFill/>
                </a:ln>
                <a:solidFill>
                  <a:schemeClr val="bg1"/>
                </a:solidFill>
                <a:latin typeface="Segoe UI Light"/>
                <a:cs typeface="Segoe UI" pitchFamily="34" charset="0"/>
              </a:endParaRPr>
            </a:p>
          </p:txBody>
        </p:sp>
        <p:sp>
          <p:nvSpPr>
            <p:cNvPr id="52" name="Rectangle 51"/>
            <p:cNvSpPr/>
            <p:nvPr/>
          </p:nvSpPr>
          <p:spPr>
            <a:xfrm>
              <a:off x="3354586" y="1419609"/>
              <a:ext cx="2995669" cy="2194561"/>
            </a:xfrm>
            <a:prstGeom prst="rect">
              <a:avLst/>
            </a:prstGeom>
            <a:solidFill>
              <a:schemeClr val="bg1">
                <a:lumMod val="95000"/>
              </a:schemeClr>
            </a:solidFill>
          </p:spPr>
          <p:txBody>
            <a:bodyPr wrap="square" lIns="365340" tIns="91339" rIns="182670" bIns="91339" anchor="t">
              <a:noAutofit/>
            </a:bodyPr>
            <a:lstStyle/>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Eliminate Risks to production environment</a:t>
              </a:r>
            </a:p>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Eliminate investment for second infrastructure</a:t>
              </a:r>
            </a:p>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Save time &amp; resources</a:t>
              </a:r>
              <a:endParaRPr lang="en-US" dirty="0">
                <a:solidFill>
                  <a:schemeClr val="tx2"/>
                </a:solidFill>
                <a:latin typeface="+mj-lt"/>
                <a:cs typeface="Segoe UI Light" panose="020B0502040204020203" pitchFamily="34" charset="0"/>
              </a:endParaRPr>
            </a:p>
          </p:txBody>
        </p:sp>
        <p:sp>
          <p:nvSpPr>
            <p:cNvPr id="53" name="Isosceles Triangle 52"/>
            <p:cNvSpPr/>
            <p:nvPr/>
          </p:nvSpPr>
          <p:spPr bwMode="auto">
            <a:xfrm rot="5400000" flipH="1">
              <a:off x="3406272" y="1470682"/>
              <a:ext cx="274320" cy="397913"/>
            </a:xfrm>
            <a:prstGeom prst="triangle">
              <a:avLst>
                <a:gd name="adj" fmla="val 0"/>
              </a:avLst>
            </a:prstGeom>
            <a:solidFill>
              <a:srgbClr val="DF7A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54" name="TextBox 53"/>
            <p:cNvSpPr txBox="1"/>
            <p:nvPr/>
          </p:nvSpPr>
          <p:spPr>
            <a:xfrm>
              <a:off x="628340" y="1537257"/>
              <a:ext cx="2712442" cy="1978385"/>
            </a:xfrm>
            <a:prstGeom prst="rect">
              <a:avLst/>
            </a:prstGeom>
            <a:noFill/>
          </p:spPr>
          <p:txBody>
            <a:bodyPr wrap="square" rtlCol="0">
              <a:noAutofit/>
            </a:bodyPr>
            <a:lstStyle/>
            <a:p>
              <a:r>
                <a:rPr lang="en-US" dirty="0" smtClean="0">
                  <a:solidFill>
                    <a:schemeClr val="bg1"/>
                  </a:solidFill>
                </a:rPr>
                <a:t>Need to share data between devices, users, securely, </a:t>
              </a:r>
              <a:endParaRPr lang="en-US" dirty="0">
                <a:solidFill>
                  <a:schemeClr val="bg1"/>
                </a:solidFill>
              </a:endParaRPr>
            </a:p>
            <a:p>
              <a:endParaRPr lang="en-US" dirty="0">
                <a:solidFill>
                  <a:schemeClr val="bg1"/>
                </a:solidFill>
              </a:endParaRPr>
            </a:p>
          </p:txBody>
        </p:sp>
      </p:grpSp>
    </p:spTree>
    <p:extLst>
      <p:ext uri="{BB962C8B-B14F-4D97-AF65-F5344CB8AC3E}">
        <p14:creationId xmlns:p14="http://schemas.microsoft.com/office/powerpoint/2010/main" val="3294650317"/>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6"/>
          <p:cNvPicPr>
            <a:picLocks noChangeAspect="1" noChangeArrowheads="1"/>
          </p:cNvPicPr>
          <p:nvPr/>
        </p:nvPicPr>
        <p:blipFill>
          <a:blip r:embed="rId2">
            <a:extLst>
              <a:ext uri="{28A0092B-C50C-407E-A947-70E740481C1C}">
                <a14:useLocalDpi xmlns:a14="http://schemas.microsoft.com/office/drawing/2010/main" val="0"/>
              </a:ext>
            </a:extLst>
          </a:blip>
          <a:stretch>
            <a:fillRect/>
          </a:stretch>
        </p:blipFill>
        <p:spPr bwMode="auto">
          <a:xfrm>
            <a:off x="1399665" y="1084807"/>
            <a:ext cx="4649263" cy="200119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p:txBody>
          <a:bodyPr>
            <a:normAutofit fontScale="90000"/>
          </a:bodyPr>
          <a:lstStyle/>
          <a:p>
            <a:r>
              <a:rPr lang="en-US" dirty="0" smtClean="0"/>
              <a:t>Disaster Recovery in the CLOUD</a:t>
            </a:r>
            <a:endParaRPr lang="en-US" dirty="0"/>
          </a:p>
        </p:txBody>
      </p:sp>
      <p:pic>
        <p:nvPicPr>
          <p:cNvPr id="6"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92169" y="1765586"/>
            <a:ext cx="1598832" cy="7743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TextBox 12"/>
          <p:cNvSpPr txBox="1"/>
          <p:nvPr/>
        </p:nvSpPr>
        <p:spPr>
          <a:xfrm>
            <a:off x="3840619" y="2559358"/>
            <a:ext cx="1353755" cy="373720"/>
          </a:xfrm>
          <a:prstGeom prst="rect">
            <a:avLst/>
          </a:prstGeom>
          <a:noFill/>
        </p:spPr>
        <p:txBody>
          <a:bodyPr wrap="none" lIns="111026" tIns="55513" rIns="111026" bIns="55513" rtlCol="0">
            <a:spAutoFit/>
          </a:bodyPr>
          <a:lstStyle/>
          <a:p>
            <a:pPr algn="ctr"/>
            <a:r>
              <a:rPr lang="en-US" sz="1700" b="1" dirty="0"/>
              <a:t>SNAPCLOUD</a:t>
            </a:r>
          </a:p>
        </p:txBody>
      </p:sp>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527860" y="1221339"/>
            <a:ext cx="1863359" cy="707504"/>
          </a:xfrm>
          <a:prstGeom prst="rect">
            <a:avLst/>
          </a:prstGeom>
        </p:spPr>
      </p:pic>
      <p:sp>
        <p:nvSpPr>
          <p:cNvPr id="16" name="TextBox 15"/>
          <p:cNvSpPr txBox="1"/>
          <p:nvPr/>
        </p:nvSpPr>
        <p:spPr>
          <a:xfrm>
            <a:off x="3038385" y="3242486"/>
            <a:ext cx="1241451" cy="373720"/>
          </a:xfrm>
          <a:prstGeom prst="rect">
            <a:avLst/>
          </a:prstGeom>
          <a:noFill/>
        </p:spPr>
        <p:txBody>
          <a:bodyPr wrap="none" lIns="111026" tIns="55513" rIns="111026" bIns="55513" rtlCol="0">
            <a:spAutoFit/>
          </a:bodyPr>
          <a:lstStyle/>
          <a:p>
            <a:pPr algn="ctr"/>
            <a:r>
              <a:rPr lang="en-US" sz="1700" b="1" dirty="0" smtClean="0"/>
              <a:t>Replication</a:t>
            </a:r>
            <a:endParaRPr lang="en-US" sz="1700" b="1" dirty="0"/>
          </a:p>
        </p:txBody>
      </p:sp>
      <p:pic>
        <p:nvPicPr>
          <p:cNvPr id="14"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59923" y="3462817"/>
            <a:ext cx="1313804" cy="80811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9" name="TextBox 18"/>
          <p:cNvSpPr txBox="1"/>
          <p:nvPr/>
        </p:nvSpPr>
        <p:spPr>
          <a:xfrm>
            <a:off x="884194" y="4302263"/>
            <a:ext cx="1639347" cy="373720"/>
          </a:xfrm>
          <a:prstGeom prst="rect">
            <a:avLst/>
          </a:prstGeom>
          <a:noFill/>
        </p:spPr>
        <p:txBody>
          <a:bodyPr wrap="square" lIns="111026" tIns="55513" rIns="111026" bIns="55513" rtlCol="0">
            <a:spAutoFit/>
          </a:bodyPr>
          <a:lstStyle/>
          <a:p>
            <a:pPr algn="ctr"/>
            <a:r>
              <a:rPr lang="en-US" sz="1700" b="1" dirty="0" smtClean="0">
                <a:solidFill>
                  <a:srgbClr val="C00000"/>
                </a:solidFill>
                <a:latin typeface="+mj-lt"/>
                <a:cs typeface="Arial" panose="020B0604020202020204" pitchFamily="34" charset="0"/>
              </a:rPr>
              <a:t>On-premise</a:t>
            </a:r>
            <a:endParaRPr lang="en-US" sz="1700" b="1" dirty="0">
              <a:solidFill>
                <a:srgbClr val="C00000"/>
              </a:solidFill>
              <a:latin typeface="+mj-lt"/>
              <a:cs typeface="Arial" panose="020B0604020202020204" pitchFamily="34" charset="0"/>
            </a:endParaRPr>
          </a:p>
        </p:txBody>
      </p:sp>
      <p:cxnSp>
        <p:nvCxnSpPr>
          <p:cNvPr id="3" name="Straight Arrow Connector 2"/>
          <p:cNvCxnSpPr>
            <a:stCxn id="14" idx="0"/>
            <a:endCxn id="6" idx="1"/>
          </p:cNvCxnSpPr>
          <p:nvPr/>
        </p:nvCxnSpPr>
        <p:spPr>
          <a:xfrm flipV="1">
            <a:off x="1716825" y="2152757"/>
            <a:ext cx="1975344" cy="1310060"/>
          </a:xfrm>
          <a:prstGeom prst="straightConnector1">
            <a:avLst/>
          </a:prstGeom>
          <a:ln>
            <a:headEnd type="arrow"/>
            <a:tailEnd type="arrow"/>
          </a:ln>
        </p:spPr>
        <p:style>
          <a:lnRef idx="2">
            <a:schemeClr val="accent1"/>
          </a:lnRef>
          <a:fillRef idx="0">
            <a:schemeClr val="accent1"/>
          </a:fillRef>
          <a:effectRef idx="1">
            <a:schemeClr val="accent1"/>
          </a:effectRef>
          <a:fontRef idx="minor">
            <a:schemeClr val="tx1"/>
          </a:fontRef>
        </p:style>
      </p:cxnSp>
      <p:grpSp>
        <p:nvGrpSpPr>
          <p:cNvPr id="21" name="Group 20"/>
          <p:cNvGrpSpPr/>
          <p:nvPr/>
        </p:nvGrpSpPr>
        <p:grpSpPr>
          <a:xfrm rot="20261113">
            <a:off x="2633685" y="2419510"/>
            <a:ext cx="513362" cy="620262"/>
            <a:chOff x="4037426" y="5293515"/>
            <a:chExt cx="513362" cy="620262"/>
          </a:xfrm>
        </p:grpSpPr>
        <p:sp>
          <p:nvSpPr>
            <p:cNvPr id="5" name="Rounded Rectangle 4"/>
            <p:cNvSpPr/>
            <p:nvPr/>
          </p:nvSpPr>
          <p:spPr>
            <a:xfrm>
              <a:off x="4037426" y="5293515"/>
              <a:ext cx="360962" cy="467862"/>
            </a:xfrm>
            <a:prstGeom prst="roundRect">
              <a:avLst/>
            </a:prstGeom>
            <a:gradFill flip="none" rotWithShape="1">
              <a:gsLst>
                <a:gs pos="0">
                  <a:schemeClr val="accent1">
                    <a:shade val="51000"/>
                    <a:satMod val="130000"/>
                    <a:alpha val="54000"/>
                  </a:schemeClr>
                </a:gs>
                <a:gs pos="80000">
                  <a:schemeClr val="accent1">
                    <a:shade val="93000"/>
                    <a:satMod val="130000"/>
                    <a:alpha val="54000"/>
                  </a:schemeClr>
                </a:gs>
                <a:gs pos="100000">
                  <a:schemeClr val="accent1">
                    <a:shade val="94000"/>
                    <a:satMod val="135000"/>
                    <a:alpha val="54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cxnSp>
          <p:nvCxnSpPr>
            <p:cNvPr id="9" name="Straight Arrow Connector 8"/>
            <p:cNvCxnSpPr/>
            <p:nvPr/>
          </p:nvCxnSpPr>
          <p:spPr>
            <a:xfrm flipH="1" flipV="1">
              <a:off x="4117639" y="5480661"/>
              <a:ext cx="280748" cy="187144"/>
            </a:xfrm>
            <a:prstGeom prst="straightConnector1">
              <a:avLst/>
            </a:prstGeom>
            <a:ln>
              <a:solidFill>
                <a:srgbClr val="4F81BD"/>
              </a:solidFill>
              <a:headEnd type="arrow"/>
              <a:tailEnd type="arrow"/>
            </a:ln>
          </p:spPr>
          <p:style>
            <a:lnRef idx="2">
              <a:schemeClr val="accent1"/>
            </a:lnRef>
            <a:fillRef idx="0">
              <a:schemeClr val="accent1"/>
            </a:fillRef>
            <a:effectRef idx="1">
              <a:schemeClr val="accent1"/>
            </a:effectRef>
            <a:fontRef idx="minor">
              <a:schemeClr val="tx1"/>
            </a:fontRef>
          </p:style>
        </p:cxnSp>
        <p:sp>
          <p:nvSpPr>
            <p:cNvPr id="17" name="Rounded Rectangle 16"/>
            <p:cNvSpPr/>
            <p:nvPr/>
          </p:nvSpPr>
          <p:spPr>
            <a:xfrm>
              <a:off x="4189826" y="5445915"/>
              <a:ext cx="360962" cy="467862"/>
            </a:xfrm>
            <a:prstGeom prst="roundRect">
              <a:avLst/>
            </a:prstGeom>
            <a:gradFill flip="none" rotWithShape="1">
              <a:gsLst>
                <a:gs pos="0">
                  <a:schemeClr val="accent1">
                    <a:shade val="51000"/>
                    <a:satMod val="130000"/>
                    <a:alpha val="65000"/>
                  </a:schemeClr>
                </a:gs>
                <a:gs pos="80000">
                  <a:schemeClr val="accent1">
                    <a:shade val="93000"/>
                    <a:satMod val="130000"/>
                    <a:alpha val="65000"/>
                  </a:schemeClr>
                </a:gs>
                <a:gs pos="100000">
                  <a:schemeClr val="accent1">
                    <a:shade val="94000"/>
                    <a:satMod val="135000"/>
                    <a:alpha val="65000"/>
                  </a:schemeClr>
                </a:gs>
              </a:gsLst>
              <a:lin ang="16200000" scaled="0"/>
              <a:tileRect/>
            </a:gra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pic>
        <p:nvPicPr>
          <p:cNvPr id="23" name="Picture 22"/>
          <p:cNvPicPr>
            <a:picLocks noChangeAspect="1"/>
          </p:cNvPicPr>
          <p:nvPr/>
        </p:nvPicPr>
        <p:blipFill>
          <a:blip r:embed="rId6"/>
          <a:stretch>
            <a:fillRect/>
          </a:stretch>
        </p:blipFill>
        <p:spPr>
          <a:xfrm>
            <a:off x="276601" y="4880828"/>
            <a:ext cx="966711" cy="1191341"/>
          </a:xfrm>
          <a:prstGeom prst="rect">
            <a:avLst/>
          </a:prstGeom>
        </p:spPr>
      </p:pic>
      <p:pic>
        <p:nvPicPr>
          <p:cNvPr id="24" name="Picture 23"/>
          <p:cNvPicPr>
            <a:picLocks noChangeAspect="1"/>
          </p:cNvPicPr>
          <p:nvPr/>
        </p:nvPicPr>
        <p:blipFill>
          <a:blip r:embed="rId7"/>
          <a:stretch>
            <a:fillRect/>
          </a:stretch>
        </p:blipFill>
        <p:spPr>
          <a:xfrm>
            <a:off x="1036677" y="4705347"/>
            <a:ext cx="2036933" cy="1527700"/>
          </a:xfrm>
          <a:prstGeom prst="rect">
            <a:avLst/>
          </a:prstGeom>
        </p:spPr>
      </p:pic>
      <p:pic>
        <p:nvPicPr>
          <p:cNvPr id="25" name="Picture 24"/>
          <p:cNvPicPr>
            <a:picLocks noChangeAspect="1"/>
          </p:cNvPicPr>
          <p:nvPr/>
        </p:nvPicPr>
        <p:blipFill>
          <a:blip r:embed="rId8"/>
          <a:stretch>
            <a:fillRect/>
          </a:stretch>
        </p:blipFill>
        <p:spPr>
          <a:xfrm>
            <a:off x="2205705" y="4470146"/>
            <a:ext cx="1938673" cy="1600381"/>
          </a:xfrm>
          <a:prstGeom prst="rect">
            <a:avLst/>
          </a:prstGeom>
        </p:spPr>
      </p:pic>
      <p:grpSp>
        <p:nvGrpSpPr>
          <p:cNvPr id="26" name="Group 25"/>
          <p:cNvGrpSpPr/>
          <p:nvPr/>
        </p:nvGrpSpPr>
        <p:grpSpPr>
          <a:xfrm>
            <a:off x="6125660" y="1035744"/>
            <a:ext cx="6008408" cy="2194561"/>
            <a:chOff x="462170" y="1419609"/>
            <a:chExt cx="6008408" cy="2194561"/>
          </a:xfrm>
        </p:grpSpPr>
        <p:sp>
          <p:nvSpPr>
            <p:cNvPr id="27" name="Rectangle 26"/>
            <p:cNvSpPr/>
            <p:nvPr/>
          </p:nvSpPr>
          <p:spPr>
            <a:xfrm>
              <a:off x="462170" y="1419609"/>
              <a:ext cx="6008408" cy="2194561"/>
            </a:xfrm>
            <a:prstGeom prst="rect">
              <a:avLst/>
            </a:prstGeom>
            <a:solidFill>
              <a:schemeClr val="accent4"/>
            </a:solidFill>
            <a:ln w="12700">
              <a:noFill/>
            </a:ln>
          </p:spPr>
          <p:txBody>
            <a:bodyPr wrap="square" lIns="137001" tIns="45669" rIns="137001" bIns="45669" anchor="ctr">
              <a:noAutofit/>
            </a:bodyPr>
            <a:lstStyle/>
            <a:p>
              <a:pPr marL="0" lvl="1" fontAlgn="base">
                <a:buSzPct val="90000"/>
              </a:pPr>
              <a:endParaRPr lang="en-US" sz="2000" dirty="0">
                <a:ln w="3175">
                  <a:noFill/>
                </a:ln>
                <a:solidFill>
                  <a:schemeClr val="bg1"/>
                </a:solidFill>
                <a:latin typeface="Segoe UI Light"/>
                <a:cs typeface="Segoe UI" pitchFamily="34" charset="0"/>
              </a:endParaRPr>
            </a:p>
          </p:txBody>
        </p:sp>
        <p:sp>
          <p:nvSpPr>
            <p:cNvPr id="28" name="Rectangle 27"/>
            <p:cNvSpPr/>
            <p:nvPr/>
          </p:nvSpPr>
          <p:spPr>
            <a:xfrm>
              <a:off x="3354586" y="1419609"/>
              <a:ext cx="2995669" cy="2194561"/>
            </a:xfrm>
            <a:prstGeom prst="rect">
              <a:avLst/>
            </a:prstGeom>
            <a:solidFill>
              <a:schemeClr val="bg1">
                <a:lumMod val="95000"/>
              </a:schemeClr>
            </a:solidFill>
          </p:spPr>
          <p:txBody>
            <a:bodyPr wrap="square" lIns="365340" tIns="91339" rIns="182670" bIns="91339" anchor="t">
              <a:noAutofit/>
            </a:bodyPr>
            <a:lstStyle/>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Eliminate Risks to production environment</a:t>
              </a:r>
            </a:p>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Eliminate investment for second infrastructure</a:t>
              </a:r>
            </a:p>
            <a:p>
              <a:pPr marL="342900" indent="-342900">
                <a:spcBef>
                  <a:spcPts val="400"/>
                </a:spcBef>
                <a:buClr>
                  <a:schemeClr val="accent4"/>
                </a:buClr>
                <a:buFont typeface="Arial"/>
                <a:buChar char="•"/>
              </a:pPr>
              <a:r>
                <a:rPr lang="en-US" dirty="0" smtClean="0">
                  <a:solidFill>
                    <a:schemeClr val="tx2"/>
                  </a:solidFill>
                  <a:latin typeface="+mj-lt"/>
                  <a:cs typeface="Segoe UI Light" panose="020B0502040204020203" pitchFamily="34" charset="0"/>
                </a:rPr>
                <a:t>Save time &amp; resources</a:t>
              </a:r>
              <a:endParaRPr lang="en-US" dirty="0">
                <a:solidFill>
                  <a:schemeClr val="tx2"/>
                </a:solidFill>
                <a:latin typeface="+mj-lt"/>
                <a:cs typeface="Segoe UI Light" panose="020B0502040204020203" pitchFamily="34" charset="0"/>
              </a:endParaRPr>
            </a:p>
          </p:txBody>
        </p:sp>
        <p:sp>
          <p:nvSpPr>
            <p:cNvPr id="29" name="Isosceles Triangle 28"/>
            <p:cNvSpPr/>
            <p:nvPr/>
          </p:nvSpPr>
          <p:spPr bwMode="auto">
            <a:xfrm rot="5400000" flipH="1">
              <a:off x="3406272" y="1470682"/>
              <a:ext cx="274320" cy="397913"/>
            </a:xfrm>
            <a:prstGeom prst="triangle">
              <a:avLst>
                <a:gd name="adj" fmla="val 0"/>
              </a:avLst>
            </a:prstGeom>
            <a:solidFill>
              <a:srgbClr val="DF7A1C"/>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0" name="TextBox 29"/>
            <p:cNvSpPr txBox="1"/>
            <p:nvPr/>
          </p:nvSpPr>
          <p:spPr>
            <a:xfrm>
              <a:off x="628340" y="1537257"/>
              <a:ext cx="2712442" cy="1978385"/>
            </a:xfrm>
            <a:prstGeom prst="rect">
              <a:avLst/>
            </a:prstGeom>
            <a:noFill/>
          </p:spPr>
          <p:txBody>
            <a:bodyPr wrap="square" rtlCol="0">
              <a:noAutofit/>
            </a:bodyPr>
            <a:lstStyle/>
            <a:p>
              <a:r>
                <a:rPr lang="en-US" dirty="0">
                  <a:solidFill>
                    <a:schemeClr val="bg1"/>
                  </a:solidFill>
                </a:rPr>
                <a:t>Example</a:t>
              </a:r>
              <a:r>
                <a:rPr lang="en-US" dirty="0" smtClean="0">
                  <a:solidFill>
                    <a:schemeClr val="bg1"/>
                  </a:solidFill>
                </a:rPr>
                <a:t>: </a:t>
              </a:r>
              <a:r>
                <a:rPr lang="en-US" dirty="0">
                  <a:solidFill>
                    <a:schemeClr val="bg1"/>
                  </a:solidFill>
                </a:rPr>
                <a:t>On-premise storage dedicated to production environment while development &amp; test workloads moved to cloud</a:t>
              </a:r>
            </a:p>
            <a:p>
              <a:endParaRPr lang="en-US" dirty="0">
                <a:solidFill>
                  <a:schemeClr val="bg1"/>
                </a:solidFill>
              </a:endParaRPr>
            </a:p>
          </p:txBody>
        </p:sp>
      </p:grpSp>
    </p:spTree>
    <p:extLst>
      <p:ext uri="{BB962C8B-B14F-4D97-AF65-F5344CB8AC3E}">
        <p14:creationId xmlns:p14="http://schemas.microsoft.com/office/powerpoint/2010/main" val="3490956822"/>
      </p:ext>
    </p:extLst>
  </p:cSld>
  <p:clrMapOvr>
    <a:masterClrMapping/>
  </p:clrMapOvr>
  <p:transition xmlns:p14="http://schemas.microsoft.com/office/powerpoint/2010/mai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sz="4400" dirty="0"/>
              <a:t>SnapCLOUD</a:t>
            </a:r>
            <a:r>
              <a:rPr lang="en-US" dirty="0" smtClean="0"/>
              <a:t> Difference</a:t>
            </a:r>
            <a:endParaRPr lang="en-US" dirty="0"/>
          </a:p>
        </p:txBody>
      </p:sp>
      <p:sp>
        <p:nvSpPr>
          <p:cNvPr id="3" name="Slide Number Placeholder 2"/>
          <p:cNvSpPr>
            <a:spLocks noGrp="1"/>
          </p:cNvSpPr>
          <p:nvPr>
            <p:ph type="sldNum" sz="quarter" idx="4294967295"/>
          </p:nvPr>
        </p:nvSpPr>
        <p:spPr>
          <a:xfrm>
            <a:off x="7930273" y="6560153"/>
            <a:ext cx="1211304" cy="225196"/>
          </a:xfrm>
          <a:prstGeom prst="rect">
            <a:avLst/>
          </a:prstGeom>
        </p:spPr>
        <p:txBody>
          <a:bodyPr lIns="91339" tIns="45669" rIns="91339" bIns="45669"/>
          <a:lstStyle/>
          <a:p>
            <a:fld id="{27258FFF-F925-446B-8502-81C933981705}" type="slidenum">
              <a:rPr>
                <a:gradFill>
                  <a:gsLst>
                    <a:gs pos="2239">
                      <a:srgbClr val="505050"/>
                    </a:gs>
                    <a:gs pos="11940">
                      <a:srgbClr val="505050"/>
                    </a:gs>
                  </a:gsLst>
                  <a:lin ang="5400000" scaled="0"/>
                </a:gradFill>
              </a:rPr>
              <a:pPr/>
              <a:t>5</a:t>
            </a:fld>
            <a:endParaRPr>
              <a:gradFill>
                <a:gsLst>
                  <a:gs pos="2239">
                    <a:srgbClr val="505050"/>
                  </a:gs>
                  <a:gs pos="11940">
                    <a:srgbClr val="505050"/>
                  </a:gs>
                </a:gsLst>
                <a:lin ang="5400000" scaled="0"/>
              </a:gradFill>
            </a:endParaRPr>
          </a:p>
        </p:txBody>
      </p:sp>
      <p:sp>
        <p:nvSpPr>
          <p:cNvPr id="7" name="Rectangle 6"/>
          <p:cNvSpPr/>
          <p:nvPr/>
        </p:nvSpPr>
        <p:spPr>
          <a:xfrm>
            <a:off x="450854" y="1109049"/>
            <a:ext cx="3301341" cy="1645920"/>
          </a:xfrm>
          <a:prstGeom prst="rect">
            <a:avLst/>
          </a:prstGeom>
          <a:solidFill>
            <a:srgbClr val="009EE1"/>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8" name="Rectangle 7"/>
          <p:cNvSpPr/>
          <p:nvPr/>
        </p:nvSpPr>
        <p:spPr>
          <a:xfrm>
            <a:off x="2109789" y="1109049"/>
            <a:ext cx="5362680" cy="1645920"/>
          </a:xfrm>
          <a:prstGeom prst="rect">
            <a:avLst/>
          </a:prstGeom>
          <a:solidFill>
            <a:schemeClr val="bg1">
              <a:lumMod val="95000"/>
            </a:schemeClr>
          </a:solidFill>
        </p:spPr>
        <p:txBody>
          <a:bodyPr wrap="square" lIns="137001" tIns="91339" rIns="91339" bIns="91339" anchor="ctr">
            <a:noAutofit/>
          </a:bodyPr>
          <a:lstStyle/>
          <a:p>
            <a:r>
              <a:rPr lang="en-US" sz="2400" dirty="0"/>
              <a:t>Expand storage capacity </a:t>
            </a:r>
            <a:r>
              <a:rPr lang="en-US" sz="2400" dirty="0">
                <a:latin typeface="+mj-lt"/>
              </a:rPr>
              <a:t>simply by adding disks to the storage pool </a:t>
            </a:r>
            <a:r>
              <a:rPr lang="en-US" sz="2900" dirty="0"/>
              <a:t>	</a:t>
            </a:r>
          </a:p>
        </p:txBody>
      </p:sp>
      <p:sp>
        <p:nvSpPr>
          <p:cNvPr id="9" name="Rectangle 8"/>
          <p:cNvSpPr/>
          <p:nvPr/>
        </p:nvSpPr>
        <p:spPr>
          <a:xfrm>
            <a:off x="450854" y="2824120"/>
            <a:ext cx="3301341" cy="1645920"/>
          </a:xfrm>
          <a:prstGeom prst="rect">
            <a:avLst/>
          </a:prstGeom>
          <a:solidFill>
            <a:srgbClr val="FAA63D"/>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0" name="Rectangle 9"/>
          <p:cNvSpPr/>
          <p:nvPr/>
        </p:nvSpPr>
        <p:spPr>
          <a:xfrm>
            <a:off x="2109789" y="2824120"/>
            <a:ext cx="5362680" cy="1645920"/>
          </a:xfrm>
          <a:prstGeom prst="rect">
            <a:avLst/>
          </a:prstGeom>
          <a:solidFill>
            <a:schemeClr val="bg1">
              <a:lumMod val="95000"/>
            </a:schemeClr>
          </a:solidFill>
        </p:spPr>
        <p:txBody>
          <a:bodyPr wrap="square" lIns="137001" tIns="91339" rIns="137001" bIns="91339" anchor="ctr">
            <a:noAutofit/>
          </a:bodyPr>
          <a:lstStyle/>
          <a:p>
            <a:r>
              <a:rPr lang="en-US" sz="2000" dirty="0">
                <a:solidFill>
                  <a:srgbClr val="505050"/>
                </a:solidFill>
                <a:cs typeface="Segoe UI Light" panose="020B0502040204020203" pitchFamily="34" charset="0"/>
              </a:rPr>
              <a:t>Build a Hybrid Cloud in minutes. </a:t>
            </a:r>
            <a:r>
              <a:rPr lang="en-US" sz="2000" dirty="0">
                <a:solidFill>
                  <a:srgbClr val="505050"/>
                </a:solidFill>
                <a:latin typeface="+mj-lt"/>
                <a:cs typeface="Segoe UI Light" panose="020B0502040204020203" pitchFamily="34" charset="0"/>
              </a:rPr>
              <a:t>Replicate data to and from physical data center; integrate with on-premise </a:t>
            </a:r>
            <a:r>
              <a:rPr lang="en-US" sz="2000" dirty="0">
                <a:latin typeface="+mj-lt"/>
              </a:rPr>
              <a:t>active directory and LDAP authentication</a:t>
            </a:r>
          </a:p>
        </p:txBody>
      </p:sp>
      <p:sp>
        <p:nvSpPr>
          <p:cNvPr id="11" name="Rectangle 10"/>
          <p:cNvSpPr/>
          <p:nvPr/>
        </p:nvSpPr>
        <p:spPr>
          <a:xfrm>
            <a:off x="450854" y="4538519"/>
            <a:ext cx="3301341" cy="1645920"/>
          </a:xfrm>
          <a:prstGeom prst="rect">
            <a:avLst/>
          </a:prstGeom>
          <a:solidFill>
            <a:srgbClr val="189349"/>
          </a:solidFill>
          <a:ln w="12700">
            <a:noFill/>
          </a:ln>
        </p:spPr>
        <p:txBody>
          <a:bodyPr wrap="square" lIns="91339" tIns="91339" rIns="91339" bIns="91339" anchor="ctr">
            <a:noAutofit/>
          </a:bodyPr>
          <a:lstStyle/>
          <a:p>
            <a:pPr marL="0" lvl="1" fontAlgn="base">
              <a:buSzPct val="90000"/>
            </a:pPr>
            <a:endParaRPr lang="en-US" sz="3500" dirty="0">
              <a:ln w="3175">
                <a:noFill/>
              </a:ln>
              <a:solidFill>
                <a:srgbClr val="FFFFFF"/>
              </a:solidFill>
              <a:latin typeface="Segoe UI Light"/>
              <a:cs typeface="Segoe UI" pitchFamily="34" charset="0"/>
            </a:endParaRPr>
          </a:p>
        </p:txBody>
      </p:sp>
      <p:sp>
        <p:nvSpPr>
          <p:cNvPr id="12" name="Rectangle 11"/>
          <p:cNvSpPr/>
          <p:nvPr/>
        </p:nvSpPr>
        <p:spPr>
          <a:xfrm>
            <a:off x="2109789" y="4537843"/>
            <a:ext cx="5383850" cy="1645920"/>
          </a:xfrm>
          <a:prstGeom prst="rect">
            <a:avLst/>
          </a:prstGeom>
          <a:solidFill>
            <a:schemeClr val="bg1">
              <a:lumMod val="95000"/>
            </a:schemeClr>
          </a:solidFill>
        </p:spPr>
        <p:txBody>
          <a:bodyPr wrap="square" lIns="137001" tIns="91339" rIns="137001" bIns="91339" anchor="ctr">
            <a:noAutofit/>
          </a:bodyPr>
          <a:lstStyle/>
          <a:p>
            <a:r>
              <a:rPr lang="en-US" sz="2000" dirty="0"/>
              <a:t>Securely access any device, anywhere </a:t>
            </a:r>
            <a:r>
              <a:rPr lang="en-US" sz="2000" dirty="0">
                <a:latin typeface="+mj-lt"/>
              </a:rPr>
              <a:t>with business policy enforcement. Sync and share functionality enables data sharing between users and devices.</a:t>
            </a:r>
            <a:endParaRPr lang="en-US" sz="2000" dirty="0"/>
          </a:p>
        </p:txBody>
      </p:sp>
      <p:sp>
        <p:nvSpPr>
          <p:cNvPr id="24" name="Rectangle 23"/>
          <p:cNvSpPr/>
          <p:nvPr/>
        </p:nvSpPr>
        <p:spPr bwMode="auto">
          <a:xfrm>
            <a:off x="7902692" y="1104104"/>
            <a:ext cx="3919194" cy="5107985"/>
          </a:xfrm>
          <a:prstGeom prst="rect">
            <a:avLst/>
          </a:prstGeom>
          <a:solidFill>
            <a:srgbClr val="2E319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91339" rIns="182670" bIns="91339" numCol="1" spcCol="0" rtlCol="0" fromWordArt="0" anchor="t" anchorCtr="0" forceAA="0" compatLnSpc="1">
            <a:prstTxWarp prst="textNoShape">
              <a:avLst/>
            </a:prstTxWarp>
            <a:noAutofit/>
          </a:bodyPr>
          <a:lstStyle/>
          <a:p>
            <a:pPr defTabSz="931397" fontAlgn="base"/>
            <a:r>
              <a:rPr lang="en-US" sz="3500" dirty="0">
                <a:solidFill>
                  <a:srgbClr val="FFFFFF"/>
                </a:solidFill>
                <a:latin typeface="Segoe UI Light"/>
                <a:ea typeface="Segoe UI" pitchFamily="34" charset="0"/>
                <a:cs typeface="Segoe UI" pitchFamily="34" charset="0"/>
              </a:rPr>
              <a:t>Get data management solution at your terms</a:t>
            </a:r>
          </a:p>
        </p:txBody>
      </p:sp>
      <p:pic>
        <p:nvPicPr>
          <p:cNvPr id="36" name="Picture 2" descr="C:\Users\chrisw\Desktop\Cloud Services 3.png"/>
          <p:cNvPicPr>
            <a:picLocks noChangeAspect="1" noChangeArrowheads="1"/>
          </p:cNvPicPr>
          <p:nvPr/>
        </p:nvPicPr>
        <p:blipFill>
          <a:blip r:embed="rId3">
            <a:biLevel thresh="25000"/>
            <a:extLst>
              <a:ext uri="{28A0092B-C50C-407E-A947-70E740481C1C}">
                <a14:useLocalDpi xmlns:a14="http://schemas.microsoft.com/office/drawing/2010/main" val="0"/>
              </a:ext>
            </a:extLst>
          </a:blip>
          <a:stretch>
            <a:fillRect/>
          </a:stretch>
        </p:blipFill>
        <p:spPr bwMode="black">
          <a:xfrm>
            <a:off x="9294762" y="4510069"/>
            <a:ext cx="2317853" cy="1597824"/>
          </a:xfrm>
          <a:prstGeom prst="rect">
            <a:avLst/>
          </a:prstGeom>
          <a:noFill/>
          <a:ln>
            <a:noFill/>
          </a:ln>
          <a:extLst>
            <a:ext uri="{909E8E84-426E-40dd-AFC4-6F175D3DCCD1}">
              <a14:hiddenFill xmlns:a14="http://schemas.microsoft.com/office/drawing/2010/main">
                <a:solidFill>
                  <a:srgbClr val="FFFFFF"/>
                </a:solidFill>
              </a14:hiddenFill>
            </a:ext>
          </a:extLst>
        </p:spPr>
      </p:pic>
      <p:pic>
        <p:nvPicPr>
          <p:cNvPr id="205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326720" y="1757648"/>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7"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818772" y="1377787"/>
            <a:ext cx="538428" cy="6505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99292" y="2119790"/>
            <a:ext cx="429333" cy="42933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2" name="Picture 4"/>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014305" y="4989326"/>
            <a:ext cx="573088" cy="7429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3" name="Picture 5"/>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907835" y="3174747"/>
            <a:ext cx="786051" cy="9666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07308872"/>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Sizing and Pricing/Quoting</a:t>
            </a:r>
            <a:endParaRPr lang="en-US" dirty="0"/>
          </a:p>
        </p:txBody>
      </p:sp>
      <p:pic>
        <p:nvPicPr>
          <p:cNvPr id="5" name="Picture 4"/>
          <p:cNvPicPr/>
          <p:nvPr/>
        </p:nvPicPr>
        <p:blipFill rotWithShape="1">
          <a:blip r:embed="rId2">
            <a:extLst>
              <a:ext uri="{28A0092B-C50C-407E-A947-70E740481C1C}">
                <a14:useLocalDpi xmlns:a14="http://schemas.microsoft.com/office/drawing/2010/main" val="0"/>
              </a:ext>
            </a:extLst>
          </a:blip>
          <a:srcRect b="15348"/>
          <a:stretch/>
        </p:blipFill>
        <p:spPr bwMode="auto">
          <a:xfrm>
            <a:off x="267363" y="1509718"/>
            <a:ext cx="9837076" cy="4583865"/>
          </a:xfrm>
          <a:prstGeom prst="rect">
            <a:avLst/>
          </a:prstGeom>
          <a:noFill/>
          <a:ln>
            <a:noFill/>
          </a:ln>
          <a:extLst>
            <a:ext uri="{53640926-AAD7-44d8-BBD7-CCE9431645EC}">
              <a14:shadowObscured xmlns:a14="http://schemas.microsoft.com/office/drawing/2010/main"/>
            </a:ext>
          </a:extLst>
        </p:spPr>
      </p:pic>
      <p:sp>
        <p:nvSpPr>
          <p:cNvPr id="3" name="TextBox 2"/>
          <p:cNvSpPr txBox="1"/>
          <p:nvPr/>
        </p:nvSpPr>
        <p:spPr>
          <a:xfrm>
            <a:off x="456741" y="1058303"/>
            <a:ext cx="9046986" cy="369308"/>
          </a:xfrm>
          <a:prstGeom prst="rect">
            <a:avLst/>
          </a:prstGeom>
          <a:noFill/>
        </p:spPr>
        <p:txBody>
          <a:bodyPr wrap="none" lIns="91384" tIns="45691" rIns="91384" bIns="45691" rtlCol="0">
            <a:spAutoFit/>
          </a:bodyPr>
          <a:lstStyle/>
          <a:p>
            <a:r>
              <a:rPr lang="en-US" b="1" dirty="0" smtClean="0">
                <a:solidFill>
                  <a:schemeClr val="accent2"/>
                </a:solidFill>
                <a:latin typeface="Arial" panose="020B0604020202020204" pitchFamily="34" charset="0"/>
                <a:cs typeface="Arial" panose="020B0604020202020204" pitchFamily="34" charset="0"/>
              </a:rPr>
              <a:t>Start with how much data is needed and get guaranteed throughput requirements </a:t>
            </a:r>
            <a:endParaRPr lang="en-US" b="1" dirty="0">
              <a:solidFill>
                <a:schemeClr val="accent2"/>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6701128"/>
      </p:ext>
    </p:extLst>
  </p:cSld>
  <p:clrMapOvr>
    <a:masterClrMapping/>
  </p:clrMapOvr>
  <p:transition xmlns:p14="http://schemas.microsoft.com/office/powerpoint/2010/main" spd="slow">
    <p:push dir="u"/>
  </p:transition>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9" name="Picture 28"/>
          <p:cNvPicPr>
            <a:picLocks noChangeAspect="1"/>
          </p:cNvPicPr>
          <p:nvPr/>
        </p:nvPicPr>
        <p:blipFill rotWithShape="1">
          <a:blip r:embed="rId3">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val="0"/>
              </a:ext>
            </a:extLst>
          </a:blip>
          <a:srcRect l="-4616" t="18097" r="4616" b="-1"/>
          <a:stretch/>
        </p:blipFill>
        <p:spPr>
          <a:xfrm>
            <a:off x="4090727" y="2"/>
            <a:ext cx="8063310" cy="6406450"/>
          </a:xfrm>
          <a:prstGeom prst="rect">
            <a:avLst/>
          </a:prstGeom>
        </p:spPr>
      </p:pic>
      <p:sp>
        <p:nvSpPr>
          <p:cNvPr id="30" name="Rectangle 29"/>
          <p:cNvSpPr/>
          <p:nvPr/>
        </p:nvSpPr>
        <p:spPr bwMode="auto">
          <a:xfrm>
            <a:off x="0" y="1063300"/>
            <a:ext cx="12436475" cy="5340498"/>
          </a:xfrm>
          <a:prstGeom prst="rect">
            <a:avLst/>
          </a:prstGeom>
          <a:solidFill>
            <a:schemeClr val="bg1">
              <a:alpha val="62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3" name="Title 2"/>
          <p:cNvSpPr>
            <a:spLocks noGrp="1"/>
          </p:cNvSpPr>
          <p:nvPr>
            <p:ph type="title"/>
          </p:nvPr>
        </p:nvSpPr>
        <p:spPr>
          <a:noFill/>
          <a:ln w="9525">
            <a:noFill/>
            <a:miter lim="800000"/>
            <a:headEnd/>
            <a:tailEnd/>
          </a:ln>
        </p:spPr>
        <p:txBody>
          <a:bodyPr vert="horz" wrap="square" lIns="124212" tIns="62106" rIns="124212" bIns="62106" numCol="1" anchor="ctr" anchorCtr="0" compatLnSpc="1">
            <a:prstTxWarp prst="textNoShape">
              <a:avLst/>
            </a:prstTxWarp>
          </a:bodyPr>
          <a:lstStyle/>
          <a:p>
            <a:r>
              <a:rPr lang="en-US" sz="4400" dirty="0"/>
              <a:t>Jump Start Your Revenue Stream</a:t>
            </a:r>
          </a:p>
        </p:txBody>
      </p:sp>
      <p:sp>
        <p:nvSpPr>
          <p:cNvPr id="2" name="Content Placeholder 1"/>
          <p:cNvSpPr>
            <a:spLocks noGrp="1"/>
          </p:cNvSpPr>
          <p:nvPr>
            <p:ph sz="quarter" idx="10"/>
          </p:nvPr>
        </p:nvSpPr>
        <p:spPr>
          <a:xfrm>
            <a:off x="356015" y="1149626"/>
            <a:ext cx="4657004" cy="2210670"/>
          </a:xfrm>
        </p:spPr>
        <p:txBody>
          <a:bodyPr/>
          <a:lstStyle/>
          <a:p>
            <a:pPr>
              <a:lnSpc>
                <a:spcPct val="130000"/>
              </a:lnSpc>
              <a:spcBef>
                <a:spcPts val="0"/>
              </a:spcBef>
            </a:pPr>
            <a:r>
              <a:rPr lang="en-US" sz="2600" dirty="0">
                <a:solidFill>
                  <a:srgbClr val="009EE1"/>
                </a:solidFill>
              </a:rPr>
              <a:t>Pay $0</a:t>
            </a:r>
            <a:r>
              <a:rPr lang="en-US" sz="2600" dirty="0"/>
              <a:t> for SnapCLOUD for 30 days for existing and new Snap customers </a:t>
            </a:r>
          </a:p>
        </p:txBody>
      </p:sp>
      <p:sp>
        <p:nvSpPr>
          <p:cNvPr id="5" name="Content Placeholder 4"/>
          <p:cNvSpPr>
            <a:spLocks noGrp="1"/>
          </p:cNvSpPr>
          <p:nvPr>
            <p:ph sz="quarter" idx="11"/>
          </p:nvPr>
        </p:nvSpPr>
        <p:spPr>
          <a:xfrm>
            <a:off x="274638" y="3644335"/>
            <a:ext cx="2743200" cy="2743200"/>
          </a:xfrm>
          <a:solidFill>
            <a:schemeClr val="tx2"/>
          </a:solidFill>
        </p:spPr>
        <p:txBody>
          <a:bodyPr/>
          <a:lstStyle/>
          <a:p>
            <a:r>
              <a:rPr lang="en-US" smtClean="0"/>
              <a:t>SnapScale</a:t>
            </a:r>
            <a:endParaRPr lang="en-US" dirty="0"/>
          </a:p>
        </p:txBody>
      </p:sp>
      <p:sp>
        <p:nvSpPr>
          <p:cNvPr id="6" name="Content Placeholder 5"/>
          <p:cNvSpPr>
            <a:spLocks noGrp="1"/>
          </p:cNvSpPr>
          <p:nvPr>
            <p:ph sz="quarter" idx="12"/>
          </p:nvPr>
        </p:nvSpPr>
        <p:spPr>
          <a:xfrm>
            <a:off x="3321740" y="3644335"/>
            <a:ext cx="2743200" cy="2743200"/>
          </a:xfrm>
          <a:solidFill>
            <a:schemeClr val="tx2"/>
          </a:solidFill>
        </p:spPr>
        <p:txBody>
          <a:bodyPr/>
          <a:lstStyle/>
          <a:p>
            <a:r>
              <a:rPr lang="en-US" dirty="0" err="1" smtClean="0"/>
              <a:t>SnapServer</a:t>
            </a:r>
            <a:r>
              <a:rPr lang="en-US" dirty="0" smtClean="0"/>
              <a:t> XSR</a:t>
            </a:r>
            <a:endParaRPr lang="en-US" dirty="0"/>
          </a:p>
        </p:txBody>
      </p:sp>
      <p:sp>
        <p:nvSpPr>
          <p:cNvPr id="7" name="Content Placeholder 6"/>
          <p:cNvSpPr>
            <a:spLocks noGrp="1"/>
          </p:cNvSpPr>
          <p:nvPr>
            <p:ph sz="quarter" idx="13"/>
          </p:nvPr>
        </p:nvSpPr>
        <p:spPr>
          <a:xfrm>
            <a:off x="6368842" y="3644335"/>
            <a:ext cx="2743200" cy="2743200"/>
          </a:xfrm>
          <a:solidFill>
            <a:schemeClr val="tx2"/>
          </a:solidFill>
        </p:spPr>
        <p:txBody>
          <a:bodyPr/>
          <a:lstStyle/>
          <a:p>
            <a:r>
              <a:rPr lang="en-US" dirty="0" err="1" smtClean="0"/>
              <a:t>SnapServer</a:t>
            </a:r>
            <a:r>
              <a:rPr lang="en-US" dirty="0" smtClean="0"/>
              <a:t> XSD</a:t>
            </a:r>
            <a:endParaRPr lang="en-US" dirty="0"/>
          </a:p>
        </p:txBody>
      </p:sp>
      <p:sp>
        <p:nvSpPr>
          <p:cNvPr id="8" name="Content Placeholder 7"/>
          <p:cNvSpPr>
            <a:spLocks noGrp="1"/>
          </p:cNvSpPr>
          <p:nvPr>
            <p:ph sz="quarter" idx="14"/>
          </p:nvPr>
        </p:nvSpPr>
        <p:spPr>
          <a:xfrm>
            <a:off x="9415944" y="3644335"/>
            <a:ext cx="2743200" cy="2743200"/>
          </a:xfrm>
          <a:solidFill>
            <a:schemeClr val="tx2"/>
          </a:solidFill>
        </p:spPr>
        <p:txBody>
          <a:bodyPr/>
          <a:lstStyle/>
          <a:p>
            <a:r>
              <a:rPr lang="en-US" dirty="0" smtClean="0"/>
              <a:t>RDX</a:t>
            </a:r>
            <a:endParaRPr lang="en-US" dirty="0"/>
          </a:p>
        </p:txBody>
      </p:sp>
      <p:sp>
        <p:nvSpPr>
          <p:cNvPr id="23" name="Rectangle 22"/>
          <p:cNvSpPr/>
          <p:nvPr/>
        </p:nvSpPr>
        <p:spPr bwMode="auto">
          <a:xfrm>
            <a:off x="6367093"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17" name="Picture 16"/>
          <p:cNvPicPr>
            <a:picLocks noChangeAspect="1"/>
          </p:cNvPicPr>
          <p:nvPr/>
        </p:nvPicPr>
        <p:blipFill>
          <a:blip r:embed="rId5"/>
          <a:stretch>
            <a:fillRect/>
          </a:stretch>
        </p:blipFill>
        <p:spPr>
          <a:xfrm>
            <a:off x="9490530" y="4902171"/>
            <a:ext cx="2513641" cy="376825"/>
          </a:xfrm>
          <a:prstGeom prst="rect">
            <a:avLst/>
          </a:prstGeom>
        </p:spPr>
      </p:pic>
      <p:sp>
        <p:nvSpPr>
          <p:cNvPr id="18" name="Rectangle 17"/>
          <p:cNvSpPr/>
          <p:nvPr/>
        </p:nvSpPr>
        <p:spPr bwMode="auto">
          <a:xfrm>
            <a:off x="274638"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2"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1583689" y="4992024"/>
            <a:ext cx="1366598" cy="7834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2886" y="4355229"/>
            <a:ext cx="1312534" cy="1460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1" name="Rectangle 20"/>
          <p:cNvSpPr/>
          <p:nvPr/>
        </p:nvSpPr>
        <p:spPr bwMode="auto">
          <a:xfrm>
            <a:off x="3321740" y="4293765"/>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sp>
        <p:nvSpPr>
          <p:cNvPr id="24" name="Rectangle 23"/>
          <p:cNvSpPr/>
          <p:nvPr/>
        </p:nvSpPr>
        <p:spPr bwMode="auto">
          <a:xfrm>
            <a:off x="9415944" y="4293764"/>
            <a:ext cx="2743200" cy="1697618"/>
          </a:xfrm>
          <a:prstGeom prst="rect">
            <a:avLst/>
          </a:prstGeom>
          <a:solidFill>
            <a:schemeClr val="bg1">
              <a:lumMod val="95000"/>
            </a:schemeClr>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rot="0" spcFirstLastPara="0" vertOverflow="overflow" horzOverflow="overflow" vert="horz" wrap="square" lIns="182670" tIns="146135" rIns="182670" bIns="146135" numCol="1" spcCol="0" rtlCol="0" fromWordArt="0" anchor="t" anchorCtr="0" forceAA="0" compatLnSpc="1">
            <a:prstTxWarp prst="textNoShape">
              <a:avLst/>
            </a:prstTxWarp>
            <a:noAutofit/>
          </a:bodyPr>
          <a:lstStyle/>
          <a:p>
            <a:pPr algn="ctr" defTabSz="931397" fontAlgn="base">
              <a:lnSpc>
                <a:spcPct val="90000"/>
              </a:lnSpc>
              <a:spcBef>
                <a:spcPct val="0"/>
              </a:spcBef>
              <a:spcAft>
                <a:spcPct val="0"/>
              </a:spcAft>
            </a:pPr>
            <a:endParaRPr lang="en-US" sz="2400" dirty="0" err="1">
              <a:gradFill>
                <a:gsLst>
                  <a:gs pos="0">
                    <a:srgbClr val="FFFFFF"/>
                  </a:gs>
                  <a:gs pos="100000">
                    <a:srgbClr val="FFFFFF"/>
                  </a:gs>
                </a:gsLst>
                <a:lin ang="5400000" scaled="0"/>
              </a:gradFill>
              <a:ea typeface="Segoe UI" pitchFamily="34" charset="0"/>
              <a:cs typeface="Segoe UI" pitchFamily="34" charset="0"/>
            </a:endParaRPr>
          </a:p>
        </p:txBody>
      </p:sp>
      <p:pic>
        <p:nvPicPr>
          <p:cNvPr id="5128" name="Picture 8"/>
          <p:cNvPicPr>
            <a:picLocks noChangeAspect="1" noChangeArrowheads="1"/>
          </p:cNvPicPr>
          <p:nvPr/>
        </p:nvPicPr>
        <p:blipFill rotWithShape="1">
          <a:blip r:embed="rId8">
            <a:extLst>
              <a:ext uri="{BEBA8EAE-BF5A-486C-A8C5-ECC9F3942E4B}">
                <a14:imgProps xmlns:a14="http://schemas.microsoft.com/office/drawing/2010/main">
                  <a14:imgLayer r:embed="rId9">
                    <a14:imgEffect>
                      <a14:backgroundRemoval t="54217" b="96386" l="738" r="96679"/>
                    </a14:imgEffect>
                  </a14:imgLayer>
                </a14:imgProps>
              </a:ext>
              <a:ext uri="{28A0092B-C50C-407E-A947-70E740481C1C}">
                <a14:useLocalDpi xmlns:a14="http://schemas.microsoft.com/office/drawing/2010/main" val="0"/>
              </a:ext>
            </a:extLst>
          </a:blip>
          <a:srcRect t="60141"/>
          <a:stretch/>
        </p:blipFill>
        <p:spPr bwMode="auto">
          <a:xfrm>
            <a:off x="3256439" y="4856394"/>
            <a:ext cx="2878643" cy="70284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5130" name="Picture 10"/>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6800889" y="4387035"/>
            <a:ext cx="1386316" cy="14652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7" name="Picture 26"/>
          <p:cNvPicPr>
            <a:picLocks noChangeAspect="1"/>
          </p:cNvPicPr>
          <p:nvPr/>
        </p:nvPicPr>
        <p:blipFill>
          <a:blip r:embed="rId11">
            <a:extLst>
              <a:ext uri="{28A0092B-C50C-407E-A947-70E740481C1C}">
                <a14:useLocalDpi xmlns:a14="http://schemas.microsoft.com/office/drawing/2010/main" val="0"/>
              </a:ext>
            </a:extLst>
          </a:blip>
          <a:stretch>
            <a:fillRect/>
          </a:stretch>
        </p:blipFill>
        <p:spPr>
          <a:xfrm>
            <a:off x="3322390" y="4414547"/>
            <a:ext cx="2797951" cy="390891"/>
          </a:xfrm>
          <a:prstGeom prst="rect">
            <a:avLst/>
          </a:prstGeom>
        </p:spPr>
      </p:pic>
      <p:pic>
        <p:nvPicPr>
          <p:cNvPr id="4" name="Picture 3"/>
          <p:cNvPicPr>
            <a:picLocks noChangeAspect="1"/>
          </p:cNvPicPr>
          <p:nvPr/>
        </p:nvPicPr>
        <p:blipFill>
          <a:blip r:embed="rId12">
            <a:clrChange>
              <a:clrFrom>
                <a:srgbClr val="FFFFFF"/>
              </a:clrFrom>
              <a:clrTo>
                <a:srgbClr val="FFFFFF">
                  <a:alpha val="0"/>
                </a:srgbClr>
              </a:clrTo>
            </a:clrChange>
          </a:blip>
          <a:stretch>
            <a:fillRect/>
          </a:stretch>
        </p:blipFill>
        <p:spPr>
          <a:xfrm>
            <a:off x="9266949" y="4615879"/>
            <a:ext cx="2836691" cy="1313283"/>
          </a:xfrm>
          <a:prstGeom prst="rect">
            <a:avLst/>
          </a:prstGeom>
        </p:spPr>
      </p:pic>
      <p:sp>
        <p:nvSpPr>
          <p:cNvPr id="10" name="TextBox 9"/>
          <p:cNvSpPr txBox="1"/>
          <p:nvPr/>
        </p:nvSpPr>
        <p:spPr>
          <a:xfrm>
            <a:off x="1248790" y="1081517"/>
            <a:ext cx="525663" cy="640696"/>
          </a:xfrm>
          <a:prstGeom prst="rect">
            <a:avLst/>
          </a:prstGeom>
          <a:noFill/>
        </p:spPr>
        <p:txBody>
          <a:bodyPr wrap="none" lIns="182670" tIns="146135" rIns="182670" bIns="146135" rtlCol="0">
            <a:spAutoFit/>
          </a:bodyPr>
          <a:lstStyle/>
          <a:p>
            <a:pPr>
              <a:lnSpc>
                <a:spcPct val="90000"/>
              </a:lnSpc>
              <a:spcAft>
                <a:spcPts val="600"/>
              </a:spcAft>
            </a:pPr>
            <a:r>
              <a:rPr lang="en-US" sz="2400" dirty="0">
                <a:gradFill>
                  <a:gsLst>
                    <a:gs pos="2917">
                      <a:schemeClr val="tx1"/>
                    </a:gs>
                    <a:gs pos="30000">
                      <a:schemeClr val="tx1"/>
                    </a:gs>
                  </a:gsLst>
                  <a:lin ang="5400000" scaled="0"/>
                </a:gradFill>
              </a:rPr>
              <a:t>*</a:t>
            </a:r>
          </a:p>
        </p:txBody>
      </p:sp>
      <p:sp>
        <p:nvSpPr>
          <p:cNvPr id="11" name="TextBox 10"/>
          <p:cNvSpPr txBox="1"/>
          <p:nvPr/>
        </p:nvSpPr>
        <p:spPr>
          <a:xfrm>
            <a:off x="1223938" y="3287702"/>
            <a:ext cx="4429320" cy="468049"/>
          </a:xfrm>
          <a:prstGeom prst="rect">
            <a:avLst/>
          </a:prstGeom>
          <a:noFill/>
        </p:spPr>
        <p:txBody>
          <a:bodyPr wrap="none" lIns="182670" tIns="146135" rIns="182670" bIns="146135" rtlCol="0">
            <a:spAutoFit/>
          </a:bodyPr>
          <a:lstStyle/>
          <a:p>
            <a:pPr>
              <a:lnSpc>
                <a:spcPct val="90000"/>
              </a:lnSpc>
              <a:spcAft>
                <a:spcPts val="600"/>
              </a:spcAft>
            </a:pPr>
            <a:r>
              <a:rPr lang="en-US" sz="1200" dirty="0">
                <a:gradFill>
                  <a:gsLst>
                    <a:gs pos="2917">
                      <a:schemeClr val="tx1"/>
                    </a:gs>
                    <a:gs pos="30000">
                      <a:schemeClr val="tx1"/>
                    </a:gs>
                  </a:gsLst>
                  <a:lin ang="5400000" scaled="0"/>
                </a:gradFill>
              </a:rPr>
              <a:t>*Only on SnapCLOUD not on compute and storage by Microsoft</a:t>
            </a:r>
          </a:p>
        </p:txBody>
      </p:sp>
    </p:spTree>
    <p:extLst>
      <p:ext uri="{BB962C8B-B14F-4D97-AF65-F5344CB8AC3E}">
        <p14:creationId xmlns:p14="http://schemas.microsoft.com/office/powerpoint/2010/main" val="119440780"/>
      </p:ext>
    </p:extLst>
  </p:cSld>
  <p:clrMapOvr>
    <a:masterClrMapping/>
  </p:clrMapOvr>
  <p:transition xmlns:p14="http://schemas.microsoft.com/office/powerpoint/2010/main">
    <p:fade/>
  </p:transition>
  <p:timing>
    <p:tnLst>
      <p:par>
        <p:cTn xmlns:p14="http://schemas.microsoft.com/office/powerpoint/2010/main" id="1" dur="indefinite" restart="never" nodeType="tmRoot"/>
      </p:par>
    </p:tnLst>
  </p:timing>
</p:sld>
</file>

<file path=ppt/theme/theme1.xml><?xml version="1.0" encoding="utf-8"?>
<a:theme xmlns:a="http://schemas.openxmlformats.org/drawingml/2006/main" name="2_Office Theme">
  <a:themeElements>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spPr>
      <a:bodyPr wrap="square" rtlCol="0">
        <a:noAutofit/>
      </a:bodyPr>
      <a:lstStyle>
        <a:defPPr>
          <a:defRPr dirty="0"/>
        </a:defPPr>
      </a:lstStyle>
    </a:tx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Custom 23">
    <a:dk1>
      <a:srgbClr val="808080"/>
    </a:dk1>
    <a:lt1>
      <a:sysClr val="window" lastClr="FFFFFF"/>
    </a:lt1>
    <a:dk2>
      <a:srgbClr val="164165"/>
    </a:dk2>
    <a:lt2>
      <a:srgbClr val="C6C8CA"/>
    </a:lt2>
    <a:accent1>
      <a:srgbClr val="A1B2A6"/>
    </a:accent1>
    <a:accent2>
      <a:srgbClr val="1D4658"/>
    </a:accent2>
    <a:accent3>
      <a:srgbClr val="A4001D"/>
    </a:accent3>
    <a:accent4>
      <a:srgbClr val="DF7A1C"/>
    </a:accent4>
    <a:accent5>
      <a:srgbClr val="7894A7"/>
    </a:accent5>
    <a:accent6>
      <a:srgbClr val="359FC5"/>
    </a:accent6>
    <a:hlink>
      <a:srgbClr val="DF7A1C"/>
    </a:hlink>
    <a:folHlink>
      <a:srgbClr val="DF7A1C"/>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73F00AB1C92D240916EEEF1857646E8" ma:contentTypeVersion="22" ma:contentTypeDescription="Create a new document." ma:contentTypeScope="" ma:versionID="b662197b2508a5468de9785e14209e2e">
  <xsd:schema xmlns:xsd="http://www.w3.org/2001/XMLSchema" xmlns:xs="http://www.w3.org/2001/XMLSchema" xmlns:p="http://schemas.microsoft.com/office/2006/metadata/properties" xmlns:ns2="3f63ff8a-7fbc-403f-84d2-40646bec8785" xmlns:ns3="71d28c98-a60d-4f2d-841f-15657313dbfb" targetNamespace="http://schemas.microsoft.com/office/2006/metadata/properties" ma:root="true" ma:fieldsID="a68cc3ccec8200e36ff9406ee2cf9a02" ns2:_="" ns3:_="">
    <xsd:import namespace="3f63ff8a-7fbc-403f-84d2-40646bec8785"/>
    <xsd:import namespace="71d28c98-a60d-4f2d-841f-15657313dbfb"/>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DateTaken" minOccurs="0"/>
                <xsd:element ref="ns3:SharedWithUsers" minOccurs="0"/>
                <xsd:element ref="ns3:SharedWithDetails" minOccurs="0"/>
                <xsd:element ref="ns2:FastTrack" minOccurs="0"/>
                <xsd:element ref="ns2:Web_x0020_site" minOccurs="0"/>
                <xsd:element ref="ns2:Public" minOccurs="0"/>
                <xsd:element ref="ns2:New_x0020_File" minOccurs="0"/>
                <xsd:element ref="ns2:MediaServiceOCR" minOccurs="0"/>
                <xsd:element ref="ns2:MediaServiceLocation" minOccurs="0"/>
                <xsd:element ref="ns2:FastTrack_x0020_Link" minOccurs="0"/>
                <xsd:element ref="ns2:Website_x0020_Link" minOccurs="0"/>
                <xsd:element ref="ns2:Public_x0020_Link"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3f63ff8a-7fbc-403f-84d2-40646bec8785" elementFormDefault="qualified">
    <xsd:import namespace="http://schemas.microsoft.com/office/2006/documentManagement/types"/>
    <xsd:import namespace="http://schemas.microsoft.com/office/infopath/2007/PartnerControls"/>
    <xsd:element name="MediaServiceMetadata" ma:index="8" nillable="true" ma:displayName="MediaServiceMetadata" ma:description="" ma:hidden="true" ma:internalName="MediaServiceMetadata" ma:readOnly="true">
      <xsd:simpleType>
        <xsd:restriction base="dms:Note"/>
      </xsd:simpleType>
    </xsd:element>
    <xsd:element name="MediaServiceFastMetadata" ma:index="9" nillable="true" ma:displayName="MediaServiceFastMetadata" ma:description="" ma:hidden="true" ma:internalName="MediaServiceFastMetadata" ma:readOnly="true">
      <xsd:simpleType>
        <xsd:restriction base="dms:Note"/>
      </xsd:simpleType>
    </xsd:element>
    <xsd:element name="MediaServiceAutoTags" ma:index="10" nillable="true" ma:displayName="MediaServiceAutoTags" ma:description="" ma:internalName="MediaServiceAutoTags" ma:readOnly="true">
      <xsd:simpleType>
        <xsd:restriction base="dms:Text"/>
      </xsd:simpleType>
    </xsd:element>
    <xsd:element name="MediaServiceDateTaken" ma:index="11" nillable="true" ma:displayName="MediaServiceDateTaken" ma:description="" ma:hidden="true" ma:internalName="MediaServiceDateTaken" ma:readOnly="true">
      <xsd:simpleType>
        <xsd:restriction base="dms:Text"/>
      </xsd:simpleType>
    </xsd:element>
    <xsd:element name="FastTrack" ma:index="14" nillable="true" ma:displayName="FastTrack" ma:default="0" ma:description="This indicates if a document is available in FastTrack or not." ma:internalName="FastTrack">
      <xsd:simpleType>
        <xsd:restriction base="dms:Boolean"/>
      </xsd:simpleType>
    </xsd:element>
    <xsd:element name="Web_x0020_site" ma:index="15" nillable="true" ma:displayName="Web site" ma:default="0" ma:description="This indicates if a document is available in Web site or not." ma:internalName="Web_x0020_site">
      <xsd:simpleType>
        <xsd:restriction base="dms:Boolean"/>
      </xsd:simpleType>
    </xsd:element>
    <xsd:element name="Public" ma:index="16" nillable="true" ma:displayName="Public" ma:default="0" ma:description="This indicates if a document is available for Public access." ma:internalName="Public">
      <xsd:simpleType>
        <xsd:restriction base="dms:Boolean"/>
      </xsd:simpleType>
    </xsd:element>
    <xsd:element name="New_x0020_File" ma:index="17" nillable="true" ma:displayName="Send FTP link" ma:default="0" ma:internalName="New_x0020_File">
      <xsd:simpleType>
        <xsd:restriction base="dms:Boolean"/>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Location" ma:index="19" nillable="true" ma:displayName="MediaServiceLocation" ma:internalName="MediaServiceLocation" ma:readOnly="true">
      <xsd:simpleType>
        <xsd:restriction base="dms:Text"/>
      </xsd:simpleType>
    </xsd:element>
    <xsd:element name="FastTrack_x0020_Link" ma:index="20" nillable="true" ma:displayName="FastTrack Link" ma:internalName="FastTrack_x0020_Link">
      <xsd:simpleType>
        <xsd:restriction base="dms:Text">
          <xsd:maxLength value="255"/>
        </xsd:restriction>
      </xsd:simpleType>
    </xsd:element>
    <xsd:element name="Website_x0020_Link" ma:index="21" nillable="true" ma:displayName="Website Link" ma:internalName="Website_x0020_Link">
      <xsd:simpleType>
        <xsd:restriction base="dms:Text">
          <xsd:maxLength value="255"/>
        </xsd:restriction>
      </xsd:simpleType>
    </xsd:element>
    <xsd:element name="Public_x0020_Link" ma:index="22" nillable="true" ma:displayName="Public Link" ma:internalName="Public_x0020_Link">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71d28c98-a60d-4f2d-841f-15657313dbfb" elementFormDefault="qualified">
    <xsd:import namespace="http://schemas.microsoft.com/office/2006/documentManagement/types"/>
    <xsd:import namespace="http://schemas.microsoft.com/office/infopath/2007/PartnerControls"/>
    <xsd:element name="SharedWithUsers" ma:index="12"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Web_x0020_site xmlns="3f63ff8a-7fbc-403f-84d2-40646bec8785">true</Web_x0020_site>
    <FastTrack xmlns="3f63ff8a-7fbc-403f-84d2-40646bec8785">true</FastTrack>
    <Public xmlns="3f63ff8a-7fbc-403f-84d2-40646bec8785">true</Public>
    <New_x0020_File xmlns="3f63ff8a-7fbc-403f-84d2-40646bec8785">false</New_x0020_File>
    <Website_x0020_Link xmlns="3f63ff8a-7fbc-403f-84d2-40646bec8785">ftp://website:D0wnl0ad!@ftp1.overlandtandberg.com/website/WhatisSnapCLOUD.pptx</Website_x0020_Link>
    <Public_x0020_Link xmlns="3f63ff8a-7fbc-403f-84d2-40646bec8785">ftp://public:D0wnl0ad!@ftp1.overlandtandberg.com/public/WhatisSnapCLOUD.pptx</Public_x0020_Link>
    <FastTrack_x0020_Link xmlns="3f63ff8a-7fbc-403f-84d2-40646bec8785">ftp://fasttrack:D0wnl0ad!@ftp1.overlandtandberg.com/fasttrack/WhatisSnapCLOUD.pptx</FastTrack_x0020_Link>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8AAF5D4-90E3-43D6-A082-3EE51142F112}"/>
</file>

<file path=customXml/itemProps2.xml><?xml version="1.0" encoding="utf-8"?>
<ds:datastoreItem xmlns:ds="http://schemas.openxmlformats.org/officeDocument/2006/customXml" ds:itemID="{D507CBC4-E526-48B9-B514-E0B3288DBEDD}">
  <ds:schemaRefs>
    <ds:schemaRef ds:uri="http://www.w3.org/XML/1998/namespace"/>
    <ds:schemaRef ds:uri="http://schemas.microsoft.com/office/2006/documentManagement/types"/>
    <ds:schemaRef ds:uri="http://purl.org/dc/elements/1.1/"/>
    <ds:schemaRef ds:uri="8c3dbe16-f46d-4e73-9617-9041cf27a093"/>
    <ds:schemaRef ds:uri="http://schemas.microsoft.com/office/infopath/2007/PartnerControls"/>
    <ds:schemaRef ds:uri="http://purl.org/dc/dcmitype/"/>
    <ds:schemaRef ds:uri="http://schemas.openxmlformats.org/package/2006/metadata/core-properties"/>
    <ds:schemaRef ds:uri="http://schemas.microsoft.com/office/2006/metadata/properties"/>
    <ds:schemaRef ds:uri="http://purl.org/dc/terms/"/>
  </ds:schemaRefs>
</ds:datastoreItem>
</file>

<file path=customXml/itemProps3.xml><?xml version="1.0" encoding="utf-8"?>
<ds:datastoreItem xmlns:ds="http://schemas.openxmlformats.org/officeDocument/2006/customXml" ds:itemID="{44627303-3590-4BDE-975B-6BE451DB722C}">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
  <TotalTime>0</TotalTime>
  <Words>736</Words>
  <Application>Microsoft Macintosh PowerPoint</Application>
  <PresentationFormat>Custom</PresentationFormat>
  <Paragraphs>69</Paragraphs>
  <Slides>7</Slides>
  <Notes>3</Notes>
  <HiddenSlides>0</HiddenSlides>
  <MMClips>0</MMClips>
  <ScaleCrop>false</ScaleCrop>
  <HeadingPairs>
    <vt:vector size="4" baseType="variant">
      <vt:variant>
        <vt:lpstr>Theme</vt:lpstr>
      </vt:variant>
      <vt:variant>
        <vt:i4>1</vt:i4>
      </vt:variant>
      <vt:variant>
        <vt:lpstr>Slide Titles</vt:lpstr>
      </vt:variant>
      <vt:variant>
        <vt:i4>7</vt:i4>
      </vt:variant>
    </vt:vector>
  </HeadingPairs>
  <TitlesOfParts>
    <vt:vector size="8" baseType="lpstr">
      <vt:lpstr>2_Office Theme</vt:lpstr>
      <vt:lpstr>What is SnapCLOUD?</vt:lpstr>
      <vt:lpstr>Hybrid Cloud</vt:lpstr>
      <vt:lpstr>Personal Cloud</vt:lpstr>
      <vt:lpstr>Disaster Recovery in the CLOUD</vt:lpstr>
      <vt:lpstr>SnapCLOUD Difference</vt:lpstr>
      <vt:lpstr>Sizing and Pricing/Quoting</vt:lpstr>
      <vt:lpstr>Jump Start Your Revenue Stream</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2014-05-20T06:58:18Z</dcterms:created>
  <dcterms:modified xsi:type="dcterms:W3CDTF">2015-12-04T22:06:08Z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0x010100473F00AB1C92D240916EEEF1857646E8</vt:lpwstr>
  </property>
  <property fmtid="{D5CDD505-2E9C-101B-9397-08002B2CF9AE}" pid="3" name="DocVizMetadataToken">
    <vt:lpwstr>300x168x1</vt:lpwstr>
  </property>
</Properties>
</file>