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6"/>
  </p:notesMasterIdLst>
  <p:handoutMasterIdLst>
    <p:handoutMasterId r:id="rId7"/>
  </p:handoutMasterIdLst>
  <p:sldIdLst>
    <p:sldId id="574" r:id="rId5"/>
  </p:sldIdLst>
  <p:sldSz cx="9906000" cy="6858000" type="A4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 userDrawn="1">
          <p15:clr>
            <a:srgbClr val="A4A3A4"/>
          </p15:clr>
        </p15:guide>
        <p15:guide id="2" orient="horz" pos="3315" userDrawn="1">
          <p15:clr>
            <a:srgbClr val="A4A3A4"/>
          </p15:clr>
        </p15:guide>
        <p15:guide id="3" pos="1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have" initials="LS" lastIdx="8" clrIdx="0">
    <p:extLst/>
  </p:cmAuthor>
  <p:cmAuthor id="2" name="Katherine Green (110 Consulting Inc)" initials="KG" lastIdx="10" clrIdx="1">
    <p:extLst/>
  </p:cmAuthor>
  <p:cmAuthor id="3" name="Deby Stockwell" initials="DS" lastIdx="1" clrIdx="2">
    <p:extLst/>
  </p:cmAuthor>
  <p:cmAuthor id="4" name="Sudhakar D V" initials="SDV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A8B3"/>
    <a:srgbClr val="3B7F88"/>
    <a:srgbClr val="4F963C"/>
    <a:srgbClr val="40519A"/>
    <a:srgbClr val="3D5D85"/>
    <a:srgbClr val="ECECEC"/>
    <a:srgbClr val="F1EB03"/>
    <a:srgbClr val="FDFDFD"/>
    <a:srgbClr val="54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4" autoAdjust="0"/>
    <p:restoredTop sz="98843" autoAdjust="0"/>
  </p:normalViewPr>
  <p:slideViewPr>
    <p:cSldViewPr snapToGrid="0">
      <p:cViewPr>
        <p:scale>
          <a:sx n="80" d="100"/>
          <a:sy n="80" d="100"/>
        </p:scale>
        <p:origin x="-1152" y="-960"/>
      </p:cViewPr>
      <p:guideLst>
        <p:guide orient="horz" pos="259"/>
        <p:guide orient="horz" pos="331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000" y="-91"/>
      </p:cViewPr>
      <p:guideLst>
        <p:guide orient="horz" pos="2229"/>
        <p:guide pos="29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7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r">
              <a:defRPr sz="1200"/>
            </a:lvl1pPr>
          </a:lstStyle>
          <a:p>
            <a:fld id="{ECB00A19-887A-4CEB-B6F6-B25B053CB4BF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r">
              <a:defRPr sz="1200"/>
            </a:lvl1pPr>
          </a:lstStyle>
          <a:p>
            <a:fld id="{F2EB5CB9-E9DE-445A-B618-599C3C625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1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r">
              <a:defRPr sz="1200"/>
            </a:lvl1pPr>
          </a:lstStyle>
          <a:p>
            <a:fld id="{AB0A35F9-0D23-422F-A5A6-94BDB1E13B0C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531813"/>
            <a:ext cx="3832225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3" tIns="46962" rIns="93923" bIns="469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2"/>
            <a:ext cx="7490460" cy="3184684"/>
          </a:xfrm>
          <a:prstGeom prst="rect">
            <a:avLst/>
          </a:prstGeom>
        </p:spPr>
        <p:txBody>
          <a:bodyPr vert="horz" lIns="93923" tIns="46962" rIns="93923" bIns="469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r">
              <a:defRPr sz="1200"/>
            </a:lvl1pPr>
          </a:lstStyle>
          <a:p>
            <a:fld id="{05AE46B3-5639-4455-8E77-3032A15FC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5425" y="531813"/>
            <a:ext cx="3832225" cy="265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440C2-97B0-4842-9EA5-9CA153A841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709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429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2732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534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614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2739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40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013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769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05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39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587375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984375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0" y="294640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393065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4892675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 bwMode="auto">
          <a:xfrm>
            <a:off x="2023770" y="383249"/>
            <a:ext cx="3811678" cy="2645366"/>
          </a:xfrm>
          <a:prstGeom prst="roundRect">
            <a:avLst>
              <a:gd name="adj" fmla="val 0"/>
            </a:avLst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900" b="1" cap="all" dirty="0" smtClean="0">
                <a:solidFill>
                  <a:schemeClr val="tx1"/>
                </a:solidFill>
              </a:rPr>
              <a:t>Cloud Storage Solution</a:t>
            </a:r>
            <a:endParaRPr lang="en-US" sz="900" b="1" cap="all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Fully functional Enterprise class, workload optimized NAS Storage  on premise and in the cloud with integrated data replication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Enables end to end data protection with built-in snapshots, </a:t>
            </a:r>
            <a:r>
              <a:rPr lang="en-US" sz="900" dirty="0">
                <a:solidFill>
                  <a:schemeClr val="tx1"/>
                </a:solidFill>
              </a:rPr>
              <a:t>c</a:t>
            </a:r>
            <a:r>
              <a:rPr lang="en-US" sz="900" dirty="0" smtClean="0">
                <a:solidFill>
                  <a:schemeClr val="tx1"/>
                </a:solidFill>
              </a:rPr>
              <a:t>ontinuous replication, back up to tape or RDX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Delivers </a:t>
            </a:r>
            <a:r>
              <a:rPr lang="en-US" sz="900" b="1" dirty="0" smtClean="0">
                <a:solidFill>
                  <a:srgbClr val="1D4658"/>
                </a:solidFill>
              </a:rPr>
              <a:t>data </a:t>
            </a:r>
            <a:r>
              <a:rPr lang="en-US" sz="900" b="1" dirty="0">
                <a:solidFill>
                  <a:srgbClr val="1D4658"/>
                </a:solidFill>
              </a:rPr>
              <a:t>f</a:t>
            </a:r>
            <a:r>
              <a:rPr lang="en-US" sz="900" b="1" dirty="0" smtClean="0">
                <a:solidFill>
                  <a:srgbClr val="1D4658"/>
                </a:solidFill>
              </a:rPr>
              <a:t>luidity </a:t>
            </a:r>
            <a:r>
              <a:rPr lang="en-US" sz="900" dirty="0" smtClean="0">
                <a:solidFill>
                  <a:schemeClr val="tx1"/>
                </a:solidFill>
              </a:rPr>
              <a:t>with ease of data migration or replication between mobile devices, on-premise storage and cloud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Lowers Infrastructure through pay for for what is used and lower $/GB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Unified, simplified and common management for cloud &amp; premise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900" b="1" cap="all" dirty="0">
                <a:solidFill>
                  <a:schemeClr val="tx1"/>
                </a:solidFill>
              </a:rPr>
              <a:t>Customer Benefits: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Drive business growth and stay ahead of the competition with an infrastructure that is available on demand  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Get secure access to confidential data on the go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Reduce operational expenses through single management of workload optimized on-premise and cloud storage</a:t>
            </a:r>
            <a:endParaRPr lang="en-US" sz="9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9372"/>
            <a:ext cx="2019655" cy="2005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Hybrid Storage Solution</a:t>
            </a:r>
            <a:endParaRPr lang="en-US" sz="1400" i="1" dirty="0">
              <a:solidFill>
                <a:schemeClr val="bg1"/>
              </a:solidFill>
            </a:endParaRPr>
          </a:p>
          <a:p>
            <a:pPr algn="ctr"/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4" y="1592412"/>
            <a:ext cx="1537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At-a-glance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23769" y="3347805"/>
            <a:ext cx="3783201" cy="1186715"/>
          </a:xfrm>
          <a:prstGeom prst="roundRect">
            <a:avLst>
              <a:gd name="adj" fmla="val 0"/>
            </a:avLst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Proven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Worldwide volume leader in NAS solutions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350,000+ units installed and 35+ Petabytes deployed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Used by more than half of the Fortune 500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Honored with more than 80 industry product awards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One of the most recognized brands in the industry</a:t>
            </a:r>
          </a:p>
          <a:p>
            <a:pPr marL="171450" lvl="1" indent="-17145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900" b="1" dirty="0" smtClean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9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9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9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5806971" y="3403632"/>
            <a:ext cx="4088177" cy="116135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1400" b="1" dirty="0">
                <a:solidFill>
                  <a:schemeClr val="tx2"/>
                </a:solidFill>
                <a:cs typeface="Calibri"/>
              </a:rPr>
              <a:t>Warranty &amp; Support Options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>
                <a:cs typeface="Calibri"/>
              </a:rPr>
              <a:t>Standard 3 year bronze </a:t>
            </a:r>
            <a:r>
              <a:rPr lang="en-US" sz="900" dirty="0" smtClean="0">
                <a:cs typeface="Calibri"/>
              </a:rPr>
              <a:t>warranty for on-premise with upgrade to silver</a:t>
            </a:r>
            <a:r>
              <a:rPr lang="en-US" sz="900" dirty="0">
                <a:cs typeface="Calibri"/>
              </a:rPr>
              <a:t>, gold, and platinum </a:t>
            </a:r>
            <a:r>
              <a:rPr lang="en-US" sz="900" dirty="0" smtClean="0">
                <a:cs typeface="Calibri"/>
              </a:rPr>
              <a:t>uplifts</a:t>
            </a:r>
          </a:p>
          <a:p>
            <a:pPr marL="114300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900" dirty="0" smtClean="0">
                <a:cs typeface="Calibri"/>
              </a:rPr>
              <a:t>On-demand community support for cloud storage with upgrade to bronze, silver</a:t>
            </a:r>
            <a:r>
              <a:rPr lang="en-US" sz="900" dirty="0">
                <a:cs typeface="Calibri"/>
              </a:rPr>
              <a:t>, gold, and platinum </a:t>
            </a:r>
            <a:r>
              <a:rPr lang="en-US" sz="900" dirty="0" smtClean="0">
                <a:cs typeface="Calibri"/>
              </a:rPr>
              <a:t>uplifts</a:t>
            </a:r>
            <a:endParaRPr lang="en-US" sz="900" dirty="0">
              <a:solidFill>
                <a:srgbClr val="000000"/>
              </a:solidFill>
              <a:cs typeface="Calibri"/>
            </a:endParaRPr>
          </a:p>
          <a:p>
            <a:pPr>
              <a:spcAft>
                <a:spcPts val="200"/>
              </a:spcAft>
              <a:buClr>
                <a:schemeClr val="tx1"/>
              </a:buClr>
            </a:pPr>
            <a:endParaRPr lang="en-US" sz="900" dirty="0">
              <a:cs typeface="Calibri"/>
            </a:endParaRPr>
          </a:p>
          <a:p>
            <a:pPr marL="0" lvl="1" defTabSz="1463040" fontAlgn="base">
              <a:lnSpc>
                <a:spcPct val="110000"/>
              </a:lnSpc>
              <a:spcBef>
                <a:spcPts val="300"/>
              </a:spcBef>
              <a:buSzPct val="100000"/>
              <a:tabLst>
                <a:tab pos="3264800" algn="r"/>
              </a:tabLst>
              <a:defRPr/>
            </a:pPr>
            <a:endParaRPr lang="en-US" sz="9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806123" y="321381"/>
            <a:ext cx="846" cy="449369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2" y="321381"/>
            <a:ext cx="1743860" cy="72370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014412" y="1996579"/>
            <a:ext cx="0" cy="4871906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894513" y="357540"/>
            <a:ext cx="4003222" cy="2698463"/>
            <a:chOff x="1504560" y="2381269"/>
            <a:chExt cx="4003222" cy="2698463"/>
          </a:xfrm>
        </p:grpSpPr>
        <p:cxnSp>
          <p:nvCxnSpPr>
            <p:cNvPr id="57" name="Straight Connector 56"/>
            <p:cNvCxnSpPr>
              <a:stCxn id="62" idx="1"/>
              <a:endCxn id="67" idx="3"/>
            </p:cNvCxnSpPr>
            <p:nvPr/>
          </p:nvCxnSpPr>
          <p:spPr>
            <a:xfrm flipH="1">
              <a:off x="2469283" y="3938764"/>
              <a:ext cx="1862719" cy="8885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1611571" y="3266100"/>
              <a:ext cx="769761" cy="336147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r" defTabSz="597682">
                <a:defRPr/>
              </a:pPr>
              <a:r>
                <a:rPr lang="en-US" sz="1400" b="1" kern="0" dirty="0" smtClean="0">
                  <a:solidFill>
                    <a:schemeClr val="accent4"/>
                  </a:solidFill>
                </a:rPr>
                <a:t>Mobile</a:t>
              </a:r>
              <a:endParaRPr lang="en-US" sz="1400" b="1" kern="0" dirty="0">
                <a:solidFill>
                  <a:schemeClr val="accent4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52354" y="2952703"/>
              <a:ext cx="681075" cy="35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44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18098" flipH="1">
              <a:off x="1760546" y="2708256"/>
              <a:ext cx="265050" cy="24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4" y="2721210"/>
              <a:ext cx="289874" cy="52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002" y="3755670"/>
              <a:ext cx="645188" cy="36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633" y="4484944"/>
              <a:ext cx="595126" cy="20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1504560" y="4497364"/>
              <a:ext cx="1405887" cy="582368"/>
            </a:xfrm>
            <a:prstGeom prst="rect">
              <a:avLst/>
            </a:prstGeom>
            <a:noFill/>
          </p:spPr>
          <p:txBody>
            <a:bodyPr wrap="square" lIns="119537" tIns="59768" rIns="119537" bIns="59768" rtlCol="0">
              <a:spAutoFit/>
            </a:bodyPr>
            <a:lstStyle/>
            <a:p>
              <a:pPr algn="ctr" defTabSz="597682">
                <a:defRPr/>
              </a:pPr>
              <a:r>
                <a:rPr lang="en-US" sz="1500" b="1" kern="0" dirty="0"/>
                <a:t>On-premise storage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51566" y="2381269"/>
              <a:ext cx="1356216" cy="351536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ctr" defTabSz="597682">
                <a:defRPr/>
              </a:pPr>
              <a:r>
                <a:rPr lang="en-US" sz="1500" b="1" kern="0" dirty="0"/>
                <a:t>Cloud </a:t>
              </a:r>
              <a:r>
                <a:rPr lang="en-US" sz="1500" b="1" kern="0" dirty="0" smtClean="0"/>
                <a:t>Storage</a:t>
              </a:r>
              <a:endParaRPr lang="en-US" sz="1500" b="1" kern="0" dirty="0"/>
            </a:p>
          </p:txBody>
        </p:sp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086" y="2680802"/>
              <a:ext cx="781650" cy="50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783" y="3788214"/>
              <a:ext cx="598500" cy="47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037" y="4259262"/>
              <a:ext cx="595126" cy="20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1869138" y="4205253"/>
              <a:ext cx="857864" cy="336147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r" defTabSz="597682">
                <a:defRPr/>
              </a:pPr>
              <a:r>
                <a:rPr lang="en-US" sz="1400" b="1" kern="0" dirty="0" smtClean="0">
                  <a:solidFill>
                    <a:schemeClr val="accent4"/>
                  </a:solidFill>
                </a:rPr>
                <a:t>Desktop</a:t>
              </a:r>
              <a:endParaRPr lang="en-US" sz="1400" b="1" kern="0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67683" y="4688856"/>
              <a:ext cx="1421720" cy="336147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r" defTabSz="597682">
                <a:defRPr/>
              </a:pPr>
              <a:r>
                <a:rPr lang="en-US" sz="1400" b="1" kern="0" dirty="0" smtClean="0">
                  <a:solidFill>
                    <a:schemeClr val="accent4"/>
                  </a:solidFill>
                </a:rPr>
                <a:t>Enterprise Apps</a:t>
              </a:r>
              <a:endParaRPr lang="en-US" sz="1400" b="1" kern="0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36467" y="4053932"/>
              <a:ext cx="959554" cy="336147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r" defTabSz="597682">
                <a:defRPr/>
              </a:pPr>
              <a:r>
                <a:rPr lang="en-US" sz="1400" b="1" kern="0" dirty="0" smtClean="0">
                  <a:solidFill>
                    <a:schemeClr val="accent4"/>
                  </a:solidFill>
                </a:rPr>
                <a:t>Scale-Out</a:t>
              </a:r>
              <a:endParaRPr lang="en-US" sz="1400" b="1" kern="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Connector 71"/>
            <p:cNvCxnSpPr>
              <a:stCxn id="62" idx="1"/>
            </p:cNvCxnSpPr>
            <p:nvPr/>
          </p:nvCxnSpPr>
          <p:spPr>
            <a:xfrm flipH="1" flipV="1">
              <a:off x="2745928" y="3117206"/>
              <a:ext cx="1586074" cy="82155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3" name="Straight Connector 72"/>
            <p:cNvCxnSpPr>
              <a:stCxn id="66" idx="1"/>
              <a:endCxn id="67" idx="3"/>
            </p:cNvCxnSpPr>
            <p:nvPr/>
          </p:nvCxnSpPr>
          <p:spPr>
            <a:xfrm flipH="1">
              <a:off x="2469283" y="2933927"/>
              <a:ext cx="1477803" cy="1093687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4" name="Straight Connector 73"/>
            <p:cNvCxnSpPr>
              <a:stCxn id="68" idx="0"/>
              <a:endCxn id="67" idx="3"/>
            </p:cNvCxnSpPr>
            <p:nvPr/>
          </p:nvCxnSpPr>
          <p:spPr>
            <a:xfrm flipH="1" flipV="1">
              <a:off x="2469283" y="4027614"/>
              <a:ext cx="922317" cy="23164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5" name="Straight Connector 74"/>
            <p:cNvCxnSpPr>
              <a:stCxn id="62" idx="1"/>
              <a:endCxn id="68" idx="0"/>
            </p:cNvCxnSpPr>
            <p:nvPr/>
          </p:nvCxnSpPr>
          <p:spPr>
            <a:xfrm flipH="1">
              <a:off x="3391600" y="3938764"/>
              <a:ext cx="940402" cy="32049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6" name="Straight Connector 75"/>
            <p:cNvCxnSpPr>
              <a:stCxn id="66" idx="1"/>
            </p:cNvCxnSpPr>
            <p:nvPr/>
          </p:nvCxnSpPr>
          <p:spPr>
            <a:xfrm flipH="1">
              <a:off x="2788587" y="2933927"/>
              <a:ext cx="1158499" cy="47459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7" name="Straight Connector 76"/>
            <p:cNvCxnSpPr>
              <a:stCxn id="61" idx="2"/>
              <a:endCxn id="67" idx="3"/>
            </p:cNvCxnSpPr>
            <p:nvPr/>
          </p:nvCxnSpPr>
          <p:spPr>
            <a:xfrm flipH="1">
              <a:off x="2469283" y="3250496"/>
              <a:ext cx="152878" cy="77711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8" name="Straight Connector 77"/>
            <p:cNvCxnSpPr>
              <a:stCxn id="62" idx="0"/>
              <a:endCxn id="66" idx="2"/>
            </p:cNvCxnSpPr>
            <p:nvPr/>
          </p:nvCxnSpPr>
          <p:spPr>
            <a:xfrm flipH="1" flipV="1">
              <a:off x="4337911" y="3187051"/>
              <a:ext cx="316685" cy="568619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9" name="Straight Connector 78"/>
            <p:cNvCxnSpPr>
              <a:endCxn id="68" idx="0"/>
            </p:cNvCxnSpPr>
            <p:nvPr/>
          </p:nvCxnSpPr>
          <p:spPr>
            <a:xfrm>
              <a:off x="2816196" y="3271243"/>
              <a:ext cx="575404" cy="988019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0" name="Straight Connector 79"/>
            <p:cNvCxnSpPr>
              <a:stCxn id="66" idx="2"/>
              <a:endCxn id="68" idx="0"/>
            </p:cNvCxnSpPr>
            <p:nvPr/>
          </p:nvCxnSpPr>
          <p:spPr>
            <a:xfrm flipH="1">
              <a:off x="3391600" y="3187051"/>
              <a:ext cx="946311" cy="1072211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510219" y="2395642"/>
              <a:ext cx="1311319" cy="351536"/>
            </a:xfrm>
            <a:prstGeom prst="rect">
              <a:avLst/>
            </a:prstGeom>
            <a:noFill/>
          </p:spPr>
          <p:txBody>
            <a:bodyPr wrap="none" lIns="119537" tIns="59768" rIns="119537" bIns="59768" rtlCol="0">
              <a:spAutoFit/>
            </a:bodyPr>
            <a:lstStyle/>
            <a:p>
              <a:pPr algn="ctr" defTabSz="597682">
                <a:defRPr/>
              </a:pPr>
              <a:r>
                <a:rPr lang="en-US" sz="1500" b="1" kern="0" dirty="0" smtClean="0"/>
                <a:t>Private Cloud</a:t>
              </a:r>
              <a:endParaRPr lang="en-US" sz="1500" b="1" kern="0" dirty="0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1981899" y="3335664"/>
            <a:ext cx="7924101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981899" y="4799999"/>
            <a:ext cx="7924101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788" y="4829189"/>
            <a:ext cx="7848211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400" b="1" dirty="0">
                <a:solidFill>
                  <a:srgbClr val="1F497D"/>
                </a:solidFill>
                <a:cs typeface="Calibri"/>
              </a:rPr>
              <a:t>Unique Competitive Advantages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000000"/>
                </a:solidFill>
                <a:cs typeface="Calibri"/>
              </a:rPr>
              <a:t>Best Active Directory security integration of any non-Windows based NAS server</a:t>
            </a:r>
          </a:p>
          <a:p>
            <a:pPr marL="171450" lvl="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Handles </a:t>
            </a:r>
            <a:r>
              <a:rPr lang="en-US" sz="900" b="1" dirty="0">
                <a:solidFill>
                  <a:srgbClr val="000000"/>
                </a:solidFill>
                <a:cs typeface="Calibri"/>
              </a:rPr>
              <a:t>mixed-client OS environments better than anything else by use of ID mapping and Windows-only security trees.</a:t>
            </a:r>
          </a:p>
          <a:p>
            <a:pPr marL="171450" lvl="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High </a:t>
            </a:r>
            <a:r>
              <a:rPr lang="en-US" sz="900" b="1" dirty="0">
                <a:solidFill>
                  <a:srgbClr val="000000"/>
                </a:solidFill>
                <a:cs typeface="Calibri"/>
              </a:rPr>
              <a:t>performance snapshot technology allows administrators to recover files from different points-in-time, and has the best capacity utilization, and best performance when comparing to any form of competitive snapshot technology.</a:t>
            </a:r>
          </a:p>
          <a:p>
            <a:pPr marL="171450" lvl="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Includes </a:t>
            </a:r>
            <a:r>
              <a:rPr lang="en-US" sz="900" b="1" dirty="0">
                <a:solidFill>
                  <a:srgbClr val="000000"/>
                </a:solidFill>
                <a:cs typeface="Calibri"/>
              </a:rPr>
              <a:t>Snap EDR, an enterprise class remote replication software package that easily moves files between multiple </a:t>
            </a:r>
            <a:r>
              <a:rPr lang="en-US" sz="900" b="1" dirty="0" err="1" smtClean="0">
                <a:solidFill>
                  <a:srgbClr val="000000"/>
                </a:solidFill>
                <a:cs typeface="Calibri"/>
              </a:rPr>
              <a:t>SnapServers</a:t>
            </a: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900" b="1" dirty="0" err="1" smtClean="0">
                <a:solidFill>
                  <a:srgbClr val="000000"/>
                </a:solidFill>
                <a:cs typeface="Calibri"/>
              </a:rPr>
              <a:t>SnapCLOUD</a:t>
            </a: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900" b="1" dirty="0" err="1" smtClean="0">
                <a:solidFill>
                  <a:srgbClr val="000000"/>
                </a:solidFill>
                <a:cs typeface="Calibri"/>
              </a:rPr>
              <a:t>SnapScale</a:t>
            </a: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 and endpoints for </a:t>
            </a:r>
            <a:r>
              <a:rPr lang="en-US" sz="900" b="1" dirty="0">
                <a:solidFill>
                  <a:srgbClr val="000000"/>
                </a:solidFill>
                <a:cs typeface="Calibri"/>
              </a:rPr>
              <a:t>a complete disaster recovery solution</a:t>
            </a: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171450" lvl="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cs typeface="Calibri"/>
              </a:rPr>
              <a:t>Integrated Private cloud functionality through Sync 2.0 that includes shadow files, smart synchronization, secure sharing.</a:t>
            </a:r>
            <a:endParaRPr lang="en-US" sz="900" b="1" dirty="0">
              <a:solidFill>
                <a:srgbClr val="000000"/>
              </a:solidFill>
              <a:cs typeface="Calibri"/>
            </a:endParaRPr>
          </a:p>
          <a:p>
            <a:pPr marL="171450" lvl="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000000"/>
                </a:solidFill>
                <a:cs typeface="Calibri"/>
              </a:rPr>
              <a:t>Integrated compatibility with RDX </a:t>
            </a:r>
            <a:r>
              <a:rPr lang="en-US" sz="900" b="1" dirty="0" err="1">
                <a:solidFill>
                  <a:srgbClr val="000000"/>
                </a:solidFill>
                <a:cs typeface="Calibri"/>
              </a:rPr>
              <a:t>QuikStor</a:t>
            </a:r>
            <a:r>
              <a:rPr lang="en-US" sz="900" b="1" dirty="0">
                <a:solidFill>
                  <a:srgbClr val="000000"/>
                </a:solidFill>
                <a:cs typeface="Calibri"/>
              </a:rPr>
              <a:t> backup hardware for fast, direct backups in a ruggedized disk system.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6" y="5948378"/>
            <a:ext cx="598500" cy="4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03581" y="6365417"/>
            <a:ext cx="722310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smtClean="0"/>
              <a:t>XSD40</a:t>
            </a:r>
            <a:endParaRPr lang="en-US" sz="1400" b="1" kern="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3" y="3226740"/>
            <a:ext cx="595126" cy="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2442" y="3375251"/>
            <a:ext cx="1084588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SnapServer</a:t>
            </a:r>
            <a:endParaRPr lang="en-US" sz="1400" b="1" kern="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2" y="4177222"/>
            <a:ext cx="645188" cy="3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730" y="4475484"/>
            <a:ext cx="990012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SnapScale</a:t>
            </a:r>
            <a:endParaRPr lang="en-US" sz="1400" b="1" kern="0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" y="5007589"/>
            <a:ext cx="781650" cy="5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0" y="5466213"/>
            <a:ext cx="1129472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SnapCLOUD</a:t>
            </a:r>
            <a:endParaRPr lang="en-US" sz="1400" b="1" kern="0" dirty="0"/>
          </a:p>
        </p:txBody>
      </p:sp>
      <p:sp>
        <p:nvSpPr>
          <p:cNvPr id="56" name="TextBox 55"/>
          <p:cNvSpPr txBox="1"/>
          <p:nvPr/>
        </p:nvSpPr>
        <p:spPr>
          <a:xfrm>
            <a:off x="974726" y="5957048"/>
            <a:ext cx="1188229" cy="575690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</a:t>
            </a: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74726" y="4099672"/>
            <a:ext cx="1128271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storage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Self-learning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Self-healing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74726" y="3020172"/>
            <a:ext cx="1095375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Apps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Expandable storage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&amp; Block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74726" y="4909297"/>
            <a:ext cx="1193988" cy="1083521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datastore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upfront cost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DR</a:t>
            </a:r>
          </a:p>
          <a:p>
            <a:pPr marL="210002" indent="-210002">
              <a:buFont typeface="Arial"/>
              <a:buChar char="•"/>
            </a:pP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19752" y="2083639"/>
            <a:ext cx="873591" cy="643599"/>
            <a:chOff x="135627" y="99264"/>
            <a:chExt cx="873591" cy="643599"/>
          </a:xfrm>
        </p:grpSpPr>
        <p:pic>
          <p:nvPicPr>
            <p:cNvPr id="86" name="Picture 85" descr="Screen Shot 2015-12-09 at 2.21.08 PM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4993" b="58838"/>
            <a:stretch/>
          </p:blipFill>
          <p:spPr>
            <a:xfrm>
              <a:off x="135627" y="99264"/>
              <a:ext cx="873591" cy="54774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746" y="99264"/>
              <a:ext cx="585090" cy="643599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0" y="2591026"/>
            <a:ext cx="1895708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SnapStorage</a:t>
            </a:r>
            <a:r>
              <a:rPr lang="en-US" sz="1400" b="1" kern="0" dirty="0" smtClean="0"/>
              <a:t> Manager</a:t>
            </a:r>
            <a:endParaRPr lang="en-US" sz="1400" b="1" kern="0" dirty="0"/>
          </a:p>
        </p:txBody>
      </p:sp>
      <p:sp>
        <p:nvSpPr>
          <p:cNvPr id="89" name="TextBox 88"/>
          <p:cNvSpPr txBox="1"/>
          <p:nvPr/>
        </p:nvSpPr>
        <p:spPr>
          <a:xfrm>
            <a:off x="984251" y="1997822"/>
            <a:ext cx="1095375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 for all Snap</a:t>
            </a:r>
          </a:p>
        </p:txBody>
      </p:sp>
    </p:spTree>
    <p:extLst>
      <p:ext uri="{BB962C8B-B14F-4D97-AF65-F5344CB8AC3E}">
        <p14:creationId xmlns:p14="http://schemas.microsoft.com/office/powerpoint/2010/main" val="13193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F00AB1C92D240916EEEF1857646E8" ma:contentTypeVersion="22" ma:contentTypeDescription="Create a new document." ma:contentTypeScope="" ma:versionID="b662197b2508a5468de9785e14209e2e">
  <xsd:schema xmlns:xsd="http://www.w3.org/2001/XMLSchema" xmlns:xs="http://www.w3.org/2001/XMLSchema" xmlns:p="http://schemas.microsoft.com/office/2006/metadata/properties" xmlns:ns2="3f63ff8a-7fbc-403f-84d2-40646bec8785" xmlns:ns3="71d28c98-a60d-4f2d-841f-15657313dbfb" targetNamespace="http://schemas.microsoft.com/office/2006/metadata/properties" ma:root="true" ma:fieldsID="a68cc3ccec8200e36ff9406ee2cf9a02" ns2:_="" ns3:_="">
    <xsd:import namespace="3f63ff8a-7fbc-403f-84d2-40646bec8785"/>
    <xsd:import namespace="71d28c98-a60d-4f2d-841f-15657313d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FastTrack" minOccurs="0"/>
                <xsd:element ref="ns2:Web_x0020_site" minOccurs="0"/>
                <xsd:element ref="ns2:Public" minOccurs="0"/>
                <xsd:element ref="ns2:New_x0020_File" minOccurs="0"/>
                <xsd:element ref="ns2:MediaServiceOCR" minOccurs="0"/>
                <xsd:element ref="ns2:MediaServiceLocation" minOccurs="0"/>
                <xsd:element ref="ns2:FastTrack_x0020_Link" minOccurs="0"/>
                <xsd:element ref="ns2:Website_x0020_Link" minOccurs="0"/>
                <xsd:element ref="ns2:Public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3ff8a-7fbc-403f-84d2-40646bec8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FastTrack" ma:index="14" nillable="true" ma:displayName="FastTrack" ma:default="0" ma:description="This indicates if a document is available in FastTrack or not." ma:internalName="FastTrack">
      <xsd:simpleType>
        <xsd:restriction base="dms:Boolean"/>
      </xsd:simpleType>
    </xsd:element>
    <xsd:element name="Web_x0020_site" ma:index="15" nillable="true" ma:displayName="Web site" ma:default="0" ma:description="This indicates if a document is available in Web site or not." ma:internalName="Web_x0020_site">
      <xsd:simpleType>
        <xsd:restriction base="dms:Boolean"/>
      </xsd:simpleType>
    </xsd:element>
    <xsd:element name="Public" ma:index="16" nillable="true" ma:displayName="Public" ma:default="0" ma:description="This indicates if a document is available for Public access." ma:internalName="Public">
      <xsd:simpleType>
        <xsd:restriction base="dms:Boolean"/>
      </xsd:simpleType>
    </xsd:element>
    <xsd:element name="New_x0020_File" ma:index="17" nillable="true" ma:displayName="Send FTP link" ma:default="0" ma:internalName="New_x0020_File">
      <xsd:simpleType>
        <xsd:restriction base="dms:Boolean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FastTrack_x0020_Link" ma:index="20" nillable="true" ma:displayName="FastTrack Link" ma:internalName="FastTrack_x0020_Link">
      <xsd:simpleType>
        <xsd:restriction base="dms:Text">
          <xsd:maxLength value="255"/>
        </xsd:restriction>
      </xsd:simpleType>
    </xsd:element>
    <xsd:element name="Website_x0020_Link" ma:index="21" nillable="true" ma:displayName="Website Link" ma:internalName="Website_x0020_Link">
      <xsd:simpleType>
        <xsd:restriction base="dms:Text">
          <xsd:maxLength value="255"/>
        </xsd:restriction>
      </xsd:simpleType>
    </xsd:element>
    <xsd:element name="Public_x0020_Link" ma:index="22" nillable="true" ma:displayName="Public Link" ma:internalName="Public_x0020_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8c98-a60d-4f2d-841f-15657313d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Website_x0020_Link xmlns="3f63ff8a-7fbc-403f-84d2-40646bec8785">ftp://website:D0wnl0ad!@ftp1.overlandtandberg.com/website/HybridCloud-Leave Behind_V1.0_12102015.pptx</Website_x0020_Link>
    <Public_x0020_Link xmlns="3f63ff8a-7fbc-403f-84d2-40646bec8785">ftp://public:D0wnl0ad!@ftp1.overlandtandberg.com/public/HybridCloud-Leave Behind_V1.0_12102015.pptx</Public_x0020_Link>
    <Web_x0020_site xmlns="3f63ff8a-7fbc-403f-84d2-40646bec8785">true</Web_x0020_site>
    <FastTrack xmlns="3f63ff8a-7fbc-403f-84d2-40646bec8785">true</FastTrack>
    <FastTrack_x0020_Link xmlns="3f63ff8a-7fbc-403f-84d2-40646bec8785">ftp://fasttrack:D0wnl0ad!@ftp1.overlandtandberg.com/fasttrack/HybridCloud-Leave Behind_V1.0_12102015.pptx</FastTrack_x0020_Link>
    <Public xmlns="3f63ff8a-7fbc-403f-84d2-40646bec8785">true</Public>
    <New_x0020_File xmlns="3f63ff8a-7fbc-403f-84d2-40646bec8785">false</New_x0020_File>
  </documentManagement>
</p:properties>
</file>

<file path=customXml/itemProps1.xml><?xml version="1.0" encoding="utf-8"?>
<ds:datastoreItem xmlns:ds="http://schemas.openxmlformats.org/officeDocument/2006/customXml" ds:itemID="{F776353C-6562-42C3-8B1A-DE67770A0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1CBE1F-098A-463C-92D8-F1DCF11A6332}"/>
</file>

<file path=customXml/itemProps3.xml><?xml version="1.0" encoding="utf-8"?>
<ds:datastoreItem xmlns:ds="http://schemas.openxmlformats.org/officeDocument/2006/customXml" ds:itemID="{2C472ECB-EFAC-4E27-9089-869827A62F3C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5f215831-4ec7-48f1-b894-5b61ad84d82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61167</TotalTime>
  <Words>423</Words>
  <Application>Microsoft Macintosh PowerPoint</Application>
  <PresentationFormat>A4 Paper (210x297 mm)</PresentationFormat>
  <Paragraphs>58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CRM in Telco Battlecard</dc:title>
  <dc:creator>james.bowman</dc:creator>
  <cp:lastModifiedBy>Sibrina Shafique</cp:lastModifiedBy>
  <cp:revision>2245</cp:revision>
  <cp:lastPrinted>2015-12-09T23:26:14Z</cp:lastPrinted>
  <dcterms:created xsi:type="dcterms:W3CDTF">2009-08-03T20:23:10Z</dcterms:created>
  <dcterms:modified xsi:type="dcterms:W3CDTF">2015-12-09T23:27:04Z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0x010100473F00AB1C92D240916EEEF1857646E8</vt:lpwstr>
  </property>
  <property fmtid="{D5CDD505-2E9C-101B-9397-08002B2CF9AE}" pid="3" name="TaxKeyword">
    <vt:lpwstr/>
  </property>
  <property fmtid="{D5CDD505-2E9C-101B-9397-08002B2CF9AE}" pid="4" name="Audiences">
    <vt:lpwstr/>
  </property>
  <property fmtid="{D5CDD505-2E9C-101B-9397-08002B2CF9AE}" pid="5" name="Capabilities">
    <vt:lpwstr/>
  </property>
  <property fmtid="{D5CDD505-2E9C-101B-9397-08002B2CF9AE}" pid="6" name="Region">
    <vt:lpwstr/>
  </property>
  <property fmtid="{D5CDD505-2E9C-101B-9397-08002B2CF9AE}" pid="7" name="Segments">
    <vt:lpwstr/>
  </property>
  <property fmtid="{D5CDD505-2E9C-101B-9397-08002B2CF9AE}" pid="8" name="Confidentiality">
    <vt:lpwstr>21;#Microsoft confidential|461efa83-0283-486a-a8d5-943328f3693f</vt:lpwstr>
  </property>
  <property fmtid="{D5CDD505-2E9C-101B-9397-08002B2CF9AE}" pid="9" name="ActivitiesAndPrograms">
    <vt:lpwstr>17554;#Dynamic Business Campaign|fc99f730-fc61-4e26-bd45-91b9bf8060ec;#10747;#enterprise campaign in a box|39675275-15e7-44be-8b31-69c9953e6a39</vt:lpwstr>
  </property>
  <property fmtid="{D5CDD505-2E9C-101B-9397-08002B2CF9AE}" pid="10" name="Partners">
    <vt:lpwstr/>
  </property>
  <property fmtid="{D5CDD505-2E9C-101B-9397-08002B2CF9AE}" pid="11" name="Groups">
    <vt:lpwstr/>
  </property>
  <property fmtid="{D5CDD505-2E9C-101B-9397-08002B2CF9AE}" pid="12" name="Topics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>10947;#Enterprise and Partner Group|b6e10940-8c6c-40cf-9dc4-c224c7da837a</vt:lpwstr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/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ItemType">
    <vt:lpwstr>10829;#battlecards|65550b10-c206-427d-a606-092e07ba6228;#10361;#collateral|a13bd4d5-210e-4a6c-9052-99e44ae9e9e1;#11450;#Sales BOM|1bb3c7fe-609a-49d3-81b7-50a006422b5d;#10178;#playbooks|f2fe2f8b-6d76-4d77-ab51-69c76130bda5;#13345;#recommended content|d9abc</vt:lpwstr>
  </property>
  <property fmtid="{D5CDD505-2E9C-101B-9397-08002B2CF9AE}" pid="22" name="LastUpdatedByBatchTagging">
    <vt:bool>true</vt:bool>
  </property>
  <property fmtid="{D5CDD505-2E9C-101B-9397-08002B2CF9AE}" pid="23" name="Languages">
    <vt:lpwstr>10056;#English|cb91f272-ce4d-4a7e-9bbf-78b58e3d188d</vt:lpwstr>
  </property>
  <property fmtid="{D5CDD505-2E9C-101B-9397-08002B2CF9AE}" pid="24" name="_dlc_DocIdItemGuid">
    <vt:lpwstr>a7432def-dbf4-4efb-b552-c22680d5447f</vt:lpwstr>
  </property>
  <property fmtid="{D5CDD505-2E9C-101B-9397-08002B2CF9AE}" pid="25" name="WorkflowCreationPath">
    <vt:lpwstr>b84d296b-0eb7-4c23-b0e9-187131f037bd,3;a2444f68-e94d-4cad-9dda-8c5779e7fca4,22;</vt:lpwstr>
  </property>
  <property fmtid="{D5CDD505-2E9C-101B-9397-08002B2CF9AE}" pid="26" name="SMSGTags">
    <vt:lpwstr/>
  </property>
  <property fmtid="{D5CDD505-2E9C-101B-9397-08002B2CF9AE}" pid="27" name="EnterpriseDomainTags">
    <vt:lpwstr/>
  </property>
  <property fmtid="{D5CDD505-2E9C-101B-9397-08002B2CF9AE}" pid="28" name="EnterpriseDomainTagsTaxHTField0">
    <vt:lpwstr/>
  </property>
  <property fmtid="{D5CDD505-2E9C-101B-9397-08002B2CF9AE}" pid="29" name="_docset_NoMedatataSyncRequired">
    <vt:lpwstr>False</vt:lpwstr>
  </property>
  <property fmtid="{D5CDD505-2E9C-101B-9397-08002B2CF9AE}" pid="30" name="SMSGTagsTaxHTField0">
    <vt:lpwstr/>
  </property>
  <property fmtid="{D5CDD505-2E9C-101B-9397-08002B2CF9AE}" pid="31" name="Order">
    <vt:r8>13615600</vt:r8>
  </property>
  <property fmtid="{D5CDD505-2E9C-101B-9397-08002B2CF9AE}" pid="32" name="messageframeworktype">
    <vt:lpwstr/>
  </property>
  <property fmtid="{D5CDD505-2E9C-101B-9397-08002B2CF9AE}" pid="33" name="WorkflowChangePath">
    <vt:lpwstr>d3765c0c-e2b5-4307-934b-d5d862e93ab3,2;</vt:lpwstr>
  </property>
  <property fmtid="{D5CDD505-2E9C-101B-9397-08002B2CF9AE}" pid="34" name="DocVizMetadataToken">
    <vt:lpwstr>200x150x2</vt:lpwstr>
  </property>
  <property fmtid="{D5CDD505-2E9C-101B-9397-08002B2CF9AE}" pid="35" name="DocVizPreviewMetadata_Count">
    <vt:i4>3</vt:i4>
  </property>
  <property fmtid="{D5CDD505-2E9C-101B-9397-08002B2CF9AE}" pid="36" name="DocVizPreviewMetadata_0">
    <vt:lpwstr>300x225x2</vt:lpwstr>
  </property>
</Properties>
</file>