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wdp" ContentType="image/vnd.ms-photo"/>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theme/themeOverride3.xml" ContentType="application/vnd.openxmlformats-officedocument.themeOverride+xml"/>
  <Override PartName="/ppt/theme/themeOverride4.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5.xml" ContentType="application/vnd.openxmlformats-officedocument.themeOverride+xml"/>
  <Override PartName="/ppt/notesSlides/notesSlide5.xml" ContentType="application/vnd.openxmlformats-officedocument.presentationml.notesSlide+xml"/>
  <Override PartName="/ppt/theme/themeOverride6.xml" ContentType="application/vnd.openxmlformats-officedocument.themeOverride+xml"/>
  <Override PartName="/ppt/tags/tag4.xml" ContentType="application/vnd.openxmlformats-officedocument.presentationml.tags+xml"/>
  <Override PartName="/ppt/notesSlides/notesSlide6.xml" ContentType="application/vnd.openxmlformats-officedocument.presentationml.notesSlide+xml"/>
  <Override PartName="/ppt/theme/themeOverride7.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4622" r:id="rId4"/>
  </p:sldMasterIdLst>
  <p:notesMasterIdLst>
    <p:notesMasterId r:id="rId41"/>
  </p:notesMasterIdLst>
  <p:handoutMasterIdLst>
    <p:handoutMasterId r:id="rId42"/>
  </p:handoutMasterIdLst>
  <p:sldIdLst>
    <p:sldId id="411" r:id="rId5"/>
    <p:sldId id="366" r:id="rId6"/>
    <p:sldId id="416" r:id="rId7"/>
    <p:sldId id="413" r:id="rId8"/>
    <p:sldId id="414" r:id="rId9"/>
    <p:sldId id="415" r:id="rId10"/>
    <p:sldId id="336" r:id="rId11"/>
    <p:sldId id="350" r:id="rId12"/>
    <p:sldId id="417" r:id="rId13"/>
    <p:sldId id="355" r:id="rId14"/>
    <p:sldId id="420" r:id="rId15"/>
    <p:sldId id="409" r:id="rId16"/>
    <p:sldId id="400" r:id="rId17"/>
    <p:sldId id="315" r:id="rId18"/>
    <p:sldId id="410" r:id="rId19"/>
    <p:sldId id="337" r:id="rId20"/>
    <p:sldId id="339" r:id="rId21"/>
    <p:sldId id="399" r:id="rId22"/>
    <p:sldId id="421" r:id="rId23"/>
    <p:sldId id="394" r:id="rId24"/>
    <p:sldId id="395" r:id="rId25"/>
    <p:sldId id="422" r:id="rId26"/>
    <p:sldId id="392" r:id="rId27"/>
    <p:sldId id="391" r:id="rId28"/>
    <p:sldId id="396" r:id="rId29"/>
    <p:sldId id="388" r:id="rId30"/>
    <p:sldId id="389" r:id="rId31"/>
    <p:sldId id="390" r:id="rId32"/>
    <p:sldId id="393" r:id="rId33"/>
    <p:sldId id="397" r:id="rId34"/>
    <p:sldId id="398" r:id="rId35"/>
    <p:sldId id="364" r:id="rId36"/>
    <p:sldId id="412" r:id="rId37"/>
    <p:sldId id="351" r:id="rId38"/>
    <p:sldId id="348" r:id="rId39"/>
    <p:sldId id="327" r:id="rId40"/>
  </p:sldIdLst>
  <p:sldSz cx="12436475" cy="6994525"/>
  <p:notesSz cx="6858000" cy="9144000"/>
  <p:defaultTextStyle>
    <a:defPPr>
      <a:defRPr lang="en-US"/>
    </a:defPPr>
    <a:lvl1pPr marL="0" algn="l" defTabSz="931667" rtl="0" eaLnBrk="1" latinLnBrk="0" hangingPunct="1">
      <a:defRPr sz="1800" kern="1200">
        <a:solidFill>
          <a:schemeClr val="tx1"/>
        </a:solidFill>
        <a:latin typeface="+mn-lt"/>
        <a:ea typeface="+mn-ea"/>
        <a:cs typeface="+mn-cs"/>
      </a:defRPr>
    </a:lvl1pPr>
    <a:lvl2pPr marL="465833" algn="l" defTabSz="931667" rtl="0" eaLnBrk="1" latinLnBrk="0" hangingPunct="1">
      <a:defRPr sz="1800" kern="1200">
        <a:solidFill>
          <a:schemeClr val="tx1"/>
        </a:solidFill>
        <a:latin typeface="+mn-lt"/>
        <a:ea typeface="+mn-ea"/>
        <a:cs typeface="+mn-cs"/>
      </a:defRPr>
    </a:lvl2pPr>
    <a:lvl3pPr marL="931667" algn="l" defTabSz="931667" rtl="0" eaLnBrk="1" latinLnBrk="0" hangingPunct="1">
      <a:defRPr sz="1800" kern="1200">
        <a:solidFill>
          <a:schemeClr val="tx1"/>
        </a:solidFill>
        <a:latin typeface="+mn-lt"/>
        <a:ea typeface="+mn-ea"/>
        <a:cs typeface="+mn-cs"/>
      </a:defRPr>
    </a:lvl3pPr>
    <a:lvl4pPr marL="1397503" algn="l" defTabSz="931667" rtl="0" eaLnBrk="1" latinLnBrk="0" hangingPunct="1">
      <a:defRPr sz="1800" kern="1200">
        <a:solidFill>
          <a:schemeClr val="tx1"/>
        </a:solidFill>
        <a:latin typeface="+mn-lt"/>
        <a:ea typeface="+mn-ea"/>
        <a:cs typeface="+mn-cs"/>
      </a:defRPr>
    </a:lvl4pPr>
    <a:lvl5pPr marL="1863339" algn="l" defTabSz="931667" rtl="0" eaLnBrk="1" latinLnBrk="0" hangingPunct="1">
      <a:defRPr sz="1800" kern="1200">
        <a:solidFill>
          <a:schemeClr val="tx1"/>
        </a:solidFill>
        <a:latin typeface="+mn-lt"/>
        <a:ea typeface="+mn-ea"/>
        <a:cs typeface="+mn-cs"/>
      </a:defRPr>
    </a:lvl5pPr>
    <a:lvl6pPr marL="2329171" algn="l" defTabSz="931667" rtl="0" eaLnBrk="1" latinLnBrk="0" hangingPunct="1">
      <a:defRPr sz="1800" kern="1200">
        <a:solidFill>
          <a:schemeClr val="tx1"/>
        </a:solidFill>
        <a:latin typeface="+mn-lt"/>
        <a:ea typeface="+mn-ea"/>
        <a:cs typeface="+mn-cs"/>
      </a:defRPr>
    </a:lvl6pPr>
    <a:lvl7pPr marL="2795003" algn="l" defTabSz="931667" rtl="0" eaLnBrk="1" latinLnBrk="0" hangingPunct="1">
      <a:defRPr sz="1800" kern="1200">
        <a:solidFill>
          <a:schemeClr val="tx1"/>
        </a:solidFill>
        <a:latin typeface="+mn-lt"/>
        <a:ea typeface="+mn-ea"/>
        <a:cs typeface="+mn-cs"/>
      </a:defRPr>
    </a:lvl7pPr>
    <a:lvl8pPr marL="3260839" algn="l" defTabSz="931667" rtl="0" eaLnBrk="1" latinLnBrk="0" hangingPunct="1">
      <a:defRPr sz="1800" kern="1200">
        <a:solidFill>
          <a:schemeClr val="tx1"/>
        </a:solidFill>
        <a:latin typeface="+mn-lt"/>
        <a:ea typeface="+mn-ea"/>
        <a:cs typeface="+mn-cs"/>
      </a:defRPr>
    </a:lvl8pPr>
    <a:lvl9pPr marL="3726672" algn="l" defTabSz="931667"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9DF7DB4-5EED-495D-8A80-2096340593F9}">
          <p14:sldIdLst>
            <p14:sldId id="411"/>
            <p14:sldId id="366"/>
            <p14:sldId id="416"/>
            <p14:sldId id="413"/>
            <p14:sldId id="414"/>
            <p14:sldId id="415"/>
            <p14:sldId id="336"/>
            <p14:sldId id="350"/>
            <p14:sldId id="417"/>
            <p14:sldId id="355"/>
            <p14:sldId id="420"/>
            <p14:sldId id="409"/>
            <p14:sldId id="400"/>
            <p14:sldId id="315"/>
            <p14:sldId id="410"/>
            <p14:sldId id="337"/>
            <p14:sldId id="339"/>
            <p14:sldId id="399"/>
            <p14:sldId id="421"/>
            <p14:sldId id="394"/>
            <p14:sldId id="395"/>
            <p14:sldId id="422"/>
            <p14:sldId id="392"/>
            <p14:sldId id="391"/>
            <p14:sldId id="396"/>
            <p14:sldId id="388"/>
            <p14:sldId id="389"/>
            <p14:sldId id="390"/>
            <p14:sldId id="393"/>
            <p14:sldId id="397"/>
            <p14:sldId id="398"/>
            <p14:sldId id="364"/>
            <p14:sldId id="412"/>
            <p14:sldId id="351"/>
            <p14:sldId id="348"/>
            <p14:sldId id="327"/>
          </p14:sldIdLst>
        </p14:section>
      </p14:sectionLst>
    </p:ext>
    <p:ext uri="{EFAFB233-063F-42B5-8137-9DF3F51BA10A}">
      <p15:sldGuideLst xmlns:p15="http://schemas.microsoft.com/office/powerpoint/2012/main" xmlns=""/>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uthor" initials="A" lastIdx="0" clrIdx="7"/>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0000"/>
    <a:srgbClr val="189349"/>
    <a:srgbClr val="2E3192"/>
    <a:srgbClr val="FAA63D"/>
    <a:srgbClr val="009EE1"/>
    <a:srgbClr val="008272"/>
    <a:srgbClr val="44546A"/>
    <a:srgbClr val="0072C6"/>
    <a:srgbClr val="DC3C00"/>
    <a:srgbClr val="8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407" autoAdjust="0"/>
    <p:restoredTop sz="95362" autoAdjust="0"/>
  </p:normalViewPr>
  <p:slideViewPr>
    <p:cSldViewPr snapToGrid="0">
      <p:cViewPr varScale="1">
        <p:scale>
          <a:sx n="104" d="100"/>
          <a:sy n="104" d="100"/>
        </p:scale>
        <p:origin x="-112" y="-472"/>
      </p:cViewPr>
      <p:guideLst>
        <p:guide orient="horz" pos="1297"/>
        <p:guide pos="4253"/>
      </p:guideLst>
    </p:cSldViewPr>
  </p:slideViewPr>
  <p:outlineViewPr>
    <p:cViewPr>
      <p:scale>
        <a:sx n="33" d="100"/>
        <a:sy n="33" d="100"/>
      </p:scale>
      <p:origin x="0" y="-7164"/>
    </p:cViewPr>
  </p:outlineViewPr>
  <p:notesTextViewPr>
    <p:cViewPr>
      <p:scale>
        <a:sx n="100" d="100"/>
        <a:sy n="100" d="100"/>
      </p:scale>
      <p:origin x="0" y="0"/>
    </p:cViewPr>
  </p:notesTextViewPr>
  <p:sorterViewPr>
    <p:cViewPr>
      <p:scale>
        <a:sx n="110" d="100"/>
        <a:sy n="110" d="100"/>
      </p:scale>
      <p:origin x="0" y="0"/>
    </p:cViewPr>
  </p:sorterViewPr>
  <p:notesViewPr>
    <p:cSldViewPr snapToGrid="0" showGuides="1">
      <p:cViewPr varScale="1">
        <p:scale>
          <a:sx n="90" d="100"/>
          <a:sy n="90" d="100"/>
        </p:scale>
        <p:origin x="-3560"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40" Type="http://schemas.openxmlformats.org/officeDocument/2006/relationships/slide" Target="slides/slide36.xml"/><Relationship Id="rId41" Type="http://schemas.openxmlformats.org/officeDocument/2006/relationships/notesMaster" Target="notesMasters/notesMaster1.xml"/><Relationship Id="rId42" Type="http://schemas.openxmlformats.org/officeDocument/2006/relationships/handoutMaster" Target="handoutMasters/handoutMaster1.xml"/><Relationship Id="rId43" Type="http://schemas.openxmlformats.org/officeDocument/2006/relationships/printerSettings" Target="printerSettings/printerSettings1.bin"/><Relationship Id="rId44" Type="http://schemas.openxmlformats.org/officeDocument/2006/relationships/commentAuthors" Target="commentAuthors.xml"/><Relationship Id="rId4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latin typeface="Segoe UI" pitchFamily="34" charset="0"/>
              </a:rPr>
              <a:t>Server and Cloud 2013 Template</a:t>
            </a:r>
            <a:endParaRPr lang="en-US" dirty="0">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B774A66-6B8E-459C-A5CA-5AD049815B48}" type="datetime8">
              <a:rPr lang="en-US" smtClean="0">
                <a:latin typeface="Segoe UI" pitchFamily="34" charset="0"/>
              </a:rPr>
              <a:t>11/4/15 09:36</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107B766D-34D2-4976-A3DD-B0EB46A9EE99}" type="datetime8">
              <a:rPr lang="en-US" smtClean="0"/>
              <a:t>11/4/15 09:36</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1667" rtl="0" eaLnBrk="1" latinLnBrk="0" hangingPunct="1">
      <a:lnSpc>
        <a:spcPct val="90000"/>
      </a:lnSpc>
      <a:spcAft>
        <a:spcPts val="340"/>
      </a:spcAft>
      <a:defRPr sz="1000" kern="1200">
        <a:solidFill>
          <a:schemeClr val="tx1"/>
        </a:solidFill>
        <a:latin typeface="Segoe UI Light" pitchFamily="34" charset="0"/>
        <a:ea typeface="+mn-ea"/>
        <a:cs typeface="+mn-cs"/>
      </a:defRPr>
    </a:lvl1pPr>
    <a:lvl2pPr marL="217012" indent="-107833" algn="l" defTabSz="931667" rtl="0" eaLnBrk="1" latinLnBrk="0" hangingPunct="1">
      <a:lnSpc>
        <a:spcPct val="90000"/>
      </a:lnSpc>
      <a:spcAft>
        <a:spcPts val="340"/>
      </a:spcAft>
      <a:buFont typeface="Arial" pitchFamily="34" charset="0"/>
      <a:buChar char="•"/>
      <a:defRPr sz="1000" kern="1200">
        <a:solidFill>
          <a:schemeClr val="tx1"/>
        </a:solidFill>
        <a:latin typeface="Segoe UI Light" pitchFamily="34" charset="0"/>
        <a:ea typeface="+mn-ea"/>
        <a:cs typeface="+mn-cs"/>
      </a:defRPr>
    </a:lvl2pPr>
    <a:lvl3pPr marL="334280" indent="-117269" algn="l" defTabSz="931667" rtl="0" eaLnBrk="1" latinLnBrk="0" hangingPunct="1">
      <a:lnSpc>
        <a:spcPct val="90000"/>
      </a:lnSpc>
      <a:spcAft>
        <a:spcPts val="340"/>
      </a:spcAft>
      <a:buFont typeface="Arial" pitchFamily="34" charset="0"/>
      <a:buChar char="•"/>
      <a:defRPr sz="1000" kern="1200">
        <a:solidFill>
          <a:schemeClr val="tx1"/>
        </a:solidFill>
        <a:latin typeface="Segoe UI Light" pitchFamily="34" charset="0"/>
        <a:ea typeface="+mn-ea"/>
        <a:cs typeface="+mn-cs"/>
      </a:defRPr>
    </a:lvl3pPr>
    <a:lvl4pPr marL="491980" indent="-149618" algn="l" defTabSz="931667" rtl="0" eaLnBrk="1" latinLnBrk="0" hangingPunct="1">
      <a:lnSpc>
        <a:spcPct val="90000"/>
      </a:lnSpc>
      <a:spcAft>
        <a:spcPts val="340"/>
      </a:spcAft>
      <a:buFont typeface="Arial" pitchFamily="34" charset="0"/>
      <a:buChar char="•"/>
      <a:defRPr sz="1000" kern="1200">
        <a:solidFill>
          <a:schemeClr val="tx1"/>
        </a:solidFill>
        <a:latin typeface="Segoe UI Light" pitchFamily="34" charset="0"/>
        <a:ea typeface="+mn-ea"/>
        <a:cs typeface="+mn-cs"/>
      </a:defRPr>
    </a:lvl4pPr>
    <a:lvl5pPr marL="626774" indent="-117269" algn="l" defTabSz="931667" rtl="0" eaLnBrk="1" latinLnBrk="0" hangingPunct="1">
      <a:lnSpc>
        <a:spcPct val="90000"/>
      </a:lnSpc>
      <a:spcAft>
        <a:spcPts val="340"/>
      </a:spcAft>
      <a:buFont typeface="Arial" pitchFamily="34" charset="0"/>
      <a:buChar char="•"/>
      <a:defRPr sz="1000" kern="1200">
        <a:solidFill>
          <a:schemeClr val="tx1"/>
        </a:solidFill>
        <a:latin typeface="Segoe UI Light" pitchFamily="34" charset="0"/>
        <a:ea typeface="+mn-ea"/>
        <a:cs typeface="+mn-cs"/>
      </a:defRPr>
    </a:lvl5pPr>
    <a:lvl6pPr marL="2329171" algn="l" defTabSz="931667" rtl="0" eaLnBrk="1" latinLnBrk="0" hangingPunct="1">
      <a:defRPr sz="1200" kern="1200">
        <a:solidFill>
          <a:schemeClr val="tx1"/>
        </a:solidFill>
        <a:latin typeface="+mn-lt"/>
        <a:ea typeface="+mn-ea"/>
        <a:cs typeface="+mn-cs"/>
      </a:defRPr>
    </a:lvl6pPr>
    <a:lvl7pPr marL="2795003" algn="l" defTabSz="931667" rtl="0" eaLnBrk="1" latinLnBrk="0" hangingPunct="1">
      <a:defRPr sz="1200" kern="1200">
        <a:solidFill>
          <a:schemeClr val="tx1"/>
        </a:solidFill>
        <a:latin typeface="+mn-lt"/>
        <a:ea typeface="+mn-ea"/>
        <a:cs typeface="+mn-cs"/>
      </a:defRPr>
    </a:lvl7pPr>
    <a:lvl8pPr marL="3260839" algn="l" defTabSz="931667" rtl="0" eaLnBrk="1" latinLnBrk="0" hangingPunct="1">
      <a:defRPr sz="1200" kern="1200">
        <a:solidFill>
          <a:schemeClr val="tx1"/>
        </a:solidFill>
        <a:latin typeface="+mn-lt"/>
        <a:ea typeface="+mn-ea"/>
        <a:cs typeface="+mn-cs"/>
      </a:defRPr>
    </a:lvl8pPr>
    <a:lvl9pPr marL="3726672" algn="l" defTabSz="93166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3</a:t>
            </a:fld>
            <a:endParaRPr lang="en-US" dirty="0"/>
          </a:p>
        </p:txBody>
      </p:sp>
    </p:spTree>
    <p:extLst>
      <p:ext uri="{BB962C8B-B14F-4D97-AF65-F5344CB8AC3E}">
        <p14:creationId xmlns:p14="http://schemas.microsoft.com/office/powerpoint/2010/main" val="8218303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 going to take you though</a:t>
            </a:r>
            <a:r>
              <a:rPr lang="en-US" baseline="0" dirty="0" smtClean="0"/>
              <a:t> </a:t>
            </a:r>
            <a:r>
              <a:rPr lang="en-US" dirty="0" smtClean="0"/>
              <a:t>a </a:t>
            </a:r>
            <a:r>
              <a:rPr lang="en-US" dirty="0"/>
              <a:t>double click on the setup &amp; portal experience after the </a:t>
            </a:r>
            <a:r>
              <a:rPr lang="en-US" dirty="0" smtClean="0"/>
              <a:t>VLSC.</a:t>
            </a:r>
            <a:r>
              <a:rPr lang="en-US" baseline="0" dirty="0" smtClean="0"/>
              <a:t>  After following the standard process for Open Licensing purchases the Azure Portal is setup.</a:t>
            </a:r>
          </a:p>
          <a:p>
            <a:endParaRPr lang="en-US" baseline="0" dirty="0" smtClean="0"/>
          </a:p>
          <a:p>
            <a:r>
              <a:rPr lang="en-US" baseline="0" dirty="0" smtClean="0"/>
              <a:t>Once the 5x5 key is obtained from the VLSC the customer and/or partner will setup an Azure account.</a:t>
            </a:r>
          </a:p>
          <a:p>
            <a:pPr marL="228600" indent="-228600">
              <a:buAutoNum type="arabicPeriod"/>
            </a:pPr>
            <a:r>
              <a:rPr lang="en-US" baseline="0" dirty="0" smtClean="0"/>
              <a:t>They go through the verification process – which many of you may be familiar with – it involves receiving a text </a:t>
            </a:r>
          </a:p>
          <a:p>
            <a:pPr marL="228600" indent="-228600">
              <a:buAutoNum type="arabicPeriod"/>
            </a:pPr>
            <a:r>
              <a:rPr lang="en-US" baseline="0" dirty="0" smtClean="0"/>
              <a:t>After this they activate the credit with the key from VLSC by pasting it into the field</a:t>
            </a:r>
          </a:p>
          <a:p>
            <a:pPr marL="228600" indent="-228600">
              <a:buAutoNum type="arabicPeriod"/>
            </a:pPr>
            <a:r>
              <a:rPr lang="en-US" baseline="0" dirty="0" smtClean="0"/>
              <a:t>They are then able to see the management portal, this is were they view the account balance, setup balance alerts, add co-administrators and make other changes</a:t>
            </a:r>
          </a:p>
          <a:p>
            <a:pPr marL="228600" indent="-228600">
              <a:buAutoNum type="arabicPeriod"/>
            </a:pPr>
            <a:r>
              <a:rPr lang="en-US" baseline="0" dirty="0" smtClean="0"/>
              <a:t>At step 4 you will see that once the balance is consumed, or it has been 12 months since the credit was activated, it’s time to renew</a:t>
            </a:r>
            <a:endParaRPr lang="en-US" dirty="0" smtClean="0"/>
          </a:p>
          <a:p>
            <a:endParaRPr lang="en-US" dirty="0" smtClean="0"/>
          </a:p>
          <a:p>
            <a:r>
              <a:rPr lang="en-US" dirty="0" smtClean="0"/>
              <a:t>The preferred path</a:t>
            </a:r>
            <a:r>
              <a:rPr lang="en-US" baseline="0" dirty="0" smtClean="0"/>
              <a:t> for this process is that the reseller is monitoring the customer’s balance and managing their services. The partner should purchase the credit from the </a:t>
            </a:r>
            <a:r>
              <a:rPr lang="en-US" baseline="0" dirty="0" err="1" smtClean="0"/>
              <a:t>Disti</a:t>
            </a:r>
            <a:r>
              <a:rPr lang="en-US" baseline="0" dirty="0" smtClean="0"/>
              <a:t> again, going through the same process as steps 2-4 above. </a:t>
            </a:r>
            <a:endParaRPr lang="en-US" dirty="0"/>
          </a:p>
          <a:p>
            <a:endParaRPr lang="en-US" dirty="0"/>
          </a:p>
          <a:p>
            <a:r>
              <a:rPr lang="en-US" dirty="0"/>
              <a:t>Notes on preferred path:</a:t>
            </a:r>
          </a:p>
          <a:p>
            <a:pPr marL="171450" indent="-171450">
              <a:buFont typeface="Arial" panose="020B0604020202020204" pitchFamily="34" charset="0"/>
              <a:buChar char="•"/>
            </a:pPr>
            <a:r>
              <a:rPr lang="en-US" dirty="0"/>
              <a:t>Reseller</a:t>
            </a:r>
            <a:r>
              <a:rPr lang="en-US" baseline="0" dirty="0"/>
              <a:t> should be named as co-admin on subscription</a:t>
            </a:r>
          </a:p>
          <a:p>
            <a:pPr marL="171450" indent="-171450">
              <a:buFont typeface="Arial" panose="020B0604020202020204" pitchFamily="34" charset="0"/>
              <a:buChar char="•"/>
            </a:pPr>
            <a:r>
              <a:rPr lang="en-US" baseline="0" dirty="0"/>
              <a:t>Reseller should receive balance alerts through Azure portal</a:t>
            </a:r>
          </a:p>
          <a:p>
            <a:pPr marL="171450" indent="-171450">
              <a:buFont typeface="Arial" panose="020B0604020202020204" pitchFamily="34" charset="0"/>
              <a:buChar char="•"/>
            </a:pPr>
            <a:r>
              <a:rPr lang="en-US" baseline="0" dirty="0"/>
              <a:t>Distributors should be monitoring account balances through consumption reports to notify reseller</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In an emergency situation, for example the customer reaches a zero balance on a holiday weekend and cant reach their reseller, they will be able to top up the account with a credit card. They will still be transacting in the Open Program, and can purchase via the preferred path, from their reseller, for their next top up. </a:t>
            </a:r>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107B766D-34D2-4976-A3DD-B0EB46A9EE99}" type="datetime8">
              <a:rPr lang="en-US" smtClean="0">
                <a:solidFill>
                  <a:prstClr val="black"/>
                </a:solidFill>
              </a:rPr>
              <a:pPr/>
              <a:t>11/4/15 09:36</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32596057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742" rtl="0" eaLnBrk="1" fontAlgn="auto" latinLnBrk="0" hangingPunct="1">
              <a:lnSpc>
                <a:spcPct val="90000"/>
              </a:lnSpc>
              <a:spcBef>
                <a:spcPts val="0"/>
              </a:spcBef>
              <a:spcAft>
                <a:spcPts val="340"/>
              </a:spcAft>
              <a:buClrTx/>
              <a:buSzTx/>
              <a:buFontTx/>
              <a:buNone/>
              <a:tabLst/>
              <a:defRPr/>
            </a:pPr>
            <a:r>
              <a:rPr lang="en-US" sz="900" kern="1200" dirty="0" smtClean="0">
                <a:solidFill>
                  <a:schemeClr val="tx1"/>
                </a:solidFill>
                <a:effectLst/>
                <a:latin typeface="Segoe UI Light" pitchFamily="34" charset="0"/>
                <a:ea typeface="+mn-ea"/>
                <a:cs typeface="+mn-cs"/>
              </a:rPr>
              <a:t>You might be familiar with Open Licensing programs. Partners use Open to resell many Microsoft products and services….like Windows, and SQL Server, and Office 365. Open allows you to purchase a Microsoft product or service from your preferred distributor and resell it to your customer. You control the direct relationship. Previously, customers and partners could only purchase Azure directly from Microsoft or as part of an Enterprise Agreement (EA) with Microsoft. </a:t>
            </a:r>
          </a:p>
          <a:p>
            <a:endParaRPr lang="en-US" dirty="0" smtClean="0"/>
          </a:p>
          <a:p>
            <a:r>
              <a:rPr lang="en-US" dirty="0" smtClean="0"/>
              <a:t>Azure in Open Volume Licensing offers a new option for customers to purchase Azure Services. Customers make monetary commitments through the Open, Open Value, or Open Value Subscription Volume Licensing Program that last for 12 months. The 12-month subscription period begins with the redemption of an Online Service Activation (OSA) Key that a reseller purchases from a distributor and sells to a customer. </a:t>
            </a:r>
          </a:p>
          <a:p>
            <a:endParaRPr lang="en-US" dirty="0" smtClean="0"/>
          </a:p>
          <a:p>
            <a:pPr marL="0" marR="0" indent="0" algn="l" defTabSz="932742" rtl="0" eaLnBrk="1" fontAlgn="auto" latinLnBrk="0" hangingPunct="1">
              <a:lnSpc>
                <a:spcPct val="90000"/>
              </a:lnSpc>
              <a:spcBef>
                <a:spcPts val="0"/>
              </a:spcBef>
              <a:spcAft>
                <a:spcPts val="340"/>
              </a:spcAft>
              <a:buClrTx/>
              <a:buSzTx/>
              <a:buFontTx/>
              <a:buNone/>
              <a:tabLst/>
              <a:defRPr/>
            </a:pPr>
            <a:r>
              <a:rPr lang="en-US" dirty="0" smtClean="0"/>
              <a:t>Once an OSA Key is purchased and redeemed, customers can spend its value on any consumption-based Azure service. </a:t>
            </a:r>
          </a:p>
          <a:p>
            <a:pPr marL="0" marR="0" indent="0" algn="l" defTabSz="932742" rtl="0" eaLnBrk="1" fontAlgn="auto" latinLnBrk="0" hangingPunct="1">
              <a:lnSpc>
                <a:spcPct val="90000"/>
              </a:lnSpc>
              <a:spcBef>
                <a:spcPts val="0"/>
              </a:spcBef>
              <a:spcAft>
                <a:spcPts val="340"/>
              </a:spcAft>
              <a:buClrTx/>
              <a:buSzTx/>
              <a:buFontTx/>
              <a:buNone/>
              <a:tabLst/>
              <a:defRPr/>
            </a:pPr>
            <a:endParaRPr lang="en-US" dirty="0" smtClean="0"/>
          </a:p>
          <a:p>
            <a:pPr marL="0" marR="0" indent="0" algn="l" defTabSz="932742" rtl="0" eaLnBrk="1" fontAlgn="auto" latinLnBrk="0" hangingPunct="1">
              <a:lnSpc>
                <a:spcPct val="90000"/>
              </a:lnSpc>
              <a:spcBef>
                <a:spcPts val="0"/>
              </a:spcBef>
              <a:spcAft>
                <a:spcPts val="340"/>
              </a:spcAft>
              <a:buClrTx/>
              <a:buSzTx/>
              <a:buFontTx/>
              <a:buNone/>
              <a:tabLst/>
              <a:defRPr/>
            </a:pPr>
            <a:r>
              <a:rPr lang="en-US" dirty="0" smtClean="0"/>
              <a:t>Azure in Open will be available on August 1, 2014 with a price list preview on July 1, 2014.</a:t>
            </a:r>
          </a:p>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F0A83258-8D1A-4ED8-A549-F10577FE2E63}" type="datetime8">
              <a:rPr lang="en-US" smtClean="0">
                <a:solidFill>
                  <a:prstClr val="black"/>
                </a:solidFill>
              </a:rPr>
              <a:pPr/>
              <a:t>11/4/15 09:36</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5820922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Partnering</a:t>
            </a:r>
            <a:r>
              <a:rPr lang="en-US" baseline="0" dirty="0" smtClean="0"/>
              <a:t> with Microsoft puts you on the fast track to the cloud with the ability to broaden your customer base and create new, more profitable lines of business. Selling Azure helps you expand your role as a service provider and consultant by enabling and advising your customers as they evolve their business in the cloud. Cloud business models enable recurring revenues that help establish long-term relationships with your customers. Successful cloud partners are also able to “up-level” the services they provide into more strategic, IT-enabled business consulting. </a:t>
            </a:r>
          </a:p>
          <a:p>
            <a:endParaRPr lang="en-US" baseline="0" dirty="0" smtClean="0"/>
          </a:p>
          <a:p>
            <a:r>
              <a:rPr lang="en-US" baseline="0" dirty="0" smtClean="0"/>
              <a:t>Not all customers are ready to move 100% to the cloud. Building the solution on SnapCLOUD of flexibility to choose the right solution for your customers, whether integrating on-premises and cloud, or choosing from </a:t>
            </a:r>
            <a:r>
              <a:rPr lang="en-US" baseline="0" dirty="0" err="1" smtClean="0"/>
              <a:t>IaaS</a:t>
            </a:r>
            <a:r>
              <a:rPr lang="en-US" baseline="0" dirty="0" smtClean="0"/>
              <a:t> and </a:t>
            </a:r>
            <a:r>
              <a:rPr lang="en-US" baseline="0" dirty="0" err="1" smtClean="0"/>
              <a:t>PaaS</a:t>
            </a:r>
            <a:r>
              <a:rPr lang="en-US" baseline="0" dirty="0" smtClean="0"/>
              <a:t>. Not all customers are ready to move 100% to the cloud. That’s the beauty of a Microsoft solution that includes Azure. You can deliver Hybrid server solutions that leverage backup in the cloud, in addition to deploying applications within VMs hosted on Azure. Customers see the flexibility and agility they are looking for, and you provide the complete solution. </a:t>
            </a:r>
          </a:p>
          <a:p>
            <a:endParaRPr lang="en-US" baseline="0" dirty="0" smtClean="0"/>
          </a:p>
          <a:p>
            <a:r>
              <a:rPr lang="en-US" baseline="0" dirty="0" smtClean="0"/>
              <a:t>Take your solutions and services to market faster with a familiar development environment and ease of integration across infrastructures, apps, identities, and databases. Use your existing skills to build on Microsoft Azure and easily connect to other Microsoft products and services that your customers use. Cloud-based solutions are easier to develop, test, and take to market and also lower the barriers to entry to offer managed services.</a:t>
            </a:r>
          </a:p>
          <a:p>
            <a:endParaRPr lang="en-US" baseline="0" dirty="0" smtClean="0"/>
          </a:p>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4A13901-7FAF-481A-BF6B-43E3BF696411}" type="datetime8">
              <a:rPr lang="en-US" smtClean="0">
                <a:solidFill>
                  <a:prstClr val="black"/>
                </a:solidFill>
              </a:rPr>
              <a:pPr/>
              <a:t>11/4/15 09:36</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30784997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107B766D-34D2-4976-A3DD-B0EB46A9EE99}" type="datetime8">
              <a:rPr lang="en-US" smtClean="0"/>
              <a:t>11/4/15 09:36</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31</a:t>
            </a:fld>
            <a:endParaRPr lang="en-US" dirty="0"/>
          </a:p>
        </p:txBody>
      </p:sp>
    </p:spTree>
    <p:extLst>
      <p:ext uri="{BB962C8B-B14F-4D97-AF65-F5344CB8AC3E}">
        <p14:creationId xmlns:p14="http://schemas.microsoft.com/office/powerpoint/2010/main" val="39442629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13138" y="420688"/>
            <a:ext cx="3173412" cy="1784350"/>
          </a:xfrm>
        </p:spPr>
      </p:sp>
      <p:sp>
        <p:nvSpPr>
          <p:cNvPr id="3" name="Notes Placeholder 2"/>
          <p:cNvSpPr>
            <a:spLocks noGrp="1"/>
          </p:cNvSpPr>
          <p:nvPr>
            <p:ph type="body" idx="1"/>
          </p:nvPr>
        </p:nvSpPr>
        <p:spPr/>
        <p:txBody>
          <a:bodyPr/>
          <a:lstStyle/>
          <a:p>
            <a:pPr defTabSz="1143515">
              <a:spcAft>
                <a:spcPts val="417"/>
              </a:spcAft>
              <a:defRPr/>
            </a:pPr>
            <a:r>
              <a:rPr lang="en-US" dirty="0" smtClean="0"/>
              <a:t>When you become a Microsoft Cloud Partner, you receive a set of core benefits to help you start and build your cloud practice, including,</a:t>
            </a:r>
            <a:r>
              <a:rPr lang="en-US" baseline="0" dirty="0" smtClean="0"/>
              <a:t> i</a:t>
            </a:r>
            <a:r>
              <a:rPr lang="en-US" dirty="0" smtClean="0"/>
              <a:t>nternal-use software rights,</a:t>
            </a:r>
            <a:r>
              <a:rPr lang="en-US" baseline="0" dirty="0" smtClean="0"/>
              <a:t> t</a:t>
            </a:r>
            <a:r>
              <a:rPr lang="en-US" dirty="0" smtClean="0"/>
              <a:t>ailored training,</a:t>
            </a:r>
            <a:r>
              <a:rPr lang="en-US" baseline="0" dirty="0" smtClean="0"/>
              <a:t> and p</a:t>
            </a:r>
            <a:r>
              <a:rPr lang="en-US" dirty="0" smtClean="0"/>
              <a:t>rioritized exposure in Microsoft marketing and product directories.</a:t>
            </a:r>
          </a:p>
          <a:p>
            <a:pPr defTabSz="1143515">
              <a:spcAft>
                <a:spcPts val="417"/>
              </a:spcAft>
              <a:defRPr/>
            </a:pPr>
            <a:endParaRPr lang="en-US" dirty="0" smtClean="0"/>
          </a:p>
          <a:p>
            <a:pPr defTabSz="1143515">
              <a:spcAft>
                <a:spcPts val="417"/>
              </a:spcAft>
              <a:defRPr/>
            </a:pPr>
            <a:r>
              <a:rPr lang="en-US" dirty="0" smtClean="0"/>
              <a:t>Members of the Microsoft Partner Network Cloud Essentials program receive monthly credits of $100 of Windows Azure at no charge. </a:t>
            </a:r>
          </a:p>
          <a:p>
            <a:pPr defTabSz="1143515">
              <a:spcAft>
                <a:spcPts val="417"/>
              </a:spcAft>
              <a:defRPr/>
            </a:pPr>
            <a:endParaRPr lang="en-US" baseline="0" dirty="0" smtClean="0"/>
          </a:p>
          <a:p>
            <a:endParaRPr lang="en-US" dirty="0"/>
          </a:p>
        </p:txBody>
      </p:sp>
      <p:sp>
        <p:nvSpPr>
          <p:cNvPr id="4" name="Header Placeholder 3"/>
          <p:cNvSpPr>
            <a:spLocks noGrp="1"/>
          </p:cNvSpPr>
          <p:nvPr>
            <p:ph type="hdr" sz="quarter" idx="10"/>
          </p:nvPr>
        </p:nvSpPr>
        <p:spPr>
          <a:xfrm>
            <a:off x="0" y="0"/>
            <a:ext cx="3043343" cy="602615"/>
          </a:xfrm>
          <a:prstGeom prst="rect">
            <a:avLst/>
          </a:prstGeom>
        </p:spPr>
        <p:txBody>
          <a:bodyPr lIns="108996" tIns="54498" rIns="108996" bIns="54498"/>
          <a:lstStyle/>
          <a:p>
            <a:endParaRPr lang="en-US" dirty="0">
              <a:solidFill>
                <a:prstClr val="black"/>
              </a:solidFill>
            </a:endParaRPr>
          </a:p>
        </p:txBody>
      </p:sp>
      <p:sp>
        <p:nvSpPr>
          <p:cNvPr id="5" name="Footer Placeholder 4"/>
          <p:cNvSpPr>
            <a:spLocks noGrp="1"/>
          </p:cNvSpPr>
          <p:nvPr>
            <p:ph type="ftr" sz="quarter" idx="11"/>
          </p:nvPr>
        </p:nvSpPr>
        <p:spPr>
          <a:xfrm>
            <a:off x="0" y="11447593"/>
            <a:ext cx="3043343" cy="602615"/>
          </a:xfrm>
          <a:prstGeom prst="rect">
            <a:avLst/>
          </a:prstGeom>
        </p:spPr>
        <p:txBody>
          <a:bodyPr lIns="108996" tIns="54498" rIns="108996" bIns="54498"/>
          <a:lstStyle/>
          <a:p>
            <a:pPr defTabSz="1120660" eaLnBrk="0" hangingPunct="0"/>
            <a:r>
              <a:rPr lang="en-US" sz="5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1120660" eaLnBrk="0" hangingPunct="0"/>
            <a:r>
              <a:rPr lang="en-US" sz="5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a:xfrm>
            <a:off x="3978132" y="0"/>
            <a:ext cx="3043343" cy="602615"/>
          </a:xfrm>
          <a:prstGeom prst="rect">
            <a:avLst/>
          </a:prstGeom>
        </p:spPr>
        <p:txBody>
          <a:bodyPr lIns="108996" tIns="54498" rIns="108996" bIns="54498"/>
          <a:lstStyle/>
          <a:p>
            <a:fld id="{6DD92C9B-47E9-4956-9B28-2D62ED6660CD}" type="datetime1">
              <a:rPr lang="en-US" smtClean="0">
                <a:solidFill>
                  <a:prstClr val="black"/>
                </a:solidFill>
              </a:rPr>
              <a:pPr/>
              <a:t>11/4/15</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18158196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107B766D-34D2-4976-A3DD-B0EB46A9EE99}" type="datetime8">
              <a:rPr lang="en-US" smtClean="0"/>
              <a:t>11/4/15 09:36</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34</a:t>
            </a:fld>
            <a:endParaRPr lang="en-US" dirty="0"/>
          </a:p>
        </p:txBody>
      </p:sp>
    </p:spTree>
    <p:extLst>
      <p:ext uri="{BB962C8B-B14F-4D97-AF65-F5344CB8AC3E}">
        <p14:creationId xmlns:p14="http://schemas.microsoft.com/office/powerpoint/2010/main" val="14413573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0"/>
              </a:spcAft>
            </a:pPr>
            <a:r>
              <a:rPr lang="en-US" dirty="0" smtClean="0"/>
              <a:t>In our last slide</a:t>
            </a:r>
            <a:r>
              <a:rPr lang="en-US" baseline="0" dirty="0" smtClean="0"/>
              <a:t> in the partner facing deck we recommend key resources to get partners started.</a:t>
            </a:r>
            <a:endParaRPr lang="en-US" dirty="0" smtClean="0"/>
          </a:p>
          <a:p>
            <a:pPr>
              <a:spcAft>
                <a:spcPts val="0"/>
              </a:spcAft>
            </a:pPr>
            <a:endParaRPr lang="en-US" dirty="0" smtClean="0"/>
          </a:p>
          <a:p>
            <a:pPr>
              <a:spcAft>
                <a:spcPts val="0"/>
              </a:spcAft>
            </a:pPr>
            <a:r>
              <a:rPr lang="en-US" dirty="0" smtClean="0"/>
              <a:t>Leading</a:t>
            </a:r>
            <a:r>
              <a:rPr lang="en-US" baseline="0" dirty="0" smtClean="0"/>
              <a:t> up to launch we recommend that partners sign up for </a:t>
            </a:r>
            <a:r>
              <a:rPr lang="en-US" baseline="0" dirty="0" err="1" smtClean="0"/>
              <a:t>theRamp</a:t>
            </a:r>
            <a:r>
              <a:rPr lang="en-US" baseline="0" dirty="0" smtClean="0"/>
              <a:t> Up Virtual Event for sales &amp; marketing readiness</a:t>
            </a:r>
          </a:p>
          <a:p>
            <a:pPr>
              <a:spcAft>
                <a:spcPts val="0"/>
              </a:spcAft>
            </a:pPr>
            <a:endParaRPr lang="en-US" baseline="0" dirty="0" smtClean="0"/>
          </a:p>
          <a:p>
            <a:pPr>
              <a:spcAft>
                <a:spcPts val="0"/>
              </a:spcAft>
            </a:pPr>
            <a:r>
              <a:rPr lang="en-US" baseline="0" dirty="0" smtClean="0"/>
              <a:t>Technical readiness will be available on-demand as well</a:t>
            </a:r>
          </a:p>
          <a:p>
            <a:pPr>
              <a:spcAft>
                <a:spcPts val="0"/>
              </a:spcAft>
            </a:pPr>
            <a:endParaRPr lang="en-US" baseline="0" dirty="0" smtClean="0"/>
          </a:p>
          <a:p>
            <a:pPr>
              <a:spcAft>
                <a:spcPts val="0"/>
              </a:spcAft>
            </a:pPr>
            <a:r>
              <a:rPr lang="en-US" baseline="0" dirty="0" smtClean="0"/>
              <a:t>New content will be posted on the Partner Marketing Center</a:t>
            </a:r>
          </a:p>
          <a:p>
            <a:pPr>
              <a:spcAft>
                <a:spcPts val="0"/>
              </a:spcAft>
            </a:pPr>
            <a:endParaRPr lang="en-US" baseline="0" dirty="0" smtClean="0"/>
          </a:p>
          <a:p>
            <a:pPr>
              <a:spcAft>
                <a:spcPts val="0"/>
              </a:spcAft>
            </a:pPr>
            <a:r>
              <a:rPr lang="en-US" baseline="0" dirty="0" smtClean="0"/>
              <a:t>And finally, the best way for partners to stay connected is by joining the Cloud Partner Community on Yammer</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CE0299EB-4041-45CD-944C-68629C04CFDD}" type="datetime8">
              <a:rPr lang="en-US" smtClean="0"/>
              <a:t>11/4/15 09:36</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35</a:t>
            </a:fld>
            <a:endParaRPr lang="en-US" dirty="0"/>
          </a:p>
        </p:txBody>
      </p:sp>
    </p:spTree>
    <p:extLst>
      <p:ext uri="{BB962C8B-B14F-4D97-AF65-F5344CB8AC3E}">
        <p14:creationId xmlns:p14="http://schemas.microsoft.com/office/powerpoint/2010/main" val="20244824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Today</a:t>
            </a:r>
            <a:r>
              <a:rPr lang="en-US" baseline="0" dirty="0" smtClean="0"/>
              <a:t> Azure can be purchased either directly from Microsoft.com, or with an EA.</a:t>
            </a:r>
          </a:p>
          <a:p>
            <a:endParaRPr lang="en-US" baseline="0" dirty="0" smtClean="0"/>
          </a:p>
          <a:p>
            <a:r>
              <a:rPr lang="en-US" baseline="0" dirty="0" smtClean="0"/>
              <a:t>When Azure is available in Open, there will be another option available, and one that is familiar to tens of thousands of partners.</a:t>
            </a:r>
          </a:p>
          <a:p>
            <a:endParaRPr lang="en-US" baseline="0" dirty="0" smtClean="0"/>
          </a:p>
          <a:p>
            <a:r>
              <a:rPr lang="en-US" baseline="0" dirty="0" smtClean="0"/>
              <a:t>Each purchasing path has advantages and will be right for different types of partners and customers. Open is simply another option that has the benefits we discussed on the previous slide. </a:t>
            </a:r>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107B766D-34D2-4976-A3DD-B0EB46A9EE99}" type="datetime8">
              <a:rPr lang="en-US" smtClean="0">
                <a:solidFill>
                  <a:prstClr val="black"/>
                </a:solidFill>
              </a:rPr>
              <a:pPr/>
              <a:t>11/4/15 09:36</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1021567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cloud is transforming</a:t>
            </a:r>
            <a:r>
              <a:rPr lang="en-US" baseline="0" dirty="0" smtClean="0"/>
              <a:t> how businesses consume IT today by offering consumption-based resources and services that can scale up or down as needed. This is an especially appealing value proposition for SMBs, as they can take advantage of a scale that was previously cost-prohibitive. In a McKinsey study, SMBs were able to reduce costs by 50% by moving to an </a:t>
            </a:r>
            <a:r>
              <a:rPr lang="en-US" baseline="0" dirty="0" err="1" smtClean="0"/>
              <a:t>IaaS</a:t>
            </a:r>
            <a:r>
              <a:rPr lang="en-US" baseline="0" dirty="0" smtClean="0"/>
              <a:t> solution. According to AMI, roughly one quarter of SBs and one half of MBs plan to shift their budgets to more cloud spending over on-premises spending. This shift is creating new revenue streams for partners as they move to cloud-enabled solutions and services. A Forrester study found annual recurring revenue for MSPs growing at 28% year-over-year.</a:t>
            </a:r>
          </a:p>
          <a:p>
            <a:endParaRPr lang="en-US" baseline="0" dirty="0" smtClean="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107B766D-34D2-4976-A3DD-B0EB46A9EE99}" type="datetime8">
              <a:rPr lang="en-US" smtClean="0">
                <a:solidFill>
                  <a:prstClr val="black"/>
                </a:solidFill>
              </a:rPr>
              <a:pPr/>
              <a:t>11/4/15 09:36</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42732000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launch,</a:t>
            </a:r>
            <a:r>
              <a:rPr lang="en-US" baseline="0" dirty="0" smtClean="0"/>
              <a:t> we will focus on a couple of key scenarios that make sense for SMB customers and simplify the opportunity for our </a:t>
            </a:r>
            <a:r>
              <a:rPr lang="en-US" baseline="0" dirty="0" err="1" smtClean="0"/>
              <a:t>VARs.</a:t>
            </a:r>
            <a:r>
              <a:rPr lang="en-US" baseline="0" dirty="0" smtClean="0"/>
              <a:t> </a:t>
            </a:r>
            <a:endParaRPr lang="en-US" dirty="0" smtClean="0"/>
          </a:p>
          <a:p>
            <a:endParaRPr lang="en-US" dirty="0" smtClean="0"/>
          </a:p>
          <a:p>
            <a:r>
              <a:rPr lang="en-US" dirty="0" smtClean="0"/>
              <a:t>Here are three great </a:t>
            </a:r>
            <a:r>
              <a:rPr lang="en-US" baseline="0" dirty="0" smtClean="0"/>
              <a:t>examples of how to offer profitable new services built on Microsoft Azure.</a:t>
            </a:r>
          </a:p>
          <a:p>
            <a:endParaRPr lang="en-US" baseline="0" dirty="0" smtClean="0"/>
          </a:p>
          <a:p>
            <a:r>
              <a:rPr lang="en-US" b="1" baseline="0" dirty="0" smtClean="0"/>
              <a:t>Offer data backup in the cloud – this is our lead scenario</a:t>
            </a:r>
          </a:p>
          <a:p>
            <a:r>
              <a:rPr lang="en-US" baseline="0" dirty="0" smtClean="0"/>
              <a:t>With Azure, you can provide easy, scalable data backup in the cloud for a range of applications, such as file servers, SharePoint, SQL Server, and Exchange. For improved data protection, you can offer encrypted backups and know that data is backed up on Azure’s global geo-redundant datacenters. You also have the flexibility to quickly and easily provision more storage for your customers as needed.</a:t>
            </a:r>
          </a:p>
          <a:p>
            <a:endParaRPr lang="en-US" baseline="0" dirty="0" smtClean="0"/>
          </a:p>
          <a:p>
            <a:r>
              <a:rPr lang="en-US" b="1" baseline="0" dirty="0" smtClean="0"/>
              <a:t>Deploy applications within virtual machines</a:t>
            </a:r>
          </a:p>
          <a:p>
            <a:r>
              <a:rPr lang="en-US" baseline="0" dirty="0" smtClean="0"/>
              <a:t>Azure also opens up the opportunity to help customers deploy applications in the cloud by hosting them in Azure VMs. Windows Server 2003 End of Life is on July15th, 2015. This presents a huge opportunity to drive the </a:t>
            </a:r>
            <a:r>
              <a:rPr lang="en-US" baseline="0" dirty="0" err="1" smtClean="0"/>
              <a:t>IaaS</a:t>
            </a:r>
            <a:r>
              <a:rPr lang="en-US" baseline="0" dirty="0" smtClean="0"/>
              <a:t> scenarios. With Azure, applications can be deployed quickly by moving them into an Azure VM. There are no up front infrastructure costs, you reduce IT management, and the application has scale up or down as needed. </a:t>
            </a:r>
          </a:p>
          <a:p>
            <a:endParaRPr lang="en-US" baseline="0" dirty="0" smtClean="0"/>
          </a:p>
          <a:p>
            <a:r>
              <a:rPr lang="en-US" b="1" baseline="0" dirty="0" smtClean="0"/>
              <a:t>Host websites on Azure – this is more of a niche scenario for partners that host websites</a:t>
            </a:r>
          </a:p>
          <a:p>
            <a:r>
              <a:rPr lang="en-US" baseline="0" dirty="0" smtClean="0"/>
              <a:t>Microsoft Azure also offers a perfect platform for leveraging the cloud to deploy scalable websites. Hosting a website on Azure means that infrastructure management is covered, and you and your customers get the peace of mind from leveraging Microsoft’s global network of managed datacenters.</a:t>
            </a:r>
          </a:p>
          <a:p>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fld id="{A26DD89E-7038-4086-95D8-920697DC0FFA}"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22034741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Icons here too</a:t>
            </a:r>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107B766D-34D2-4976-A3DD-B0EB46A9EE99}" type="datetime8">
              <a:rPr lang="en-US" smtClean="0">
                <a:solidFill>
                  <a:prstClr val="black"/>
                </a:solidFill>
              </a:rPr>
              <a:pPr/>
              <a:t>11/4/15 09:36</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11030667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launch,</a:t>
            </a:r>
            <a:r>
              <a:rPr lang="en-US" baseline="0" dirty="0" smtClean="0"/>
              <a:t> we will focus on a couple of key scenarios that make sense for SMB customers and simplify the opportunity for our </a:t>
            </a:r>
            <a:r>
              <a:rPr lang="en-US" baseline="0" dirty="0" err="1" smtClean="0"/>
              <a:t>VARs.</a:t>
            </a:r>
            <a:r>
              <a:rPr lang="en-US" baseline="0" dirty="0" smtClean="0"/>
              <a:t> </a:t>
            </a:r>
            <a:endParaRPr lang="en-US" dirty="0" smtClean="0"/>
          </a:p>
          <a:p>
            <a:endParaRPr lang="en-US" dirty="0" smtClean="0"/>
          </a:p>
          <a:p>
            <a:r>
              <a:rPr lang="en-US" dirty="0" smtClean="0"/>
              <a:t>Here are three great </a:t>
            </a:r>
            <a:r>
              <a:rPr lang="en-US" baseline="0" dirty="0" smtClean="0"/>
              <a:t>examples of how to offer profitable new services built on Microsoft Azure.</a:t>
            </a:r>
          </a:p>
          <a:p>
            <a:endParaRPr lang="en-US" baseline="0" dirty="0" smtClean="0"/>
          </a:p>
          <a:p>
            <a:r>
              <a:rPr lang="en-US" b="1" baseline="0" dirty="0" smtClean="0"/>
              <a:t>Offer data backup in the cloud – this is our lead scenario</a:t>
            </a:r>
          </a:p>
          <a:p>
            <a:r>
              <a:rPr lang="en-US" baseline="0" dirty="0" smtClean="0"/>
              <a:t>With Azure, you can provide easy, scalable data backup in the cloud for a range of applications, such as file servers, SharePoint, SQL Server, and Exchange. For improved data protection, you can offer encrypted backups and know that data is backed up on Azure’s global geo-redundant datacenters. You also have the flexibility to quickly and easily provision more storage for your customers as needed.</a:t>
            </a:r>
          </a:p>
          <a:p>
            <a:endParaRPr lang="en-US" baseline="0" dirty="0" smtClean="0"/>
          </a:p>
          <a:p>
            <a:r>
              <a:rPr lang="en-US" b="1" baseline="0" dirty="0" smtClean="0"/>
              <a:t>Deploy applications within virtual machines</a:t>
            </a:r>
          </a:p>
          <a:p>
            <a:r>
              <a:rPr lang="en-US" baseline="0" dirty="0" smtClean="0"/>
              <a:t>Azure also opens up the opportunity to help customers deploy applications in the cloud by hosting them in Azure VMs. Windows Server 2003 End of Life is on July15th, 2015. This presents a huge opportunity to drive the </a:t>
            </a:r>
            <a:r>
              <a:rPr lang="en-US" baseline="0" dirty="0" err="1" smtClean="0"/>
              <a:t>IaaS</a:t>
            </a:r>
            <a:r>
              <a:rPr lang="en-US" baseline="0" dirty="0" smtClean="0"/>
              <a:t> scenarios. With Azure, applications can be deployed quickly by moving them into an Azure VM. There are no up front infrastructure costs, you reduce IT management, and the application has scale up or down as needed. </a:t>
            </a:r>
          </a:p>
          <a:p>
            <a:endParaRPr lang="en-US" baseline="0" dirty="0" smtClean="0"/>
          </a:p>
          <a:p>
            <a:r>
              <a:rPr lang="en-US" b="1" baseline="0" dirty="0" smtClean="0"/>
              <a:t>Host websites on Azure – this is more of a niche scenario for partners that host websites</a:t>
            </a:r>
          </a:p>
          <a:p>
            <a:r>
              <a:rPr lang="en-US" baseline="0" dirty="0" smtClean="0"/>
              <a:t>Microsoft Azure also offers a perfect platform for leveraging the cloud to deploy scalable websites. Hosting a website on Azure means that infrastructure management is covered, and you and your customers get the peace of mind from leveraging Microsoft’s global network of managed datacenters.</a:t>
            </a:r>
          </a:p>
          <a:p>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fld id="{A26DD89E-7038-4086-95D8-920697DC0FFA}"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22034741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Microsoft Azure is a cloud platform that enables you to quickly build, deploy, and manage solutions across a global network of Microsoft-managed datacenters. </a:t>
            </a:r>
          </a:p>
          <a:p>
            <a:pPr marL="171450" indent="-171450">
              <a:buFont typeface="Arial" panose="020B0604020202020204" pitchFamily="34" charset="0"/>
              <a:buChar char="•"/>
            </a:pPr>
            <a:r>
              <a:rPr lang="en-US" dirty="0" smtClean="0"/>
              <a:t>It is open</a:t>
            </a:r>
            <a:r>
              <a:rPr lang="en-US" baseline="0" dirty="0" smtClean="0"/>
              <a:t> and flexible—you can build applications using any language, tool, or framework. </a:t>
            </a:r>
          </a:p>
          <a:p>
            <a:pPr marL="171450" indent="-171450">
              <a:buFont typeface="Arial" panose="020B0604020202020204" pitchFamily="34" charset="0"/>
              <a:buChar char="•"/>
            </a:pPr>
            <a:r>
              <a:rPr lang="en-US" baseline="0" dirty="0" smtClean="0"/>
              <a:t>Azure also offers the unique ability to integrate public cloud solutions with the existing IT environment. This offers a real advantage over other platforms, which take an “all or none” strategy.</a:t>
            </a:r>
          </a:p>
          <a:p>
            <a:pPr marL="171450" indent="-171450">
              <a:buFont typeface="Arial" panose="020B0604020202020204" pitchFamily="34" charset="0"/>
              <a:buChar char="•"/>
            </a:pPr>
            <a:r>
              <a:rPr lang="en-US" baseline="0" dirty="0" smtClean="0"/>
              <a:t>With Azure, you can count on your applications and services, with a 99.95% monthly SLA, and automatic OS and service patching.</a:t>
            </a:r>
          </a:p>
          <a:p>
            <a:pPr marL="171450" indent="-171450">
              <a:buFont typeface="Arial" panose="020B0604020202020204" pitchFamily="34" charset="0"/>
              <a:buChar char="•"/>
            </a:pPr>
            <a:r>
              <a:rPr lang="en-US" baseline="0" dirty="0" smtClean="0"/>
              <a:t>Azure offers a wide range of usage-based services, including applications, compute, storage, and network services.</a:t>
            </a:r>
          </a:p>
          <a:p>
            <a:endParaRPr lang="en-US" dirty="0" smtClean="0"/>
          </a:p>
          <a:p>
            <a:r>
              <a:rPr lang="en-US" baseline="0" dirty="0" smtClean="0"/>
              <a:t>Microsoft will regularly introduce new services to Azure.</a:t>
            </a:r>
          </a:p>
          <a:p>
            <a:endParaRPr lang="en-US" baseline="0" dirty="0" smtClean="0"/>
          </a:p>
          <a:p>
            <a:endParaRPr lang="en-US" baseline="0" dirty="0" smtClean="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107B766D-34D2-4976-A3DD-B0EB46A9EE99}" type="datetime8">
              <a:rPr lang="en-US" smtClean="0">
                <a:solidFill>
                  <a:prstClr val="black"/>
                </a:solidFill>
              </a:rPr>
              <a:pPr/>
              <a:t>11/4/15 09:36</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8085923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scale of Microsoft Azure is truly global.</a:t>
            </a:r>
          </a:p>
          <a:p>
            <a:endParaRPr lang="en-US" dirty="0" smtClean="0"/>
          </a:p>
          <a:p>
            <a:r>
              <a:rPr lang="en-US" dirty="0" smtClean="0"/>
              <a:t>See</a:t>
            </a:r>
            <a:r>
              <a:rPr lang="en-US" baseline="0" dirty="0" smtClean="0"/>
              <a:t> the latest on http://azure.microsoft.com/en-us/regions/</a:t>
            </a:r>
          </a:p>
          <a:p>
            <a:endParaRPr lang="en-US" baseline="0" dirty="0" smtClean="0"/>
          </a:p>
          <a:p>
            <a:r>
              <a:rPr lang="en-US" baseline="0" dirty="0" smtClean="0"/>
              <a:t>There is a growing list of datacenters and currencies</a:t>
            </a:r>
            <a:endParaRPr lang="en-US" dirty="0"/>
          </a:p>
        </p:txBody>
      </p:sp>
      <p:sp>
        <p:nvSpPr>
          <p:cNvPr id="4" name="Header Placeholder 3"/>
          <p:cNvSpPr>
            <a:spLocks noGrp="1"/>
          </p:cNvSpPr>
          <p:nvPr>
            <p:ph type="hdr" sz="quarter" idx="10"/>
          </p:nvPr>
        </p:nvSpPr>
        <p:spPr/>
        <p:txBody>
          <a:bodyPr/>
          <a:lstStyle/>
          <a:p>
            <a:r>
              <a:rPr lang="en-US">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32933"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a:t>
            </a:r>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Microsoft, </a:t>
            </a:r>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and other product names are or may be registered trademarks and/or trademarks in the U.S. and/or other countries.</a:t>
            </a:r>
          </a:p>
          <a:p>
            <a:pPr defTabSz="932933"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a:t>
            </a:r>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Because </a:t>
            </a:r>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Microsoft must respond to changing market conditions, it should not be interpreted to be a commitment on the part of Microsoft, and Microsoft cannot guarantee the accuracy of any information provided after the date of this presentation</a:t>
            </a:r>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a:t>
            </a:r>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MAKES NO WARRANTIES, EXPRESS, IMPLIED OR STATUTORY, AS TO THE INFORMATION IN THIS PRESENTATION.</a:t>
            </a:r>
          </a:p>
        </p:txBody>
      </p:sp>
      <p:sp>
        <p:nvSpPr>
          <p:cNvPr id="6" name="Date Placeholder 5"/>
          <p:cNvSpPr>
            <a:spLocks noGrp="1"/>
          </p:cNvSpPr>
          <p:nvPr>
            <p:ph type="dt" idx="12"/>
          </p:nvPr>
        </p:nvSpPr>
        <p:spPr/>
        <p:txBody>
          <a:bodyPr/>
          <a:lstStyle/>
          <a:p>
            <a:fld id="{26A61CCB-4A9C-4FC5-91AE-B307F9DCCF08}" type="datetime8">
              <a:rPr lang="en-US" smtClean="0">
                <a:solidFill>
                  <a:prstClr val="black"/>
                </a:solidFill>
              </a:rPr>
              <a:pPr/>
              <a:t>11/4/15 09:36</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16077918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lvl1pPr>
              <a:defRPr sz="5100">
                <a:solidFill>
                  <a:srgbClr val="E5E6E5"/>
                </a:solidFill>
                <a:latin typeface="Helvetica Neue Medium" charset="0"/>
                <a:ea typeface="ヒラギノ角ゴ ProN W6" charset="-128"/>
                <a:sym typeface="Helvetica Neue Medium" charset="0"/>
              </a:defRPr>
            </a:lvl1pPr>
            <a:lvl2pPr marL="729057" indent="-280406">
              <a:defRPr sz="5100">
                <a:solidFill>
                  <a:srgbClr val="E5E6E5"/>
                </a:solidFill>
                <a:latin typeface="Helvetica Neue Medium" charset="0"/>
                <a:ea typeface="ヒラギノ角ゴ ProN W6" charset="-128"/>
                <a:sym typeface="Helvetica Neue Medium" charset="0"/>
              </a:defRPr>
            </a:lvl2pPr>
            <a:lvl3pPr marL="1121626" indent="-224325">
              <a:defRPr sz="5100">
                <a:solidFill>
                  <a:srgbClr val="E5E6E5"/>
                </a:solidFill>
                <a:latin typeface="Helvetica Neue Medium" charset="0"/>
                <a:ea typeface="ヒラギノ角ゴ ProN W6" charset="-128"/>
                <a:sym typeface="Helvetica Neue Medium" charset="0"/>
              </a:defRPr>
            </a:lvl3pPr>
            <a:lvl4pPr marL="1570276" indent="-224325">
              <a:defRPr sz="5100">
                <a:solidFill>
                  <a:srgbClr val="E5E6E5"/>
                </a:solidFill>
                <a:latin typeface="Helvetica Neue Medium" charset="0"/>
                <a:ea typeface="ヒラギノ角ゴ ProN W6" charset="-128"/>
                <a:sym typeface="Helvetica Neue Medium" charset="0"/>
              </a:defRPr>
            </a:lvl4pPr>
            <a:lvl5pPr marL="2018927" indent="-224325">
              <a:defRPr sz="5100">
                <a:solidFill>
                  <a:srgbClr val="E5E6E5"/>
                </a:solidFill>
                <a:latin typeface="Helvetica Neue Medium" charset="0"/>
                <a:ea typeface="ヒラギノ角ゴ ProN W6" charset="-128"/>
                <a:sym typeface="Helvetica Neue Medium" charset="0"/>
              </a:defRPr>
            </a:lvl5pPr>
            <a:lvl6pPr marL="2467577" indent="-224325" eaLnBrk="0" fontAlgn="base" hangingPunct="0">
              <a:spcBef>
                <a:spcPct val="0"/>
              </a:spcBef>
              <a:spcAft>
                <a:spcPct val="0"/>
              </a:spcAft>
              <a:defRPr sz="5100">
                <a:solidFill>
                  <a:srgbClr val="E5E6E5"/>
                </a:solidFill>
                <a:latin typeface="Helvetica Neue Medium" charset="0"/>
                <a:ea typeface="ヒラギノ角ゴ ProN W6" charset="-128"/>
                <a:sym typeface="Helvetica Neue Medium" charset="0"/>
              </a:defRPr>
            </a:lvl6pPr>
            <a:lvl7pPr marL="2916227" indent="-224325" eaLnBrk="0" fontAlgn="base" hangingPunct="0">
              <a:spcBef>
                <a:spcPct val="0"/>
              </a:spcBef>
              <a:spcAft>
                <a:spcPct val="0"/>
              </a:spcAft>
              <a:defRPr sz="5100">
                <a:solidFill>
                  <a:srgbClr val="E5E6E5"/>
                </a:solidFill>
                <a:latin typeface="Helvetica Neue Medium" charset="0"/>
                <a:ea typeface="ヒラギノ角ゴ ProN W6" charset="-128"/>
                <a:sym typeface="Helvetica Neue Medium" charset="0"/>
              </a:defRPr>
            </a:lvl7pPr>
            <a:lvl8pPr marL="3364878" indent="-224325" eaLnBrk="0" fontAlgn="base" hangingPunct="0">
              <a:spcBef>
                <a:spcPct val="0"/>
              </a:spcBef>
              <a:spcAft>
                <a:spcPct val="0"/>
              </a:spcAft>
              <a:defRPr sz="5100">
                <a:solidFill>
                  <a:srgbClr val="E5E6E5"/>
                </a:solidFill>
                <a:latin typeface="Helvetica Neue Medium" charset="0"/>
                <a:ea typeface="ヒラギノ角ゴ ProN W6" charset="-128"/>
                <a:sym typeface="Helvetica Neue Medium" charset="0"/>
              </a:defRPr>
            </a:lvl8pPr>
            <a:lvl9pPr marL="3813528" indent="-224325" eaLnBrk="0" fontAlgn="base" hangingPunct="0">
              <a:spcBef>
                <a:spcPct val="0"/>
              </a:spcBef>
              <a:spcAft>
                <a:spcPct val="0"/>
              </a:spcAft>
              <a:defRPr sz="5100">
                <a:solidFill>
                  <a:srgbClr val="E5E6E5"/>
                </a:solidFill>
                <a:latin typeface="Helvetica Neue Medium" charset="0"/>
                <a:ea typeface="ヒラギノ角ゴ ProN W6" charset="-128"/>
                <a:sym typeface="Helvetica Neue Medium" charset="0"/>
              </a:defRPr>
            </a:lvl9pPr>
          </a:lstStyle>
          <a:p>
            <a:fld id="{342545F9-CA2F-441B-BC3E-8956AC492515}" type="slidenum">
              <a:rPr lang="en-US" altLang="en-US" sz="1200"/>
              <a:pPr/>
              <a:t>19</a:t>
            </a:fld>
            <a:endParaRPr lang="en-US" altLang="en-US" sz="1200"/>
          </a:p>
        </p:txBody>
      </p:sp>
    </p:spTree>
    <p:extLst>
      <p:ext uri="{BB962C8B-B14F-4D97-AF65-F5344CB8AC3E}">
        <p14:creationId xmlns:p14="http://schemas.microsoft.com/office/powerpoint/2010/main" val="39493047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xfrm>
            <a:off x="397565" y="685488"/>
            <a:ext cx="606287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lvl1pPr>
              <a:defRPr sz="5100">
                <a:solidFill>
                  <a:srgbClr val="E5E6E5"/>
                </a:solidFill>
                <a:latin typeface="Helvetica Neue Medium" charset="0"/>
                <a:ea typeface="ヒラギノ角ゴ ProN W6" charset="-128"/>
                <a:sym typeface="Helvetica Neue Medium" charset="0"/>
              </a:defRPr>
            </a:lvl1pPr>
            <a:lvl2pPr marL="729057" indent="-280406">
              <a:defRPr sz="5100">
                <a:solidFill>
                  <a:srgbClr val="E5E6E5"/>
                </a:solidFill>
                <a:latin typeface="Helvetica Neue Medium" charset="0"/>
                <a:ea typeface="ヒラギノ角ゴ ProN W6" charset="-128"/>
                <a:sym typeface="Helvetica Neue Medium" charset="0"/>
              </a:defRPr>
            </a:lvl2pPr>
            <a:lvl3pPr marL="1121626" indent="-224325">
              <a:defRPr sz="5100">
                <a:solidFill>
                  <a:srgbClr val="E5E6E5"/>
                </a:solidFill>
                <a:latin typeface="Helvetica Neue Medium" charset="0"/>
                <a:ea typeface="ヒラギノ角ゴ ProN W6" charset="-128"/>
                <a:sym typeface="Helvetica Neue Medium" charset="0"/>
              </a:defRPr>
            </a:lvl3pPr>
            <a:lvl4pPr marL="1570276" indent="-224325">
              <a:defRPr sz="5100">
                <a:solidFill>
                  <a:srgbClr val="E5E6E5"/>
                </a:solidFill>
                <a:latin typeface="Helvetica Neue Medium" charset="0"/>
                <a:ea typeface="ヒラギノ角ゴ ProN W6" charset="-128"/>
                <a:sym typeface="Helvetica Neue Medium" charset="0"/>
              </a:defRPr>
            </a:lvl4pPr>
            <a:lvl5pPr marL="2018927" indent="-224325">
              <a:defRPr sz="5100">
                <a:solidFill>
                  <a:srgbClr val="E5E6E5"/>
                </a:solidFill>
                <a:latin typeface="Helvetica Neue Medium" charset="0"/>
                <a:ea typeface="ヒラギノ角ゴ ProN W6" charset="-128"/>
                <a:sym typeface="Helvetica Neue Medium" charset="0"/>
              </a:defRPr>
            </a:lvl5pPr>
            <a:lvl6pPr marL="2467577" indent="-224325" eaLnBrk="0" fontAlgn="base" hangingPunct="0">
              <a:spcBef>
                <a:spcPct val="0"/>
              </a:spcBef>
              <a:spcAft>
                <a:spcPct val="0"/>
              </a:spcAft>
              <a:defRPr sz="5100">
                <a:solidFill>
                  <a:srgbClr val="E5E6E5"/>
                </a:solidFill>
                <a:latin typeface="Helvetica Neue Medium" charset="0"/>
                <a:ea typeface="ヒラギノ角ゴ ProN W6" charset="-128"/>
                <a:sym typeface="Helvetica Neue Medium" charset="0"/>
              </a:defRPr>
            </a:lvl6pPr>
            <a:lvl7pPr marL="2916227" indent="-224325" eaLnBrk="0" fontAlgn="base" hangingPunct="0">
              <a:spcBef>
                <a:spcPct val="0"/>
              </a:spcBef>
              <a:spcAft>
                <a:spcPct val="0"/>
              </a:spcAft>
              <a:defRPr sz="5100">
                <a:solidFill>
                  <a:srgbClr val="E5E6E5"/>
                </a:solidFill>
                <a:latin typeface="Helvetica Neue Medium" charset="0"/>
                <a:ea typeface="ヒラギノ角ゴ ProN W6" charset="-128"/>
                <a:sym typeface="Helvetica Neue Medium" charset="0"/>
              </a:defRPr>
            </a:lvl7pPr>
            <a:lvl8pPr marL="3364878" indent="-224325" eaLnBrk="0" fontAlgn="base" hangingPunct="0">
              <a:spcBef>
                <a:spcPct val="0"/>
              </a:spcBef>
              <a:spcAft>
                <a:spcPct val="0"/>
              </a:spcAft>
              <a:defRPr sz="5100">
                <a:solidFill>
                  <a:srgbClr val="E5E6E5"/>
                </a:solidFill>
                <a:latin typeface="Helvetica Neue Medium" charset="0"/>
                <a:ea typeface="ヒラギノ角ゴ ProN W6" charset="-128"/>
                <a:sym typeface="Helvetica Neue Medium" charset="0"/>
              </a:defRPr>
            </a:lvl8pPr>
            <a:lvl9pPr marL="3813528" indent="-224325" eaLnBrk="0" fontAlgn="base" hangingPunct="0">
              <a:spcBef>
                <a:spcPct val="0"/>
              </a:spcBef>
              <a:spcAft>
                <a:spcPct val="0"/>
              </a:spcAft>
              <a:defRPr sz="5100">
                <a:solidFill>
                  <a:srgbClr val="E5E6E5"/>
                </a:solidFill>
                <a:latin typeface="Helvetica Neue Medium" charset="0"/>
                <a:ea typeface="ヒラギノ角ゴ ProN W6" charset="-128"/>
                <a:sym typeface="Helvetica Neue Medium" charset="0"/>
              </a:defRPr>
            </a:lvl9pPr>
          </a:lstStyle>
          <a:p>
            <a:fld id="{342545F9-CA2F-441B-BC3E-8956AC492515}" type="slidenum">
              <a:rPr lang="en-US" altLang="en-US" sz="1200"/>
              <a:pPr/>
              <a:t>22</a:t>
            </a:fld>
            <a:endParaRPr lang="en-US" altLang="en-US" sz="1200"/>
          </a:p>
        </p:txBody>
      </p:sp>
    </p:spTree>
    <p:extLst>
      <p:ext uri="{BB962C8B-B14F-4D97-AF65-F5344CB8AC3E}">
        <p14:creationId xmlns:p14="http://schemas.microsoft.com/office/powerpoint/2010/main" val="39493047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15" name="Text Placeholder 2"/>
          <p:cNvSpPr>
            <a:spLocks noGrp="1"/>
          </p:cNvSpPr>
          <p:nvPr>
            <p:ph type="body" idx="1"/>
          </p:nvPr>
        </p:nvSpPr>
        <p:spPr>
          <a:xfrm>
            <a:off x="693666" y="4297506"/>
            <a:ext cx="5222542" cy="453349"/>
          </a:xfrm>
        </p:spPr>
        <p:txBody>
          <a:bodyPr anchor="b"/>
          <a:lstStyle>
            <a:lvl1pPr marL="0" indent="0">
              <a:buNone/>
              <a:defRPr sz="2400">
                <a:solidFill>
                  <a:schemeClr val="accent6">
                    <a:lumMod val="60000"/>
                    <a:lumOff val="40000"/>
                  </a:schemeClr>
                </a:solidFill>
                <a:latin typeface="Arial" pitchFamily="34" charset="0"/>
                <a:cs typeface="Arial" pitchFamily="34" charset="0"/>
              </a:defRPr>
            </a:lvl1pPr>
            <a:lvl2pPr marL="621078" indent="0">
              <a:buNone/>
              <a:defRPr sz="2400">
                <a:solidFill>
                  <a:schemeClr val="tx1">
                    <a:tint val="75000"/>
                  </a:schemeClr>
                </a:solidFill>
              </a:defRPr>
            </a:lvl2pPr>
            <a:lvl3pPr marL="1242152" indent="0">
              <a:buNone/>
              <a:defRPr sz="2200">
                <a:solidFill>
                  <a:schemeClr val="tx1">
                    <a:tint val="75000"/>
                  </a:schemeClr>
                </a:solidFill>
              </a:defRPr>
            </a:lvl3pPr>
            <a:lvl4pPr marL="1863233" indent="0">
              <a:buNone/>
              <a:defRPr sz="1900">
                <a:solidFill>
                  <a:schemeClr val="tx1">
                    <a:tint val="75000"/>
                  </a:schemeClr>
                </a:solidFill>
              </a:defRPr>
            </a:lvl4pPr>
            <a:lvl5pPr marL="2484304" indent="0">
              <a:buNone/>
              <a:defRPr sz="1900">
                <a:solidFill>
                  <a:schemeClr val="tx1">
                    <a:tint val="75000"/>
                  </a:schemeClr>
                </a:solidFill>
              </a:defRPr>
            </a:lvl5pPr>
            <a:lvl6pPr marL="3105382" indent="0">
              <a:buNone/>
              <a:defRPr sz="1900">
                <a:solidFill>
                  <a:schemeClr val="tx1">
                    <a:tint val="75000"/>
                  </a:schemeClr>
                </a:solidFill>
              </a:defRPr>
            </a:lvl6pPr>
            <a:lvl7pPr marL="3726456" indent="0">
              <a:buNone/>
              <a:defRPr sz="1900">
                <a:solidFill>
                  <a:schemeClr val="tx1">
                    <a:tint val="75000"/>
                  </a:schemeClr>
                </a:solidFill>
              </a:defRPr>
            </a:lvl7pPr>
            <a:lvl8pPr marL="4347532" indent="0">
              <a:buNone/>
              <a:defRPr sz="1900">
                <a:solidFill>
                  <a:schemeClr val="tx1">
                    <a:tint val="75000"/>
                  </a:schemeClr>
                </a:solidFill>
              </a:defRPr>
            </a:lvl8pPr>
            <a:lvl9pPr marL="4968610" indent="0">
              <a:buNone/>
              <a:defRPr sz="19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2529317899"/>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15" name="Content Placeholder 2"/>
          <p:cNvSpPr>
            <a:spLocks noGrp="1"/>
          </p:cNvSpPr>
          <p:nvPr>
            <p:ph idx="1"/>
          </p:nvPr>
        </p:nvSpPr>
        <p:spPr>
          <a:xfrm>
            <a:off x="453415" y="1139848"/>
            <a:ext cx="11361238" cy="4896168"/>
          </a:xfrm>
        </p:spPr>
        <p:txBody>
          <a:bodyPr/>
          <a:lstStyle>
            <a:lvl1pPr>
              <a:buClr>
                <a:schemeClr val="accent6"/>
              </a:buClr>
              <a:buFont typeface="Arial" pitchFamily="34" charset="0"/>
              <a:buChar char="•"/>
              <a:defRPr sz="2700">
                <a:solidFill>
                  <a:schemeClr val="tx1">
                    <a:lumMod val="75000"/>
                  </a:schemeClr>
                </a:solidFill>
                <a:latin typeface="Arial" pitchFamily="34" charset="0"/>
                <a:cs typeface="Arial" pitchFamily="34" charset="0"/>
              </a:defRPr>
            </a:lvl1pPr>
            <a:lvl2pPr>
              <a:buClr>
                <a:schemeClr val="accent6"/>
              </a:buClr>
              <a:defRPr sz="2400">
                <a:solidFill>
                  <a:schemeClr val="tx1">
                    <a:lumMod val="75000"/>
                  </a:schemeClr>
                </a:solidFill>
                <a:latin typeface="Arial" pitchFamily="34" charset="0"/>
                <a:cs typeface="Arial" pitchFamily="34" charset="0"/>
              </a:defRPr>
            </a:lvl2pPr>
            <a:lvl3pPr>
              <a:buClr>
                <a:schemeClr val="accent6"/>
              </a:buClr>
              <a:defRPr sz="2200">
                <a:solidFill>
                  <a:schemeClr val="tx1">
                    <a:lumMod val="75000"/>
                  </a:schemeClr>
                </a:solidFill>
                <a:latin typeface="Arial" pitchFamily="34" charset="0"/>
                <a:cs typeface="Arial" pitchFamily="34" charset="0"/>
              </a:defRPr>
            </a:lvl3pPr>
            <a:lvl4pPr>
              <a:buClr>
                <a:schemeClr val="accent6"/>
              </a:buClr>
              <a:defRPr sz="1900">
                <a:solidFill>
                  <a:schemeClr val="tx1">
                    <a:lumMod val="75000"/>
                  </a:schemeClr>
                </a:solidFill>
                <a:latin typeface="Arial" pitchFamily="34" charset="0"/>
                <a:cs typeface="Arial" pitchFamily="34" charset="0"/>
              </a:defRPr>
            </a:lvl4pPr>
            <a:lvl5pPr>
              <a:buClr>
                <a:schemeClr val="accent6"/>
              </a:buClr>
              <a:defRPr sz="1900">
                <a:solidFill>
                  <a:schemeClr val="tx1">
                    <a:lumMod val="75000"/>
                  </a:schemeClr>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53054477"/>
      </p:ext>
    </p:extLst>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0181054"/>
      </p:ext>
    </p:extLst>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0568912"/>
      </p:ext>
    </p:extLst>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15" name="Content Placeholder 2"/>
          <p:cNvSpPr>
            <a:spLocks noGrp="1"/>
          </p:cNvSpPr>
          <p:nvPr>
            <p:ph idx="1"/>
          </p:nvPr>
        </p:nvSpPr>
        <p:spPr>
          <a:xfrm>
            <a:off x="453415" y="1139848"/>
            <a:ext cx="11361238" cy="4896168"/>
          </a:xfrm>
        </p:spPr>
        <p:txBody>
          <a:bodyPr/>
          <a:lstStyle>
            <a:lvl1pPr>
              <a:buClr>
                <a:schemeClr val="accent6"/>
              </a:buClr>
              <a:buFont typeface="Arial" pitchFamily="34" charset="0"/>
              <a:buChar char="•"/>
              <a:defRPr sz="2700">
                <a:solidFill>
                  <a:schemeClr val="tx1">
                    <a:lumMod val="75000"/>
                  </a:schemeClr>
                </a:solidFill>
                <a:latin typeface="Arial" pitchFamily="34" charset="0"/>
                <a:cs typeface="Arial" pitchFamily="34" charset="0"/>
              </a:defRPr>
            </a:lvl1pPr>
            <a:lvl2pPr>
              <a:buClr>
                <a:schemeClr val="accent6"/>
              </a:buClr>
              <a:defRPr sz="2400">
                <a:solidFill>
                  <a:schemeClr val="tx1">
                    <a:lumMod val="75000"/>
                  </a:schemeClr>
                </a:solidFill>
                <a:latin typeface="Arial" pitchFamily="34" charset="0"/>
                <a:cs typeface="Arial" pitchFamily="34" charset="0"/>
              </a:defRPr>
            </a:lvl2pPr>
            <a:lvl3pPr>
              <a:buClr>
                <a:schemeClr val="accent6"/>
              </a:buClr>
              <a:defRPr sz="2200">
                <a:solidFill>
                  <a:schemeClr val="tx1">
                    <a:lumMod val="75000"/>
                  </a:schemeClr>
                </a:solidFill>
                <a:latin typeface="Arial" pitchFamily="34" charset="0"/>
                <a:cs typeface="Arial" pitchFamily="34" charset="0"/>
              </a:defRPr>
            </a:lvl3pPr>
            <a:lvl4pPr>
              <a:buClr>
                <a:schemeClr val="accent6"/>
              </a:buClr>
              <a:defRPr sz="1900">
                <a:solidFill>
                  <a:schemeClr val="tx1">
                    <a:lumMod val="75000"/>
                  </a:schemeClr>
                </a:solidFill>
                <a:latin typeface="Arial" pitchFamily="34" charset="0"/>
                <a:cs typeface="Arial" pitchFamily="34" charset="0"/>
              </a:defRPr>
            </a:lvl4pPr>
            <a:lvl5pPr>
              <a:buClr>
                <a:schemeClr val="accent6"/>
              </a:buClr>
              <a:defRPr sz="1900">
                <a:solidFill>
                  <a:schemeClr val="tx1">
                    <a:lumMod val="75000"/>
                  </a:schemeClr>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Title Placeholder 1"/>
          <p:cNvSpPr>
            <a:spLocks noGrp="1"/>
          </p:cNvSpPr>
          <p:nvPr>
            <p:ph type="title"/>
          </p:nvPr>
        </p:nvSpPr>
        <p:spPr bwMode="auto">
          <a:xfrm>
            <a:off x="453415" y="259393"/>
            <a:ext cx="11361238" cy="699453"/>
          </a:xfrm>
          <a:prstGeom prst="rect">
            <a:avLst/>
          </a:prstGeom>
          <a:noFill/>
          <a:ln w="9525">
            <a:noFill/>
            <a:miter lim="800000"/>
            <a:headEnd/>
            <a:tailEnd/>
          </a:ln>
        </p:spPr>
        <p:txBody>
          <a:bodyPr vert="horz" wrap="square" lIns="124212" tIns="62106" rIns="124212" bIns="62106" numCol="1" anchor="ctr" anchorCtr="0" compatLnSpc="1">
            <a:prstTxWarp prst="textNoShape">
              <a:avLst/>
            </a:prstTxWarp>
          </a:bodyPr>
          <a:lstStyle/>
          <a:p>
            <a:pPr lvl="0"/>
            <a:r>
              <a:rPr lang="en-US" dirty="0" smtClean="0"/>
              <a:t>Click to edit Master title style</a:t>
            </a:r>
          </a:p>
        </p:txBody>
      </p:sp>
    </p:spTree>
    <p:extLst>
      <p:ext uri="{BB962C8B-B14F-4D97-AF65-F5344CB8AC3E}">
        <p14:creationId xmlns:p14="http://schemas.microsoft.com/office/powerpoint/2010/main" val="135837703"/>
      </p:ext>
    </p:extLst>
  </p:cSld>
  <p:clrMapOvr>
    <a:masterClrMapping/>
  </p:clrMapOvr>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Agenda">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74319" y="296909"/>
            <a:ext cx="11887518" cy="3200365"/>
          </a:xfrm>
        </p:spPr>
        <p:txBody>
          <a:bodyPr/>
          <a:lstStyle>
            <a:lvl1pPr>
              <a:defRPr sz="5800">
                <a:gradFill>
                  <a:gsLst>
                    <a:gs pos="6195">
                      <a:schemeClr val="tx1"/>
                    </a:gs>
                    <a:gs pos="39000">
                      <a:schemeClr val="tx1"/>
                    </a:gs>
                  </a:gsLst>
                  <a:lin ang="5400000" scaled="0"/>
                </a:gradFill>
              </a:defRPr>
            </a:lvl1pPr>
          </a:lstStyle>
          <a:p>
            <a:r>
              <a:rPr lang="en-US" smtClean="0"/>
              <a:t>Click to edit Master title style</a:t>
            </a:r>
            <a:endParaRPr lang="en-US" dirty="0"/>
          </a:p>
        </p:txBody>
      </p:sp>
      <p:sp>
        <p:nvSpPr>
          <p:cNvPr id="4" name="Content Placeholder 3"/>
          <p:cNvSpPr>
            <a:spLocks noGrp="1"/>
          </p:cNvSpPr>
          <p:nvPr>
            <p:ph sz="quarter" idx="10"/>
          </p:nvPr>
        </p:nvSpPr>
        <p:spPr>
          <a:xfrm>
            <a:off x="274638" y="3954463"/>
            <a:ext cx="5486400" cy="2743200"/>
          </a:xfrm>
        </p:spPr>
        <p:txBody>
          <a:bodyPr/>
          <a:lstStyle>
            <a:lvl1pPr marL="0" indent="0">
              <a:buNone/>
              <a:defRPr sz="1600">
                <a:gradFill>
                  <a:gsLst>
                    <a:gs pos="1250">
                      <a:schemeClr val="tx1"/>
                    </a:gs>
                    <a:gs pos="100000">
                      <a:schemeClr val="tx1"/>
                    </a:gs>
                  </a:gsLst>
                  <a:lin ang="5400000" scaled="0"/>
                </a:gradFill>
                <a:latin typeface="+mn-lt"/>
              </a:defRPr>
            </a:lvl1pPr>
            <a:lvl2pPr>
              <a:defRPr sz="1600"/>
            </a:lvl2pPr>
            <a:lvl3pPr>
              <a:defRPr sz="1600"/>
            </a:lvl3pPr>
            <a:lvl4pPr>
              <a:defRPr sz="1600"/>
            </a:lvl4pPr>
            <a:lvl5pPr marL="1027514" indent="0">
              <a:buNone/>
              <a:defRPr sz="1600"/>
            </a:lvl5pPr>
          </a:lstStyle>
          <a:p>
            <a:pPr lvl="0"/>
            <a:r>
              <a:rPr lang="en-US" smtClean="0"/>
              <a:t>Click to edit Master text styles</a:t>
            </a:r>
          </a:p>
        </p:txBody>
      </p:sp>
    </p:spTree>
    <p:extLst>
      <p:ext uri="{BB962C8B-B14F-4D97-AF65-F5344CB8AC3E}">
        <p14:creationId xmlns:p14="http://schemas.microsoft.com/office/powerpoint/2010/main" val="401715696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Slide 4">
    <p:bg bwMode="gray">
      <p:bgPr>
        <a:solidFill>
          <a:schemeClr val="bg1"/>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3"/>
          </p:nvPr>
        </p:nvSpPr>
        <p:spPr>
          <a:xfrm>
            <a:off x="0" y="0"/>
            <a:ext cx="12436475" cy="6994525"/>
          </a:xfrm>
        </p:spPr>
        <p:txBody>
          <a:bodyPr/>
          <a:lstStyle>
            <a:lvl1pPr marL="0" indent="0">
              <a:buNone/>
              <a:defRPr/>
            </a:lvl1pPr>
          </a:lstStyle>
          <a:p>
            <a:r>
              <a:rPr lang="en-US" smtClean="0"/>
              <a:t>Click icon to add picture</a:t>
            </a:r>
            <a:endParaRPr lang="en-US"/>
          </a:p>
        </p:txBody>
      </p:sp>
      <p:sp>
        <p:nvSpPr>
          <p:cNvPr id="5" name="Text Placeholder 4"/>
          <p:cNvSpPr>
            <a:spLocks noGrp="1"/>
          </p:cNvSpPr>
          <p:nvPr>
            <p:ph type="body" sz="quarter" idx="12" hasCustomPrompt="1"/>
          </p:nvPr>
        </p:nvSpPr>
        <p:spPr>
          <a:xfrm>
            <a:off x="276542" y="2125664"/>
            <a:ext cx="5484498" cy="1828805"/>
          </a:xfrm>
          <a:noFill/>
        </p:spPr>
        <p:txBody>
          <a:bodyPr lIns="182670" tIns="146135" rIns="182670" bIns="146135">
            <a:noAutofit/>
          </a:bodyPr>
          <a:lstStyle>
            <a:lvl1pPr marL="0" indent="0">
              <a:spcBef>
                <a:spcPts val="0"/>
              </a:spcBef>
              <a:buNone/>
              <a:defRPr sz="3500" spc="0" baseline="0">
                <a:gradFill>
                  <a:gsLst>
                    <a:gs pos="46903">
                      <a:srgbClr val="FFFFFF"/>
                    </a:gs>
                    <a:gs pos="83000">
                      <a:srgbClr val="FFFFFF"/>
                    </a:gs>
                  </a:gsLst>
                  <a:lin ang="5400000" scaled="1"/>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96862"/>
            <a:ext cx="5486335" cy="1828800"/>
          </a:xfrm>
          <a:noFill/>
        </p:spPr>
        <p:txBody>
          <a:bodyPr lIns="146135" tIns="91339" rIns="146135" bIns="91339" anchor="t" anchorCtr="0"/>
          <a:lstStyle>
            <a:lvl1pPr>
              <a:defRPr sz="6000" spc="-101" baseline="0">
                <a:gradFill>
                  <a:gsLst>
                    <a:gs pos="46903">
                      <a:srgbClr val="FFFFFF"/>
                    </a:gs>
                    <a:gs pos="83000">
                      <a:srgbClr val="FFFFFF"/>
                    </a:gs>
                  </a:gsLst>
                  <a:lin ang="5400000" scaled="1"/>
                </a:gradFill>
              </a:defRPr>
            </a:lvl1pPr>
          </a:lstStyle>
          <a:p>
            <a:r>
              <a:rPr lang="en-US" dirty="0" smtClean="0"/>
              <a:t>Presentation title</a:t>
            </a:r>
            <a:endParaRPr lang="en-US" dirty="0"/>
          </a:p>
        </p:txBody>
      </p:sp>
    </p:spTree>
    <p:extLst>
      <p:ext uri="{BB962C8B-B14F-4D97-AF65-F5344CB8AC3E}">
        <p14:creationId xmlns:p14="http://schemas.microsoft.com/office/powerpoint/2010/main" val="54909293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xmlns:p14="http://schemas.microsoft.com/office/powerpoint/2010/main" id="1" dur="indefinite" restart="never" nodeType="tmRoot"/>
      </p:par>
    </p:tnLst>
  </p:timing>
  <p:extLst mod="1">
    <p:ext uri="{DCECCB84-F9BA-43D5-87BE-67443E8EF086}">
      <p15:sldGuideLst xmlns:p15="http://schemas.microsoft.com/office/powerpoint/2012/main" xmlns="">
        <p15:guide id="1" orient="horz" pos="302">
          <p15:clr>
            <a:srgbClr val="C35EA4"/>
          </p15:clr>
        </p15:guide>
        <p15:guide id="2" orient="horz" pos="4104">
          <p15:clr>
            <a:srgbClr val="C35EA4"/>
          </p15:clr>
        </p15:guide>
        <p15:guide id="3" pos="288">
          <p15:clr>
            <a:srgbClr val="C35EA4"/>
          </p15:clr>
        </p15:guide>
        <p15:guide id="4" pos="7546">
          <p15:clr>
            <a:srgbClr val="C35EA4"/>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hank You">
    <p:bg bwMode="lt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321" y="2129461"/>
            <a:ext cx="11889564" cy="917575"/>
          </a:xfrm>
        </p:spPr>
        <p:txBody>
          <a:bodyPr/>
          <a:lstStyle>
            <a:lvl1pPr>
              <a:defRPr sz="6000"/>
            </a:lvl1pPr>
          </a:lstStyle>
          <a:p>
            <a:r>
              <a:rPr lang="en-US" dirty="0" smtClean="0"/>
              <a:t>Thank you</a:t>
            </a:r>
            <a:endParaRPr lang="en-US" dirty="0"/>
          </a:p>
        </p:txBody>
      </p:sp>
    </p:spTree>
    <p:extLst>
      <p:ext uri="{BB962C8B-B14F-4D97-AF65-F5344CB8AC3E}">
        <p14:creationId xmlns:p14="http://schemas.microsoft.com/office/powerpoint/2010/main" val="162546735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sp>
        <p:nvSpPr>
          <p:cNvPr id="15" name="Text Placeholder 2"/>
          <p:cNvSpPr>
            <a:spLocks noGrp="1"/>
          </p:cNvSpPr>
          <p:nvPr>
            <p:ph type="body" idx="1"/>
          </p:nvPr>
        </p:nvSpPr>
        <p:spPr>
          <a:xfrm>
            <a:off x="693666" y="4297500"/>
            <a:ext cx="5222542" cy="453349"/>
          </a:xfrm>
        </p:spPr>
        <p:txBody>
          <a:bodyPr anchor="b"/>
          <a:lstStyle>
            <a:lvl1pPr marL="0" indent="0">
              <a:buNone/>
              <a:defRPr sz="2400">
                <a:solidFill>
                  <a:schemeClr val="accent6">
                    <a:lumMod val="60000"/>
                    <a:lumOff val="40000"/>
                  </a:schemeClr>
                </a:solidFill>
                <a:latin typeface="Arial" pitchFamily="34" charset="0"/>
                <a:cs typeface="Arial" pitchFamily="34" charset="0"/>
              </a:defRPr>
            </a:lvl1pPr>
            <a:lvl2pPr marL="621395" indent="0">
              <a:buNone/>
              <a:defRPr sz="2400">
                <a:solidFill>
                  <a:schemeClr val="tx1">
                    <a:tint val="75000"/>
                  </a:schemeClr>
                </a:solidFill>
              </a:defRPr>
            </a:lvl2pPr>
            <a:lvl3pPr marL="1242788" indent="0">
              <a:buNone/>
              <a:defRPr sz="2200">
                <a:solidFill>
                  <a:schemeClr val="tx1">
                    <a:tint val="75000"/>
                  </a:schemeClr>
                </a:solidFill>
              </a:defRPr>
            </a:lvl3pPr>
            <a:lvl4pPr marL="1864185" indent="0">
              <a:buNone/>
              <a:defRPr sz="1900">
                <a:solidFill>
                  <a:schemeClr val="tx1">
                    <a:tint val="75000"/>
                  </a:schemeClr>
                </a:solidFill>
              </a:defRPr>
            </a:lvl4pPr>
            <a:lvl5pPr marL="2485577" indent="0">
              <a:buNone/>
              <a:defRPr sz="1900">
                <a:solidFill>
                  <a:schemeClr val="tx1">
                    <a:tint val="75000"/>
                  </a:schemeClr>
                </a:solidFill>
              </a:defRPr>
            </a:lvl5pPr>
            <a:lvl6pPr marL="3106972" indent="0">
              <a:buNone/>
              <a:defRPr sz="1900">
                <a:solidFill>
                  <a:schemeClr val="tx1">
                    <a:tint val="75000"/>
                  </a:schemeClr>
                </a:solidFill>
              </a:defRPr>
            </a:lvl6pPr>
            <a:lvl7pPr marL="3728365" indent="0">
              <a:buNone/>
              <a:defRPr sz="1900">
                <a:solidFill>
                  <a:schemeClr val="tx1">
                    <a:tint val="75000"/>
                  </a:schemeClr>
                </a:solidFill>
              </a:defRPr>
            </a:lvl7pPr>
            <a:lvl8pPr marL="4349759" indent="0">
              <a:buNone/>
              <a:defRPr sz="1900">
                <a:solidFill>
                  <a:schemeClr val="tx1">
                    <a:tint val="75000"/>
                  </a:schemeClr>
                </a:solidFill>
              </a:defRPr>
            </a:lvl8pPr>
            <a:lvl9pPr marL="4971154" indent="0">
              <a:buNone/>
              <a:defRPr sz="19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1506521966"/>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Section Header">
    <p:spTree>
      <p:nvGrpSpPr>
        <p:cNvPr id="1" name=""/>
        <p:cNvGrpSpPr/>
        <p:nvPr/>
      </p:nvGrpSpPr>
      <p:grpSpPr>
        <a:xfrm>
          <a:off x="0" y="0"/>
          <a:ext cx="0" cy="0"/>
          <a:chOff x="0" y="0"/>
          <a:chExt cx="0" cy="0"/>
        </a:xfrm>
      </p:grpSpPr>
      <p:sp>
        <p:nvSpPr>
          <p:cNvPr id="4" name="Rectangle 3"/>
          <p:cNvSpPr/>
          <p:nvPr userDrawn="1"/>
        </p:nvSpPr>
        <p:spPr>
          <a:xfrm>
            <a:off x="0" y="2"/>
            <a:ext cx="12436475" cy="607487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4277" tIns="62138" rIns="124277" bIns="62138" rtlCol="0" anchor="ctr"/>
          <a:lstStyle/>
          <a:p>
            <a:pPr algn="ctr" defTabSz="621395"/>
            <a:endParaRPr lang="en-US" sz="2400">
              <a:solidFill>
                <a:prstClr val="white"/>
              </a:solidFill>
              <a:latin typeface="Calibri"/>
            </a:endParaRPr>
          </a:p>
        </p:txBody>
      </p:sp>
      <p:sp>
        <p:nvSpPr>
          <p:cNvPr id="2" name="Title 1"/>
          <p:cNvSpPr>
            <a:spLocks noGrp="1"/>
          </p:cNvSpPr>
          <p:nvPr>
            <p:ph type="title"/>
          </p:nvPr>
        </p:nvSpPr>
        <p:spPr>
          <a:xfrm>
            <a:off x="621824" y="3334124"/>
            <a:ext cx="10931576" cy="905222"/>
          </a:xfrm>
        </p:spPr>
        <p:txBody>
          <a:bodyPr anchor="t"/>
          <a:lstStyle>
            <a:lvl1pPr algn="l">
              <a:defRPr sz="4900" b="0" cap="none" baseline="0">
                <a:solidFill>
                  <a:schemeClr val="bg1"/>
                </a:solidFill>
                <a:latin typeface="Arial" panose="020B0604020202020204" pitchFamily="34" charset="0"/>
                <a:cs typeface="Arial" pitchFamily="34" charset="0"/>
              </a:defRPr>
            </a:lvl1pPr>
          </a:lstStyle>
          <a:p>
            <a:r>
              <a:rPr lang="en-US" dirty="0" smtClean="0"/>
              <a:t>Click to edit Master title style</a:t>
            </a:r>
            <a:endParaRPr lang="en-US" dirty="0"/>
          </a:p>
        </p:txBody>
      </p:sp>
      <p:sp>
        <p:nvSpPr>
          <p:cNvPr id="12" name="TextBox 11"/>
          <p:cNvSpPr txBox="1"/>
          <p:nvPr userDrawn="1"/>
        </p:nvSpPr>
        <p:spPr>
          <a:xfrm>
            <a:off x="0" y="6450519"/>
            <a:ext cx="932736" cy="418539"/>
          </a:xfrm>
          <a:prstGeom prst="rect">
            <a:avLst/>
          </a:prstGeom>
          <a:noFill/>
        </p:spPr>
        <p:txBody>
          <a:bodyPr lIns="124277" tIns="62138" rIns="124277" bIns="62138">
            <a:spAutoFit/>
          </a:bodyPr>
          <a:lstStyle/>
          <a:p>
            <a:pPr algn="ctr" defTabSz="1242788">
              <a:defRPr/>
            </a:pPr>
            <a:fld id="{20B0A04A-B8A3-428A-BC26-7F23AEE053E3}" type="slidenum">
              <a:rPr lang="en-US" sz="1900">
                <a:solidFill>
                  <a:prstClr val="white"/>
                </a:solidFill>
                <a:latin typeface="Arial Black" pitchFamily="34" charset="0"/>
              </a:rPr>
              <a:pPr algn="ctr" defTabSz="1242788">
                <a:defRPr/>
              </a:pPr>
              <a:t>‹#›</a:t>
            </a:fld>
            <a:endParaRPr lang="en-US" sz="1900" dirty="0">
              <a:solidFill>
                <a:prstClr val="white"/>
              </a:solidFill>
              <a:latin typeface="Arial Black" pitchFamily="34" charset="0"/>
            </a:endParaRPr>
          </a:p>
        </p:txBody>
      </p:sp>
      <p:sp>
        <p:nvSpPr>
          <p:cNvPr id="18" name="TextBox 17"/>
          <p:cNvSpPr txBox="1"/>
          <p:nvPr userDrawn="1"/>
        </p:nvSpPr>
        <p:spPr>
          <a:xfrm>
            <a:off x="4780270" y="6601084"/>
            <a:ext cx="2901844" cy="292977"/>
          </a:xfrm>
          <a:prstGeom prst="rect">
            <a:avLst/>
          </a:prstGeom>
          <a:noFill/>
        </p:spPr>
        <p:txBody>
          <a:bodyPr lIns="124277" tIns="62138" rIns="124277" bIns="62138">
            <a:spAutoFit/>
          </a:bodyPr>
          <a:lstStyle/>
          <a:p>
            <a:pPr algn="ctr" defTabSz="1242788">
              <a:defRPr/>
            </a:pPr>
            <a:r>
              <a:rPr lang="en-US" sz="1100" dirty="0">
                <a:solidFill>
                  <a:prstClr val="white"/>
                </a:solidFill>
                <a:latin typeface="Arial" pitchFamily="34" charset="0"/>
                <a:cs typeface="Arial" pitchFamily="34" charset="0"/>
              </a:rPr>
              <a:t>© 2010 Overland Storage, Inc.</a:t>
            </a:r>
          </a:p>
        </p:txBody>
      </p:sp>
      <p:sp>
        <p:nvSpPr>
          <p:cNvPr id="29" name="TextBox 28"/>
          <p:cNvSpPr txBox="1"/>
          <p:nvPr userDrawn="1"/>
        </p:nvSpPr>
        <p:spPr>
          <a:xfrm>
            <a:off x="453413" y="6391818"/>
            <a:ext cx="631475" cy="313903"/>
          </a:xfrm>
          <a:prstGeom prst="rect">
            <a:avLst/>
          </a:prstGeom>
          <a:noFill/>
        </p:spPr>
        <p:txBody>
          <a:bodyPr wrap="square" lIns="124277" tIns="62138" rIns="124277" bIns="62138" anchor="b">
            <a:spAutoFit/>
          </a:bodyPr>
          <a:lstStyle/>
          <a:p>
            <a:pPr defTabSz="1242788">
              <a:defRPr/>
            </a:pPr>
            <a:fld id="{20B0A04A-B8A3-428A-BC26-7F23AEE053E3}" type="slidenum">
              <a:rPr lang="en-US" sz="1200" smtClean="0">
                <a:solidFill>
                  <a:srgbClr val="808080"/>
                </a:solidFill>
                <a:latin typeface="Arial" pitchFamily="34" charset="0"/>
                <a:cs typeface="Arial" pitchFamily="34" charset="0"/>
              </a:rPr>
              <a:pPr defTabSz="1242788">
                <a:defRPr/>
              </a:pPr>
              <a:t>‹#›</a:t>
            </a:fld>
            <a:endParaRPr lang="en-US" sz="1200" dirty="0">
              <a:solidFill>
                <a:srgbClr val="808080"/>
              </a:solidFill>
              <a:latin typeface="Arial" pitchFamily="34" charset="0"/>
              <a:cs typeface="Arial" pitchFamily="34" charset="0"/>
            </a:endParaRPr>
          </a:p>
        </p:txBody>
      </p:sp>
      <p:pic>
        <p:nvPicPr>
          <p:cNvPr id="34" name="Picture 33"/>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10981076" y="6384994"/>
            <a:ext cx="1335089" cy="4840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619708569"/>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15" name="Content Placeholder 2"/>
          <p:cNvSpPr>
            <a:spLocks noGrp="1"/>
          </p:cNvSpPr>
          <p:nvPr>
            <p:ph idx="1"/>
          </p:nvPr>
        </p:nvSpPr>
        <p:spPr>
          <a:xfrm>
            <a:off x="453415" y="1139848"/>
            <a:ext cx="11361238" cy="4896168"/>
          </a:xfrm>
        </p:spPr>
        <p:txBody>
          <a:bodyPr/>
          <a:lstStyle>
            <a:lvl1pPr>
              <a:buClr>
                <a:schemeClr val="accent6"/>
              </a:buClr>
              <a:buFont typeface="Arial" pitchFamily="34" charset="0"/>
              <a:buChar char="•"/>
              <a:defRPr sz="2700">
                <a:solidFill>
                  <a:schemeClr val="tx1">
                    <a:lumMod val="75000"/>
                  </a:schemeClr>
                </a:solidFill>
                <a:latin typeface="Arial" pitchFamily="34" charset="0"/>
                <a:cs typeface="Arial" pitchFamily="34" charset="0"/>
              </a:defRPr>
            </a:lvl1pPr>
            <a:lvl2pPr>
              <a:buClr>
                <a:schemeClr val="accent6"/>
              </a:buClr>
              <a:defRPr sz="2400">
                <a:solidFill>
                  <a:schemeClr val="tx1">
                    <a:lumMod val="75000"/>
                  </a:schemeClr>
                </a:solidFill>
                <a:latin typeface="Arial" pitchFamily="34" charset="0"/>
                <a:cs typeface="Arial" pitchFamily="34" charset="0"/>
              </a:defRPr>
            </a:lvl2pPr>
            <a:lvl3pPr>
              <a:buClr>
                <a:schemeClr val="accent6"/>
              </a:buClr>
              <a:defRPr sz="2200">
                <a:solidFill>
                  <a:schemeClr val="tx1">
                    <a:lumMod val="75000"/>
                  </a:schemeClr>
                </a:solidFill>
                <a:latin typeface="Arial" pitchFamily="34" charset="0"/>
                <a:cs typeface="Arial" pitchFamily="34" charset="0"/>
              </a:defRPr>
            </a:lvl3pPr>
            <a:lvl4pPr>
              <a:buClr>
                <a:schemeClr val="accent6"/>
              </a:buClr>
              <a:defRPr sz="1900">
                <a:solidFill>
                  <a:schemeClr val="tx1">
                    <a:lumMod val="75000"/>
                  </a:schemeClr>
                </a:solidFill>
                <a:latin typeface="Arial" pitchFamily="34" charset="0"/>
                <a:cs typeface="Arial" pitchFamily="34" charset="0"/>
              </a:defRPr>
            </a:lvl4pPr>
            <a:lvl5pPr>
              <a:buClr>
                <a:schemeClr val="accent6"/>
              </a:buClr>
              <a:defRPr sz="1900">
                <a:solidFill>
                  <a:schemeClr val="tx1">
                    <a:lumMod val="75000"/>
                  </a:schemeClr>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11643236"/>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4" name="Rectangle 3"/>
          <p:cNvSpPr/>
          <p:nvPr userDrawn="1"/>
        </p:nvSpPr>
        <p:spPr>
          <a:xfrm>
            <a:off x="0" y="2"/>
            <a:ext cx="12436475" cy="607487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4212" tIns="62106" rIns="124212" bIns="62106" rtlCol="0" anchor="ctr"/>
          <a:lstStyle/>
          <a:p>
            <a:pPr algn="ctr" defTabSz="621078"/>
            <a:endParaRPr lang="en-US" sz="2400">
              <a:solidFill>
                <a:prstClr val="white"/>
              </a:solidFill>
              <a:latin typeface="Calibri"/>
            </a:endParaRPr>
          </a:p>
        </p:txBody>
      </p:sp>
      <p:sp>
        <p:nvSpPr>
          <p:cNvPr id="2" name="Title 1"/>
          <p:cNvSpPr>
            <a:spLocks noGrp="1"/>
          </p:cNvSpPr>
          <p:nvPr>
            <p:ph type="title"/>
          </p:nvPr>
        </p:nvSpPr>
        <p:spPr>
          <a:xfrm>
            <a:off x="621824" y="3334124"/>
            <a:ext cx="10931576" cy="905222"/>
          </a:xfrm>
        </p:spPr>
        <p:txBody>
          <a:bodyPr anchor="t"/>
          <a:lstStyle>
            <a:lvl1pPr algn="l">
              <a:defRPr sz="4900" b="0" cap="none" baseline="0">
                <a:solidFill>
                  <a:schemeClr val="bg1"/>
                </a:solidFill>
                <a:latin typeface="Arial" panose="020B0604020202020204" pitchFamily="34" charset="0"/>
                <a:cs typeface="Arial" pitchFamily="34" charset="0"/>
              </a:defRPr>
            </a:lvl1pPr>
          </a:lstStyle>
          <a:p>
            <a:r>
              <a:rPr lang="en-US" dirty="0" smtClean="0"/>
              <a:t>Click to edit Master title style</a:t>
            </a:r>
            <a:endParaRPr lang="en-US" dirty="0"/>
          </a:p>
        </p:txBody>
      </p:sp>
      <p:sp>
        <p:nvSpPr>
          <p:cNvPr id="12" name="TextBox 11"/>
          <p:cNvSpPr txBox="1"/>
          <p:nvPr userDrawn="1"/>
        </p:nvSpPr>
        <p:spPr>
          <a:xfrm>
            <a:off x="0" y="6450525"/>
            <a:ext cx="932736" cy="418539"/>
          </a:xfrm>
          <a:prstGeom prst="rect">
            <a:avLst/>
          </a:prstGeom>
          <a:noFill/>
        </p:spPr>
        <p:txBody>
          <a:bodyPr lIns="124212" tIns="62106" rIns="124212" bIns="62106">
            <a:spAutoFit/>
          </a:bodyPr>
          <a:lstStyle/>
          <a:p>
            <a:pPr algn="ctr" defTabSz="1242152">
              <a:defRPr/>
            </a:pPr>
            <a:fld id="{20B0A04A-B8A3-428A-BC26-7F23AEE053E3}" type="slidenum">
              <a:rPr lang="en-US" sz="1900">
                <a:solidFill>
                  <a:prstClr val="white"/>
                </a:solidFill>
                <a:latin typeface="Arial Black" pitchFamily="34" charset="0"/>
              </a:rPr>
              <a:pPr algn="ctr" defTabSz="1242152">
                <a:defRPr/>
              </a:pPr>
              <a:t>‹#›</a:t>
            </a:fld>
            <a:endParaRPr lang="en-US" sz="1900" dirty="0">
              <a:solidFill>
                <a:prstClr val="white"/>
              </a:solidFill>
              <a:latin typeface="Arial Black" pitchFamily="34" charset="0"/>
            </a:endParaRPr>
          </a:p>
        </p:txBody>
      </p:sp>
      <p:sp>
        <p:nvSpPr>
          <p:cNvPr id="18" name="TextBox 17"/>
          <p:cNvSpPr txBox="1"/>
          <p:nvPr userDrawn="1"/>
        </p:nvSpPr>
        <p:spPr>
          <a:xfrm>
            <a:off x="4780270" y="6601084"/>
            <a:ext cx="2901844" cy="292977"/>
          </a:xfrm>
          <a:prstGeom prst="rect">
            <a:avLst/>
          </a:prstGeom>
          <a:noFill/>
        </p:spPr>
        <p:txBody>
          <a:bodyPr lIns="124212" tIns="62106" rIns="124212" bIns="62106">
            <a:spAutoFit/>
          </a:bodyPr>
          <a:lstStyle/>
          <a:p>
            <a:pPr algn="ctr" defTabSz="1242152">
              <a:defRPr/>
            </a:pPr>
            <a:r>
              <a:rPr lang="en-US" sz="1100" dirty="0">
                <a:solidFill>
                  <a:prstClr val="white"/>
                </a:solidFill>
                <a:latin typeface="Arial" pitchFamily="34" charset="0"/>
                <a:cs typeface="Arial" pitchFamily="34" charset="0"/>
              </a:rPr>
              <a:t>© 2010 Overland Storage, Inc.</a:t>
            </a:r>
          </a:p>
        </p:txBody>
      </p:sp>
      <p:sp>
        <p:nvSpPr>
          <p:cNvPr id="29" name="TextBox 28"/>
          <p:cNvSpPr txBox="1"/>
          <p:nvPr userDrawn="1"/>
        </p:nvSpPr>
        <p:spPr>
          <a:xfrm>
            <a:off x="453413" y="6391818"/>
            <a:ext cx="631475" cy="313903"/>
          </a:xfrm>
          <a:prstGeom prst="rect">
            <a:avLst/>
          </a:prstGeom>
          <a:noFill/>
        </p:spPr>
        <p:txBody>
          <a:bodyPr wrap="square" lIns="124212" tIns="62106" rIns="124212" bIns="62106" anchor="b">
            <a:spAutoFit/>
          </a:bodyPr>
          <a:lstStyle/>
          <a:p>
            <a:pPr defTabSz="1242152">
              <a:defRPr/>
            </a:pPr>
            <a:fld id="{20B0A04A-B8A3-428A-BC26-7F23AEE053E3}" type="slidenum">
              <a:rPr lang="en-US" sz="1200" smtClean="0">
                <a:solidFill>
                  <a:srgbClr val="808080"/>
                </a:solidFill>
                <a:latin typeface="Arial" pitchFamily="34" charset="0"/>
                <a:cs typeface="Arial" pitchFamily="34" charset="0"/>
              </a:rPr>
              <a:pPr defTabSz="1242152">
                <a:defRPr/>
              </a:pPr>
              <a:t>‹#›</a:t>
            </a:fld>
            <a:endParaRPr lang="en-US" sz="1200" dirty="0">
              <a:solidFill>
                <a:srgbClr val="808080"/>
              </a:solidFill>
              <a:latin typeface="Arial" pitchFamily="34" charset="0"/>
              <a:cs typeface="Arial" pitchFamily="34" charset="0"/>
            </a:endParaRPr>
          </a:p>
        </p:txBody>
      </p:sp>
      <p:pic>
        <p:nvPicPr>
          <p:cNvPr id="8" name="Picture 7"/>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10903355" y="6391818"/>
            <a:ext cx="1335089" cy="4840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928200437"/>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4" name="Title Placeholder 1"/>
          <p:cNvSpPr>
            <a:spLocks noGrp="1"/>
          </p:cNvSpPr>
          <p:nvPr>
            <p:ph type="title"/>
          </p:nvPr>
        </p:nvSpPr>
        <p:spPr bwMode="auto">
          <a:xfrm>
            <a:off x="453415" y="259393"/>
            <a:ext cx="11361238" cy="699453"/>
          </a:xfrm>
          <a:prstGeom prst="rect">
            <a:avLst/>
          </a:prstGeom>
          <a:noFill/>
          <a:ln w="9525">
            <a:noFill/>
            <a:miter lim="800000"/>
            <a:headEnd/>
            <a:tailEnd/>
          </a:ln>
        </p:spPr>
        <p:txBody>
          <a:bodyPr vert="horz" wrap="square" lIns="124277" tIns="62138" rIns="124277" bIns="62138" numCol="1" anchor="ctr" anchorCtr="0" compatLnSpc="1">
            <a:prstTxWarp prst="textNoShape">
              <a:avLst/>
            </a:prstTxWarp>
          </a:bodyPr>
          <a:lstStyle/>
          <a:p>
            <a:pPr lvl="0"/>
            <a:r>
              <a:rPr lang="en-US" dirty="0" smtClean="0"/>
              <a:t>Click to edit Master title style</a:t>
            </a:r>
          </a:p>
        </p:txBody>
      </p:sp>
    </p:spTree>
    <p:extLst>
      <p:ext uri="{BB962C8B-B14F-4D97-AF65-F5344CB8AC3E}">
        <p14:creationId xmlns:p14="http://schemas.microsoft.com/office/powerpoint/2010/main" val="2313002121"/>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5_Section Header">
    <p:spTree>
      <p:nvGrpSpPr>
        <p:cNvPr id="1" name=""/>
        <p:cNvGrpSpPr/>
        <p:nvPr/>
      </p:nvGrpSpPr>
      <p:grpSpPr>
        <a:xfrm>
          <a:off x="0" y="0"/>
          <a:ext cx="0" cy="0"/>
          <a:chOff x="0" y="0"/>
          <a:chExt cx="0" cy="0"/>
        </a:xfrm>
      </p:grpSpPr>
      <p:sp>
        <p:nvSpPr>
          <p:cNvPr id="4" name="Rectangle 3"/>
          <p:cNvSpPr/>
          <p:nvPr userDrawn="1"/>
        </p:nvSpPr>
        <p:spPr>
          <a:xfrm>
            <a:off x="0" y="2"/>
            <a:ext cx="12436475" cy="607487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24277" tIns="62138" rIns="124277" bIns="62138" rtlCol="0" anchor="ctr"/>
          <a:lstStyle/>
          <a:p>
            <a:pPr algn="ctr" defTabSz="621395"/>
            <a:endParaRPr lang="en-US" sz="2400">
              <a:solidFill>
                <a:prstClr val="white"/>
              </a:solidFill>
              <a:latin typeface="Calibri"/>
            </a:endParaRPr>
          </a:p>
        </p:txBody>
      </p:sp>
      <p:sp>
        <p:nvSpPr>
          <p:cNvPr id="2" name="Title 1"/>
          <p:cNvSpPr>
            <a:spLocks noGrp="1"/>
          </p:cNvSpPr>
          <p:nvPr>
            <p:ph type="title"/>
          </p:nvPr>
        </p:nvSpPr>
        <p:spPr>
          <a:xfrm>
            <a:off x="621824" y="3334124"/>
            <a:ext cx="10931576" cy="905222"/>
          </a:xfrm>
        </p:spPr>
        <p:txBody>
          <a:bodyPr anchor="t"/>
          <a:lstStyle>
            <a:lvl1pPr algn="l">
              <a:defRPr sz="4900" b="0" cap="none" baseline="0">
                <a:solidFill>
                  <a:schemeClr val="bg1"/>
                </a:solidFill>
                <a:latin typeface="Arial" panose="020B0604020202020204" pitchFamily="34" charset="0"/>
                <a:cs typeface="Arial" pitchFamily="34" charset="0"/>
              </a:defRPr>
            </a:lvl1pPr>
          </a:lstStyle>
          <a:p>
            <a:r>
              <a:rPr lang="en-US" dirty="0" smtClean="0"/>
              <a:t>Click to edit Master title style</a:t>
            </a:r>
            <a:endParaRPr lang="en-US" dirty="0"/>
          </a:p>
        </p:txBody>
      </p:sp>
      <p:sp>
        <p:nvSpPr>
          <p:cNvPr id="18" name="TextBox 17"/>
          <p:cNvSpPr txBox="1"/>
          <p:nvPr userDrawn="1"/>
        </p:nvSpPr>
        <p:spPr>
          <a:xfrm>
            <a:off x="4780270" y="6601084"/>
            <a:ext cx="2901844" cy="292977"/>
          </a:xfrm>
          <a:prstGeom prst="rect">
            <a:avLst/>
          </a:prstGeom>
          <a:noFill/>
        </p:spPr>
        <p:txBody>
          <a:bodyPr lIns="124277" tIns="62138" rIns="124277" bIns="62138">
            <a:spAutoFit/>
          </a:bodyPr>
          <a:lstStyle/>
          <a:p>
            <a:pPr algn="ctr" defTabSz="1242788">
              <a:defRPr/>
            </a:pPr>
            <a:r>
              <a:rPr lang="en-US" sz="1100" dirty="0">
                <a:solidFill>
                  <a:prstClr val="white"/>
                </a:solidFill>
                <a:latin typeface="Arial" pitchFamily="34" charset="0"/>
                <a:cs typeface="Arial" pitchFamily="34" charset="0"/>
              </a:rPr>
              <a:t>© 2010 Overland Storage, Inc.</a:t>
            </a:r>
          </a:p>
        </p:txBody>
      </p:sp>
      <p:sp>
        <p:nvSpPr>
          <p:cNvPr id="13" name="TextBox 12"/>
          <p:cNvSpPr txBox="1"/>
          <p:nvPr userDrawn="1"/>
        </p:nvSpPr>
        <p:spPr>
          <a:xfrm>
            <a:off x="453413" y="6391818"/>
            <a:ext cx="631475" cy="313903"/>
          </a:xfrm>
          <a:prstGeom prst="rect">
            <a:avLst/>
          </a:prstGeom>
          <a:noFill/>
        </p:spPr>
        <p:txBody>
          <a:bodyPr wrap="square" lIns="124277" tIns="62138" rIns="124277" bIns="62138" anchor="b">
            <a:spAutoFit/>
          </a:bodyPr>
          <a:lstStyle/>
          <a:p>
            <a:pPr defTabSz="1242788">
              <a:defRPr/>
            </a:pPr>
            <a:fld id="{20B0A04A-B8A3-428A-BC26-7F23AEE053E3}" type="slidenum">
              <a:rPr lang="en-US" sz="1200" smtClean="0">
                <a:solidFill>
                  <a:srgbClr val="808080"/>
                </a:solidFill>
                <a:latin typeface="Arial" pitchFamily="34" charset="0"/>
                <a:cs typeface="Arial" pitchFamily="34" charset="0"/>
              </a:rPr>
              <a:pPr defTabSz="1242788">
                <a:defRPr/>
              </a:pPr>
              <a:t>‹#›</a:t>
            </a:fld>
            <a:endParaRPr lang="en-US" sz="1200" dirty="0">
              <a:solidFill>
                <a:srgbClr val="808080"/>
              </a:solidFill>
              <a:latin typeface="Arial" pitchFamily="34" charset="0"/>
              <a:cs typeface="Arial" pitchFamily="34" charset="0"/>
            </a:endParaRPr>
          </a:p>
        </p:txBody>
      </p:sp>
      <p:pic>
        <p:nvPicPr>
          <p:cNvPr id="11" name="Picture 10"/>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10903350" y="6391818"/>
            <a:ext cx="1335089" cy="4840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549528530"/>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6_Section Header">
    <p:spTree>
      <p:nvGrpSpPr>
        <p:cNvPr id="1" name=""/>
        <p:cNvGrpSpPr/>
        <p:nvPr/>
      </p:nvGrpSpPr>
      <p:grpSpPr>
        <a:xfrm>
          <a:off x="0" y="0"/>
          <a:ext cx="0" cy="0"/>
          <a:chOff x="0" y="0"/>
          <a:chExt cx="0" cy="0"/>
        </a:xfrm>
      </p:grpSpPr>
      <p:sp>
        <p:nvSpPr>
          <p:cNvPr id="4" name="Rectangle 3"/>
          <p:cNvSpPr/>
          <p:nvPr userDrawn="1"/>
        </p:nvSpPr>
        <p:spPr>
          <a:xfrm>
            <a:off x="0" y="2"/>
            <a:ext cx="12436475" cy="607487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24277" tIns="62138" rIns="124277" bIns="62138" rtlCol="0" anchor="ctr"/>
          <a:lstStyle/>
          <a:p>
            <a:pPr algn="ctr" defTabSz="621395"/>
            <a:endParaRPr lang="en-US" sz="2400">
              <a:solidFill>
                <a:prstClr val="white"/>
              </a:solidFill>
              <a:latin typeface="Calibri"/>
            </a:endParaRPr>
          </a:p>
        </p:txBody>
      </p:sp>
      <p:sp>
        <p:nvSpPr>
          <p:cNvPr id="2" name="Title 1"/>
          <p:cNvSpPr>
            <a:spLocks noGrp="1"/>
          </p:cNvSpPr>
          <p:nvPr>
            <p:ph type="title"/>
          </p:nvPr>
        </p:nvSpPr>
        <p:spPr>
          <a:xfrm>
            <a:off x="621824" y="3334124"/>
            <a:ext cx="10931576" cy="905222"/>
          </a:xfrm>
        </p:spPr>
        <p:txBody>
          <a:bodyPr anchor="t"/>
          <a:lstStyle>
            <a:lvl1pPr algn="l">
              <a:defRPr sz="4900" b="0" cap="none" baseline="0">
                <a:solidFill>
                  <a:schemeClr val="bg1"/>
                </a:solidFill>
                <a:latin typeface="Arial" panose="020B0604020202020204" pitchFamily="34" charset="0"/>
                <a:cs typeface="Arial" pitchFamily="34" charset="0"/>
              </a:defRPr>
            </a:lvl1pPr>
          </a:lstStyle>
          <a:p>
            <a:r>
              <a:rPr lang="en-US" dirty="0" smtClean="0"/>
              <a:t>Click to edit Master title style</a:t>
            </a:r>
            <a:endParaRPr lang="en-US" dirty="0"/>
          </a:p>
        </p:txBody>
      </p:sp>
      <p:sp>
        <p:nvSpPr>
          <p:cNvPr id="18" name="TextBox 17"/>
          <p:cNvSpPr txBox="1"/>
          <p:nvPr userDrawn="1"/>
        </p:nvSpPr>
        <p:spPr>
          <a:xfrm>
            <a:off x="4780270" y="6601084"/>
            <a:ext cx="2901844" cy="292977"/>
          </a:xfrm>
          <a:prstGeom prst="rect">
            <a:avLst/>
          </a:prstGeom>
          <a:noFill/>
        </p:spPr>
        <p:txBody>
          <a:bodyPr lIns="124277" tIns="62138" rIns="124277" bIns="62138">
            <a:spAutoFit/>
          </a:bodyPr>
          <a:lstStyle/>
          <a:p>
            <a:pPr algn="ctr" defTabSz="1242788">
              <a:defRPr/>
            </a:pPr>
            <a:r>
              <a:rPr lang="en-US" sz="1100" dirty="0">
                <a:solidFill>
                  <a:prstClr val="white"/>
                </a:solidFill>
                <a:latin typeface="Arial" pitchFamily="34" charset="0"/>
                <a:cs typeface="Arial" pitchFamily="34" charset="0"/>
              </a:rPr>
              <a:t>© 2010 Overland Storage, Inc.</a:t>
            </a:r>
          </a:p>
        </p:txBody>
      </p:sp>
      <p:sp>
        <p:nvSpPr>
          <p:cNvPr id="13" name="TextBox 12"/>
          <p:cNvSpPr txBox="1"/>
          <p:nvPr userDrawn="1"/>
        </p:nvSpPr>
        <p:spPr>
          <a:xfrm>
            <a:off x="453413" y="6391818"/>
            <a:ext cx="631475" cy="313903"/>
          </a:xfrm>
          <a:prstGeom prst="rect">
            <a:avLst/>
          </a:prstGeom>
          <a:noFill/>
        </p:spPr>
        <p:txBody>
          <a:bodyPr wrap="square" lIns="124277" tIns="62138" rIns="124277" bIns="62138" anchor="b">
            <a:spAutoFit/>
          </a:bodyPr>
          <a:lstStyle/>
          <a:p>
            <a:pPr defTabSz="1242788">
              <a:defRPr/>
            </a:pPr>
            <a:fld id="{20B0A04A-B8A3-428A-BC26-7F23AEE053E3}" type="slidenum">
              <a:rPr lang="en-US" sz="1200" smtClean="0">
                <a:solidFill>
                  <a:srgbClr val="808080"/>
                </a:solidFill>
                <a:latin typeface="Arial" pitchFamily="34" charset="0"/>
                <a:cs typeface="Arial" pitchFamily="34" charset="0"/>
              </a:rPr>
              <a:pPr defTabSz="1242788">
                <a:defRPr/>
              </a:pPr>
              <a:t>‹#›</a:t>
            </a:fld>
            <a:endParaRPr lang="en-US" sz="1200" dirty="0">
              <a:solidFill>
                <a:srgbClr val="808080"/>
              </a:solidFill>
              <a:latin typeface="Arial" pitchFamily="34" charset="0"/>
              <a:cs typeface="Arial" pitchFamily="34" charset="0"/>
            </a:endParaRPr>
          </a:p>
        </p:txBody>
      </p:sp>
      <p:pic>
        <p:nvPicPr>
          <p:cNvPr id="11" name="Picture 10"/>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10903350" y="6391818"/>
            <a:ext cx="1335089" cy="4840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28588847"/>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8" name="Rectangle 7"/>
          <p:cNvSpPr/>
          <p:nvPr userDrawn="1"/>
        </p:nvSpPr>
        <p:spPr>
          <a:xfrm>
            <a:off x="12956" y="6295072"/>
            <a:ext cx="12436475" cy="699453"/>
          </a:xfrm>
          <a:prstGeom prst="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4277" tIns="62138" rIns="124277" bIns="62138" anchor="ctr"/>
          <a:lstStyle/>
          <a:p>
            <a:pPr algn="ctr" defTabSz="621395">
              <a:defRPr/>
            </a:pPr>
            <a:endParaRPr lang="en-US" dirty="0">
              <a:solidFill>
                <a:prstClr val="white"/>
              </a:solidFill>
              <a:latin typeface="Calibri"/>
            </a:endParaRPr>
          </a:p>
        </p:txBody>
      </p:sp>
      <p:pic>
        <p:nvPicPr>
          <p:cNvPr id="13" name="Picture 14" descr="Ovr-White-Logo-Gradient.png"/>
          <p:cNvPicPr>
            <a:picLocks noChangeAspect="1"/>
          </p:cNvPicPr>
          <p:nvPr userDrawn="1"/>
        </p:nvPicPr>
        <p:blipFill>
          <a:blip r:embed="rId2" cstate="print"/>
          <a:srcRect/>
          <a:stretch>
            <a:fillRect/>
          </a:stretch>
        </p:blipFill>
        <p:spPr bwMode="auto">
          <a:xfrm>
            <a:off x="10445775" y="6399183"/>
            <a:ext cx="1589105" cy="448493"/>
          </a:xfrm>
          <a:prstGeom prst="rect">
            <a:avLst/>
          </a:prstGeom>
          <a:noFill/>
          <a:ln w="9525">
            <a:noFill/>
            <a:miter lim="800000"/>
            <a:headEnd/>
            <a:tailEnd/>
          </a:ln>
        </p:spPr>
      </p:pic>
      <p:sp>
        <p:nvSpPr>
          <p:cNvPr id="14" name="Title 1"/>
          <p:cNvSpPr>
            <a:spLocks noGrp="1"/>
          </p:cNvSpPr>
          <p:nvPr>
            <p:ph type="title"/>
          </p:nvPr>
        </p:nvSpPr>
        <p:spPr>
          <a:xfrm>
            <a:off x="621824" y="77718"/>
            <a:ext cx="11192828" cy="699453"/>
          </a:xfrm>
        </p:spPr>
        <p:txBody>
          <a:bodyPr/>
          <a:lstStyle>
            <a:lvl1pPr algn="l">
              <a:defRPr sz="2900" b="1" baseline="0">
                <a:solidFill>
                  <a:schemeClr val="accent4"/>
                </a:solidFill>
                <a:latin typeface="Arial" pitchFamily="34" charset="0"/>
              </a:defRPr>
            </a:lvl1pPr>
          </a:lstStyle>
          <a:p>
            <a:r>
              <a:rPr lang="en-US" dirty="0" smtClean="0"/>
              <a:t>Click to edit Master title style</a:t>
            </a:r>
            <a:endParaRPr lang="en-US" dirty="0"/>
          </a:p>
        </p:txBody>
      </p:sp>
      <p:sp>
        <p:nvSpPr>
          <p:cNvPr id="15" name="Content Placeholder 2"/>
          <p:cNvSpPr>
            <a:spLocks noGrp="1"/>
          </p:cNvSpPr>
          <p:nvPr>
            <p:ph idx="1"/>
          </p:nvPr>
        </p:nvSpPr>
        <p:spPr>
          <a:xfrm>
            <a:off x="621824" y="1165754"/>
            <a:ext cx="11192828" cy="4896168"/>
          </a:xfrm>
        </p:spPr>
        <p:txBody>
          <a:bodyPr/>
          <a:lstStyle>
            <a:lvl1pPr marL="349534" indent="-349534">
              <a:buClr>
                <a:schemeClr val="accent4"/>
              </a:buClr>
              <a:buFont typeface="Lucida Grande"/>
              <a:buChar char="-"/>
              <a:defRPr sz="2400">
                <a:solidFill>
                  <a:schemeClr val="bg2">
                    <a:lumMod val="50000"/>
                  </a:schemeClr>
                </a:solidFill>
                <a:latin typeface="Arial" pitchFamily="34" charset="0"/>
                <a:cs typeface="Arial" pitchFamily="34" charset="0"/>
              </a:defRPr>
            </a:lvl1pPr>
            <a:lvl2pPr>
              <a:buClr>
                <a:schemeClr val="accent4"/>
              </a:buClr>
              <a:defRPr sz="2000">
                <a:solidFill>
                  <a:schemeClr val="bg2">
                    <a:lumMod val="50000"/>
                  </a:schemeClr>
                </a:solidFill>
                <a:latin typeface="Arial" pitchFamily="34" charset="0"/>
                <a:cs typeface="Arial" pitchFamily="34" charset="0"/>
              </a:defRPr>
            </a:lvl2pPr>
            <a:lvl3pPr>
              <a:buClr>
                <a:schemeClr val="accent4"/>
              </a:buClr>
              <a:defRPr sz="1800">
                <a:solidFill>
                  <a:schemeClr val="bg2">
                    <a:lumMod val="50000"/>
                  </a:schemeClr>
                </a:solidFill>
                <a:latin typeface="Arial" pitchFamily="34" charset="0"/>
                <a:cs typeface="Arial" pitchFamily="34" charset="0"/>
              </a:defRPr>
            </a:lvl3pPr>
            <a:lvl4pPr>
              <a:buClr>
                <a:schemeClr val="accent4"/>
              </a:buClr>
              <a:defRPr sz="1600">
                <a:solidFill>
                  <a:schemeClr val="bg2">
                    <a:lumMod val="50000"/>
                  </a:schemeClr>
                </a:solidFill>
                <a:latin typeface="Arial" pitchFamily="34" charset="0"/>
                <a:cs typeface="Arial" pitchFamily="34" charset="0"/>
              </a:defRPr>
            </a:lvl4pPr>
            <a:lvl5pPr>
              <a:buClr>
                <a:schemeClr val="accent4"/>
              </a:buClr>
              <a:defRPr sz="1600">
                <a:solidFill>
                  <a:schemeClr val="bg2">
                    <a:lumMod val="50000"/>
                  </a:schemeClr>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Footer Placeholder 3"/>
          <p:cNvSpPr>
            <a:spLocks noGrp="1"/>
          </p:cNvSpPr>
          <p:nvPr>
            <p:ph type="ftr" sz="quarter" idx="4294967295"/>
          </p:nvPr>
        </p:nvSpPr>
        <p:spPr>
          <a:xfrm>
            <a:off x="3212756" y="6462651"/>
            <a:ext cx="6425512" cy="376441"/>
          </a:xfrm>
          <a:prstGeom prst="rect">
            <a:avLst/>
          </a:prstGeom>
        </p:spPr>
        <p:txBody>
          <a:bodyPr lIns="124277" tIns="62138" rIns="124277" bIns="62138"/>
          <a:lstStyle/>
          <a:p>
            <a:pPr defTabSz="621395"/>
            <a:r>
              <a:rPr lang="en-US" sz="2400" smtClean="0">
                <a:solidFill>
                  <a:srgbClr val="808080"/>
                </a:solidFill>
                <a:latin typeface="Calibri"/>
              </a:rPr>
              <a:t>Overland Scales Across America Roadshow</a:t>
            </a:r>
            <a:endParaRPr lang="en-US" sz="2400" dirty="0">
              <a:solidFill>
                <a:srgbClr val="808080"/>
              </a:solidFill>
              <a:latin typeface="Calibri"/>
            </a:endParaRPr>
          </a:p>
        </p:txBody>
      </p:sp>
      <p:sp>
        <p:nvSpPr>
          <p:cNvPr id="12" name="Slide Number Placeholder 2"/>
          <p:cNvSpPr>
            <a:spLocks noGrp="1"/>
          </p:cNvSpPr>
          <p:nvPr>
            <p:ph type="sldNum" sz="quarter" idx="4294967295"/>
          </p:nvPr>
        </p:nvSpPr>
        <p:spPr>
          <a:xfrm>
            <a:off x="621824" y="6462651"/>
            <a:ext cx="2901844" cy="372394"/>
          </a:xfrm>
          <a:prstGeom prst="rect">
            <a:avLst/>
          </a:prstGeom>
        </p:spPr>
        <p:txBody>
          <a:bodyPr lIns="124277" tIns="62138" rIns="124277" bIns="62138"/>
          <a:lstStyle/>
          <a:p>
            <a:pPr defTabSz="621395"/>
            <a:fld id="{8928CE3D-B31B-E84C-9708-110AF0D981DA}" type="slidenum">
              <a:rPr lang="en-US" sz="2400" smtClean="0">
                <a:solidFill>
                  <a:srgbClr val="808080"/>
                </a:solidFill>
                <a:latin typeface="Calibri"/>
              </a:rPr>
              <a:pPr defTabSz="621395"/>
              <a:t>‹#›</a:t>
            </a:fld>
            <a:endParaRPr lang="en-US" sz="2400" dirty="0">
              <a:solidFill>
                <a:srgbClr val="808080"/>
              </a:solidFill>
              <a:latin typeface="Calibri"/>
            </a:endParaRPr>
          </a:p>
        </p:txBody>
      </p:sp>
    </p:spTree>
    <p:extLst>
      <p:ext uri="{BB962C8B-B14F-4D97-AF65-F5344CB8AC3E}">
        <p14:creationId xmlns:p14="http://schemas.microsoft.com/office/powerpoint/2010/main" val="3738022192"/>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721501997"/>
      </p:ext>
    </p:extLst>
  </p:cSld>
  <p:clrMapOvr>
    <a:masterClrMapping/>
  </p:clrMapOvr>
  <p:transition xmlns:p14="http://schemas.microsoft.com/office/powerpoint/2010/main" spd="slow">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15" name="Content Placeholder 2"/>
          <p:cNvSpPr>
            <a:spLocks noGrp="1"/>
          </p:cNvSpPr>
          <p:nvPr>
            <p:ph idx="1"/>
          </p:nvPr>
        </p:nvSpPr>
        <p:spPr>
          <a:xfrm>
            <a:off x="453415" y="1139848"/>
            <a:ext cx="11361238" cy="4896168"/>
          </a:xfrm>
        </p:spPr>
        <p:txBody>
          <a:bodyPr/>
          <a:lstStyle>
            <a:lvl1pPr>
              <a:buClr>
                <a:schemeClr val="accent6"/>
              </a:buClr>
              <a:buFont typeface="Arial" pitchFamily="34" charset="0"/>
              <a:buChar char="•"/>
              <a:defRPr sz="2700">
                <a:solidFill>
                  <a:schemeClr val="tx1">
                    <a:lumMod val="75000"/>
                  </a:schemeClr>
                </a:solidFill>
                <a:latin typeface="Arial" pitchFamily="34" charset="0"/>
                <a:cs typeface="Arial" pitchFamily="34" charset="0"/>
              </a:defRPr>
            </a:lvl1pPr>
            <a:lvl2pPr>
              <a:buClr>
                <a:schemeClr val="accent6"/>
              </a:buClr>
              <a:defRPr sz="2400">
                <a:solidFill>
                  <a:schemeClr val="tx1">
                    <a:lumMod val="75000"/>
                  </a:schemeClr>
                </a:solidFill>
                <a:latin typeface="Arial" pitchFamily="34" charset="0"/>
                <a:cs typeface="Arial" pitchFamily="34" charset="0"/>
              </a:defRPr>
            </a:lvl2pPr>
            <a:lvl3pPr>
              <a:buClr>
                <a:schemeClr val="accent6"/>
              </a:buClr>
              <a:defRPr sz="2200">
                <a:solidFill>
                  <a:schemeClr val="tx1">
                    <a:lumMod val="75000"/>
                  </a:schemeClr>
                </a:solidFill>
                <a:latin typeface="Arial" pitchFamily="34" charset="0"/>
                <a:cs typeface="Arial" pitchFamily="34" charset="0"/>
              </a:defRPr>
            </a:lvl3pPr>
            <a:lvl4pPr>
              <a:buClr>
                <a:schemeClr val="accent6"/>
              </a:buClr>
              <a:defRPr sz="1900">
                <a:solidFill>
                  <a:schemeClr val="tx1">
                    <a:lumMod val="75000"/>
                  </a:schemeClr>
                </a:solidFill>
                <a:latin typeface="Arial" pitchFamily="34" charset="0"/>
                <a:cs typeface="Arial" pitchFamily="34" charset="0"/>
              </a:defRPr>
            </a:lvl4pPr>
            <a:lvl5pPr>
              <a:buClr>
                <a:schemeClr val="accent6"/>
              </a:buClr>
              <a:defRPr sz="1900">
                <a:solidFill>
                  <a:schemeClr val="tx1">
                    <a:lumMod val="75000"/>
                  </a:schemeClr>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Title Placeholder 1"/>
          <p:cNvSpPr>
            <a:spLocks noGrp="1"/>
          </p:cNvSpPr>
          <p:nvPr>
            <p:ph type="title"/>
          </p:nvPr>
        </p:nvSpPr>
        <p:spPr bwMode="auto">
          <a:xfrm>
            <a:off x="453415" y="259393"/>
            <a:ext cx="11361238" cy="699453"/>
          </a:xfrm>
          <a:prstGeom prst="rect">
            <a:avLst/>
          </a:prstGeom>
          <a:noFill/>
          <a:ln w="9525">
            <a:noFill/>
            <a:miter lim="800000"/>
            <a:headEnd/>
            <a:tailEnd/>
          </a:ln>
        </p:spPr>
        <p:txBody>
          <a:bodyPr vert="horz" wrap="square" lIns="124277" tIns="62138" rIns="124277" bIns="62138" numCol="1" anchor="ctr" anchorCtr="0" compatLnSpc="1">
            <a:prstTxWarp prst="textNoShape">
              <a:avLst/>
            </a:prstTxWarp>
          </a:bodyPr>
          <a:lstStyle/>
          <a:p>
            <a:pPr lvl="0"/>
            <a:r>
              <a:rPr lang="en-US" dirty="0" smtClean="0"/>
              <a:t>Click to edit Master title style</a:t>
            </a:r>
          </a:p>
        </p:txBody>
      </p:sp>
    </p:spTree>
    <p:extLst>
      <p:ext uri="{BB962C8B-B14F-4D97-AF65-F5344CB8AC3E}">
        <p14:creationId xmlns:p14="http://schemas.microsoft.com/office/powerpoint/2010/main" val="474908690"/>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15" name="Content Placeholder 2"/>
          <p:cNvSpPr>
            <a:spLocks noGrp="1"/>
          </p:cNvSpPr>
          <p:nvPr>
            <p:ph idx="1"/>
          </p:nvPr>
        </p:nvSpPr>
        <p:spPr>
          <a:xfrm>
            <a:off x="453415" y="1139848"/>
            <a:ext cx="11361238" cy="4896168"/>
          </a:xfrm>
        </p:spPr>
        <p:txBody>
          <a:bodyPr/>
          <a:lstStyle>
            <a:lvl1pPr>
              <a:buClr>
                <a:schemeClr val="accent6"/>
              </a:buClr>
              <a:buFont typeface="Arial" pitchFamily="34" charset="0"/>
              <a:buChar char="•"/>
              <a:defRPr sz="2700">
                <a:solidFill>
                  <a:schemeClr val="tx1">
                    <a:lumMod val="75000"/>
                  </a:schemeClr>
                </a:solidFill>
                <a:latin typeface="Arial" pitchFamily="34" charset="0"/>
                <a:cs typeface="Arial" pitchFamily="34" charset="0"/>
              </a:defRPr>
            </a:lvl1pPr>
            <a:lvl2pPr>
              <a:buClr>
                <a:schemeClr val="accent6"/>
              </a:buClr>
              <a:defRPr sz="2400">
                <a:solidFill>
                  <a:schemeClr val="tx1">
                    <a:lumMod val="75000"/>
                  </a:schemeClr>
                </a:solidFill>
                <a:latin typeface="Arial" pitchFamily="34" charset="0"/>
                <a:cs typeface="Arial" pitchFamily="34" charset="0"/>
              </a:defRPr>
            </a:lvl2pPr>
            <a:lvl3pPr>
              <a:buClr>
                <a:schemeClr val="accent6"/>
              </a:buClr>
              <a:defRPr sz="2200">
                <a:solidFill>
                  <a:schemeClr val="tx1">
                    <a:lumMod val="75000"/>
                  </a:schemeClr>
                </a:solidFill>
                <a:latin typeface="Arial" pitchFamily="34" charset="0"/>
                <a:cs typeface="Arial" pitchFamily="34" charset="0"/>
              </a:defRPr>
            </a:lvl3pPr>
            <a:lvl4pPr>
              <a:buClr>
                <a:schemeClr val="accent6"/>
              </a:buClr>
              <a:defRPr sz="1900">
                <a:solidFill>
                  <a:schemeClr val="tx1">
                    <a:lumMod val="75000"/>
                  </a:schemeClr>
                </a:solidFill>
                <a:latin typeface="Arial" pitchFamily="34" charset="0"/>
                <a:cs typeface="Arial" pitchFamily="34" charset="0"/>
              </a:defRPr>
            </a:lvl4pPr>
            <a:lvl5pPr>
              <a:buClr>
                <a:schemeClr val="accent6"/>
              </a:buClr>
              <a:defRPr sz="1900">
                <a:solidFill>
                  <a:schemeClr val="tx1">
                    <a:lumMod val="75000"/>
                  </a:schemeClr>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57890479"/>
      </p:ext>
    </p:extLst>
  </p:cSld>
  <p:clrMapOvr>
    <a:masterClrMapping/>
  </p:clrMapOvr>
  <p:timing>
    <p:tnLst>
      <p:par>
        <p:cTn xmlns:p14="http://schemas.microsoft.com/office/powerpoint/2010/mai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75341545"/>
      </p:ext>
    </p:extLst>
  </p:cSld>
  <p:clrMapOvr>
    <a:masterClrMapping/>
  </p:clrMapOvr>
  <p:timing>
    <p:tnLst>
      <p:par>
        <p:cTn xmlns:p14="http://schemas.microsoft.com/office/powerpoint/2010/mai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4798803"/>
      </p:ext>
    </p:extLst>
  </p:cSld>
  <p:clrMapOvr>
    <a:masterClrMapping/>
  </p:clrMapOvr>
  <p:timing>
    <p:tnLst>
      <p:par>
        <p:cTn xmlns:p14="http://schemas.microsoft.com/office/powerpoint/2010/mai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15" name="Content Placeholder 2"/>
          <p:cNvSpPr>
            <a:spLocks noGrp="1"/>
          </p:cNvSpPr>
          <p:nvPr>
            <p:ph idx="1"/>
          </p:nvPr>
        </p:nvSpPr>
        <p:spPr>
          <a:xfrm>
            <a:off x="453415" y="1139848"/>
            <a:ext cx="11361238" cy="4896168"/>
          </a:xfrm>
        </p:spPr>
        <p:txBody>
          <a:bodyPr/>
          <a:lstStyle>
            <a:lvl1pPr>
              <a:buClr>
                <a:schemeClr val="accent6"/>
              </a:buClr>
              <a:buFont typeface="Arial" pitchFamily="34" charset="0"/>
              <a:buChar char="•"/>
              <a:defRPr sz="2700">
                <a:solidFill>
                  <a:schemeClr val="tx1">
                    <a:lumMod val="75000"/>
                  </a:schemeClr>
                </a:solidFill>
                <a:latin typeface="Arial" pitchFamily="34" charset="0"/>
                <a:cs typeface="Arial" pitchFamily="34" charset="0"/>
              </a:defRPr>
            </a:lvl1pPr>
            <a:lvl2pPr>
              <a:buClr>
                <a:schemeClr val="accent6"/>
              </a:buClr>
              <a:defRPr sz="2400">
                <a:solidFill>
                  <a:schemeClr val="tx1">
                    <a:lumMod val="75000"/>
                  </a:schemeClr>
                </a:solidFill>
                <a:latin typeface="Arial" pitchFamily="34" charset="0"/>
                <a:cs typeface="Arial" pitchFamily="34" charset="0"/>
              </a:defRPr>
            </a:lvl2pPr>
            <a:lvl3pPr>
              <a:buClr>
                <a:schemeClr val="accent6"/>
              </a:buClr>
              <a:defRPr sz="2200">
                <a:solidFill>
                  <a:schemeClr val="tx1">
                    <a:lumMod val="75000"/>
                  </a:schemeClr>
                </a:solidFill>
                <a:latin typeface="Arial" pitchFamily="34" charset="0"/>
                <a:cs typeface="Arial" pitchFamily="34" charset="0"/>
              </a:defRPr>
            </a:lvl3pPr>
            <a:lvl4pPr>
              <a:buClr>
                <a:schemeClr val="accent6"/>
              </a:buClr>
              <a:defRPr sz="1900">
                <a:solidFill>
                  <a:schemeClr val="tx1">
                    <a:lumMod val="75000"/>
                  </a:schemeClr>
                </a:solidFill>
                <a:latin typeface="Arial" pitchFamily="34" charset="0"/>
                <a:cs typeface="Arial" pitchFamily="34" charset="0"/>
              </a:defRPr>
            </a:lvl4pPr>
            <a:lvl5pPr>
              <a:buClr>
                <a:schemeClr val="accent6"/>
              </a:buClr>
              <a:defRPr sz="1900">
                <a:solidFill>
                  <a:schemeClr val="tx1">
                    <a:lumMod val="75000"/>
                  </a:schemeClr>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Title Placeholder 1"/>
          <p:cNvSpPr>
            <a:spLocks noGrp="1"/>
          </p:cNvSpPr>
          <p:nvPr>
            <p:ph type="title"/>
          </p:nvPr>
        </p:nvSpPr>
        <p:spPr bwMode="auto">
          <a:xfrm>
            <a:off x="453415" y="259393"/>
            <a:ext cx="11361238" cy="699453"/>
          </a:xfrm>
          <a:prstGeom prst="rect">
            <a:avLst/>
          </a:prstGeom>
          <a:noFill/>
          <a:ln w="9525">
            <a:noFill/>
            <a:miter lim="800000"/>
            <a:headEnd/>
            <a:tailEnd/>
          </a:ln>
        </p:spPr>
        <p:txBody>
          <a:bodyPr vert="horz" wrap="square" lIns="124277" tIns="62138" rIns="124277" bIns="62138" numCol="1" anchor="ctr" anchorCtr="0" compatLnSpc="1">
            <a:prstTxWarp prst="textNoShape">
              <a:avLst/>
            </a:prstTxWarp>
          </a:bodyPr>
          <a:lstStyle/>
          <a:p>
            <a:pPr lvl="0"/>
            <a:r>
              <a:rPr lang="en-US" dirty="0" smtClean="0"/>
              <a:t>Click to edit Master title style</a:t>
            </a:r>
          </a:p>
        </p:txBody>
      </p:sp>
    </p:spTree>
    <p:extLst>
      <p:ext uri="{BB962C8B-B14F-4D97-AF65-F5344CB8AC3E}">
        <p14:creationId xmlns:p14="http://schemas.microsoft.com/office/powerpoint/2010/main" val="3499913284"/>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5" name="Content Placeholder 2"/>
          <p:cNvSpPr>
            <a:spLocks noGrp="1"/>
          </p:cNvSpPr>
          <p:nvPr>
            <p:ph idx="1"/>
          </p:nvPr>
        </p:nvSpPr>
        <p:spPr>
          <a:xfrm>
            <a:off x="453415" y="1139848"/>
            <a:ext cx="11361238" cy="4896168"/>
          </a:xfrm>
        </p:spPr>
        <p:txBody>
          <a:bodyPr/>
          <a:lstStyle>
            <a:lvl1pPr>
              <a:buClr>
                <a:schemeClr val="accent6"/>
              </a:buClr>
              <a:buFont typeface="Arial" pitchFamily="34" charset="0"/>
              <a:buChar char="•"/>
              <a:defRPr sz="2700">
                <a:solidFill>
                  <a:schemeClr val="tx1">
                    <a:lumMod val="75000"/>
                  </a:schemeClr>
                </a:solidFill>
                <a:latin typeface="Arial" pitchFamily="34" charset="0"/>
                <a:cs typeface="Arial" pitchFamily="34" charset="0"/>
              </a:defRPr>
            </a:lvl1pPr>
            <a:lvl2pPr>
              <a:buClr>
                <a:schemeClr val="accent6"/>
              </a:buClr>
              <a:defRPr sz="2400">
                <a:solidFill>
                  <a:schemeClr val="tx1">
                    <a:lumMod val="75000"/>
                  </a:schemeClr>
                </a:solidFill>
                <a:latin typeface="Arial" pitchFamily="34" charset="0"/>
                <a:cs typeface="Arial" pitchFamily="34" charset="0"/>
              </a:defRPr>
            </a:lvl2pPr>
            <a:lvl3pPr>
              <a:buClr>
                <a:schemeClr val="accent6"/>
              </a:buClr>
              <a:defRPr sz="2200">
                <a:solidFill>
                  <a:schemeClr val="tx1">
                    <a:lumMod val="75000"/>
                  </a:schemeClr>
                </a:solidFill>
                <a:latin typeface="Arial" pitchFamily="34" charset="0"/>
                <a:cs typeface="Arial" pitchFamily="34" charset="0"/>
              </a:defRPr>
            </a:lvl3pPr>
            <a:lvl4pPr>
              <a:buClr>
                <a:schemeClr val="accent6"/>
              </a:buClr>
              <a:defRPr sz="1900">
                <a:solidFill>
                  <a:schemeClr val="tx1">
                    <a:lumMod val="75000"/>
                  </a:schemeClr>
                </a:solidFill>
                <a:latin typeface="Arial" pitchFamily="34" charset="0"/>
                <a:cs typeface="Arial" pitchFamily="34" charset="0"/>
              </a:defRPr>
            </a:lvl4pPr>
            <a:lvl5pPr>
              <a:buClr>
                <a:schemeClr val="accent6"/>
              </a:buClr>
              <a:defRPr sz="1900">
                <a:solidFill>
                  <a:schemeClr val="tx1">
                    <a:lumMod val="75000"/>
                  </a:schemeClr>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04739728"/>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itle &amp; 4 Categories">
    <p:bg bwMode="lt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74321" y="296898"/>
            <a:ext cx="11889564" cy="752093"/>
          </a:xfrm>
        </p:spPr>
        <p:txBody>
          <a:bodyPr/>
          <a:lstStyle>
            <a:lvl1pPr>
              <a:defRPr sz="3500"/>
            </a:lvl1pPr>
          </a:lstStyle>
          <a:p>
            <a:r>
              <a:rPr lang="en-US" smtClean="0"/>
              <a:t>Click to edit Master title style</a:t>
            </a:r>
            <a:endParaRPr lang="en-US" dirty="0"/>
          </a:p>
        </p:txBody>
      </p:sp>
      <p:sp>
        <p:nvSpPr>
          <p:cNvPr id="4" name="Content Placeholder 3"/>
          <p:cNvSpPr>
            <a:spLocks noGrp="1"/>
          </p:cNvSpPr>
          <p:nvPr>
            <p:ph sz="quarter" idx="10"/>
          </p:nvPr>
        </p:nvSpPr>
        <p:spPr>
          <a:xfrm>
            <a:off x="274638" y="3040066"/>
            <a:ext cx="11887200" cy="517064"/>
          </a:xfrm>
        </p:spPr>
        <p:txBody>
          <a:bodyPr/>
          <a:lstStyle>
            <a:lvl1pPr marL="0" indent="0">
              <a:buNone/>
              <a:defRPr sz="2400"/>
            </a:lvl1pPr>
          </a:lstStyle>
          <a:p>
            <a:pPr lvl="0"/>
            <a:r>
              <a:rPr lang="en-US" smtClean="0"/>
              <a:t>Click to edit Master text styles</a:t>
            </a:r>
          </a:p>
        </p:txBody>
      </p:sp>
      <p:sp>
        <p:nvSpPr>
          <p:cNvPr id="6" name="Content Placeholder 5"/>
          <p:cNvSpPr>
            <a:spLocks noGrp="1"/>
          </p:cNvSpPr>
          <p:nvPr>
            <p:ph sz="quarter" idx="11"/>
          </p:nvPr>
        </p:nvSpPr>
        <p:spPr>
          <a:xfrm>
            <a:off x="274638" y="3954463"/>
            <a:ext cx="2743200" cy="2743200"/>
          </a:xfrm>
          <a:solidFill>
            <a:schemeClr val="accent1"/>
          </a:solidFill>
        </p:spPr>
        <p:txBody>
          <a:bodyPr lIns="182670" tIns="146135" rIns="182670" bIns="146135">
            <a:noAutofit/>
          </a:bodyPr>
          <a:lstStyle>
            <a:lvl1pPr marL="0" indent="0">
              <a:buNone/>
              <a:defRPr sz="2400">
                <a:gradFill>
                  <a:gsLst>
                    <a:gs pos="2655">
                      <a:schemeClr val="bg1"/>
                    </a:gs>
                    <a:gs pos="29000">
                      <a:schemeClr val="bg1"/>
                    </a:gs>
                  </a:gsLst>
                  <a:lin ang="5400000" scaled="0"/>
                </a:gradFill>
              </a:defRPr>
            </a:lvl1pPr>
            <a:lvl2pPr>
              <a:defRPr sz="2400"/>
            </a:lvl2pPr>
            <a:lvl3pPr>
              <a:defRPr sz="2400"/>
            </a:lvl3pPr>
            <a:lvl4pPr>
              <a:defRPr sz="2400"/>
            </a:lvl4pPr>
            <a:lvl5pPr>
              <a:defRPr sz="2400"/>
            </a:lvl5pPr>
          </a:lstStyle>
          <a:p>
            <a:pPr lvl="0"/>
            <a:r>
              <a:rPr lang="en-US" smtClean="0"/>
              <a:t>Click to edit Master text styles</a:t>
            </a:r>
          </a:p>
        </p:txBody>
      </p:sp>
      <p:sp>
        <p:nvSpPr>
          <p:cNvPr id="7" name="Content Placeholder 5"/>
          <p:cNvSpPr>
            <a:spLocks noGrp="1"/>
          </p:cNvSpPr>
          <p:nvPr>
            <p:ph sz="quarter" idx="12"/>
          </p:nvPr>
        </p:nvSpPr>
        <p:spPr>
          <a:xfrm>
            <a:off x="3321740" y="3954463"/>
            <a:ext cx="2743200" cy="2743200"/>
          </a:xfrm>
          <a:solidFill>
            <a:schemeClr val="accent1"/>
          </a:solidFill>
        </p:spPr>
        <p:txBody>
          <a:bodyPr lIns="182670" tIns="146135" rIns="182670" bIns="146135">
            <a:noAutofit/>
          </a:bodyPr>
          <a:lstStyle>
            <a:lvl1pPr marL="0" indent="0">
              <a:buNone/>
              <a:defRPr sz="2400">
                <a:gradFill>
                  <a:gsLst>
                    <a:gs pos="2655">
                      <a:schemeClr val="bg1"/>
                    </a:gs>
                    <a:gs pos="29000">
                      <a:schemeClr val="bg1"/>
                    </a:gs>
                  </a:gsLst>
                  <a:lin ang="5400000" scaled="0"/>
                </a:gradFill>
              </a:defRPr>
            </a:lvl1pPr>
            <a:lvl2pPr>
              <a:defRPr sz="2400"/>
            </a:lvl2pPr>
            <a:lvl3pPr>
              <a:defRPr sz="2400"/>
            </a:lvl3pPr>
            <a:lvl4pPr>
              <a:defRPr sz="2400"/>
            </a:lvl4pPr>
            <a:lvl5pPr>
              <a:defRPr sz="2400"/>
            </a:lvl5pPr>
          </a:lstStyle>
          <a:p>
            <a:pPr lvl="0"/>
            <a:r>
              <a:rPr lang="en-US" smtClean="0"/>
              <a:t>Click to edit Master text styles</a:t>
            </a:r>
          </a:p>
        </p:txBody>
      </p:sp>
      <p:sp>
        <p:nvSpPr>
          <p:cNvPr id="8" name="Content Placeholder 5"/>
          <p:cNvSpPr>
            <a:spLocks noGrp="1"/>
          </p:cNvSpPr>
          <p:nvPr>
            <p:ph sz="quarter" idx="13"/>
          </p:nvPr>
        </p:nvSpPr>
        <p:spPr>
          <a:xfrm>
            <a:off x="6368842" y="3954463"/>
            <a:ext cx="2743200" cy="2743200"/>
          </a:xfrm>
          <a:solidFill>
            <a:schemeClr val="accent1"/>
          </a:solidFill>
        </p:spPr>
        <p:txBody>
          <a:bodyPr lIns="182670" tIns="146135" rIns="182670" bIns="146135">
            <a:noAutofit/>
          </a:bodyPr>
          <a:lstStyle>
            <a:lvl1pPr marL="0" indent="0">
              <a:buNone/>
              <a:defRPr sz="2400">
                <a:gradFill>
                  <a:gsLst>
                    <a:gs pos="2655">
                      <a:schemeClr val="bg1"/>
                    </a:gs>
                    <a:gs pos="29000">
                      <a:schemeClr val="bg1"/>
                    </a:gs>
                  </a:gsLst>
                  <a:lin ang="5400000" scaled="0"/>
                </a:gradFill>
              </a:defRPr>
            </a:lvl1pPr>
            <a:lvl2pPr>
              <a:defRPr sz="2400"/>
            </a:lvl2pPr>
            <a:lvl3pPr>
              <a:defRPr sz="2400"/>
            </a:lvl3pPr>
            <a:lvl4pPr>
              <a:defRPr sz="2400"/>
            </a:lvl4pPr>
            <a:lvl5pPr>
              <a:defRPr sz="2400"/>
            </a:lvl5pPr>
          </a:lstStyle>
          <a:p>
            <a:pPr lvl="0"/>
            <a:r>
              <a:rPr lang="en-US" smtClean="0"/>
              <a:t>Click to edit Master text styles</a:t>
            </a:r>
          </a:p>
        </p:txBody>
      </p:sp>
      <p:sp>
        <p:nvSpPr>
          <p:cNvPr id="9" name="Content Placeholder 5"/>
          <p:cNvSpPr>
            <a:spLocks noGrp="1"/>
          </p:cNvSpPr>
          <p:nvPr>
            <p:ph sz="quarter" idx="14"/>
          </p:nvPr>
        </p:nvSpPr>
        <p:spPr>
          <a:xfrm>
            <a:off x="9415944" y="3954463"/>
            <a:ext cx="2743200" cy="2743200"/>
          </a:xfrm>
          <a:solidFill>
            <a:schemeClr val="accent1"/>
          </a:solidFill>
        </p:spPr>
        <p:txBody>
          <a:bodyPr lIns="182670" tIns="146135" rIns="182670" bIns="146135">
            <a:noAutofit/>
          </a:bodyPr>
          <a:lstStyle>
            <a:lvl1pPr marL="0" indent="0">
              <a:buNone/>
              <a:defRPr sz="2400">
                <a:gradFill>
                  <a:gsLst>
                    <a:gs pos="2655">
                      <a:schemeClr val="bg1"/>
                    </a:gs>
                    <a:gs pos="29000">
                      <a:schemeClr val="bg1"/>
                    </a:gs>
                  </a:gsLst>
                  <a:lin ang="5400000" scaled="0"/>
                </a:gradFill>
              </a:defRPr>
            </a:lvl1pPr>
            <a:lvl2pPr>
              <a:defRPr sz="2400"/>
            </a:lvl2pPr>
            <a:lvl3pPr>
              <a:defRPr sz="2400"/>
            </a:lvl3pPr>
            <a:lvl4pPr>
              <a:defRPr sz="2400"/>
            </a:lvl4pPr>
            <a:lvl5pPr>
              <a:defRPr sz="2400"/>
            </a:lvl5pPr>
          </a:lstStyle>
          <a:p>
            <a:pPr lvl="0"/>
            <a:r>
              <a:rPr lang="en-US" smtClean="0"/>
              <a:t>Click to edit Master text styles</a:t>
            </a:r>
          </a:p>
        </p:txBody>
      </p:sp>
    </p:spTree>
    <p:extLst>
      <p:ext uri="{BB962C8B-B14F-4D97-AF65-F5344CB8AC3E}">
        <p14:creationId xmlns:p14="http://schemas.microsoft.com/office/powerpoint/2010/main" val="202515029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Title Placeholder 1"/>
          <p:cNvSpPr>
            <a:spLocks noGrp="1"/>
          </p:cNvSpPr>
          <p:nvPr>
            <p:ph type="title"/>
          </p:nvPr>
        </p:nvSpPr>
        <p:spPr bwMode="auto">
          <a:xfrm>
            <a:off x="453415" y="259393"/>
            <a:ext cx="11361238" cy="699453"/>
          </a:xfrm>
          <a:prstGeom prst="rect">
            <a:avLst/>
          </a:prstGeom>
          <a:noFill/>
          <a:ln w="9525">
            <a:noFill/>
            <a:miter lim="800000"/>
            <a:headEnd/>
            <a:tailEnd/>
          </a:ln>
        </p:spPr>
        <p:txBody>
          <a:bodyPr vert="horz" wrap="square" lIns="124212" tIns="62106" rIns="124212" bIns="62106" numCol="1" anchor="ctr" anchorCtr="0" compatLnSpc="1">
            <a:prstTxWarp prst="textNoShape">
              <a:avLst/>
            </a:prstTxWarp>
          </a:bodyPr>
          <a:lstStyle/>
          <a:p>
            <a:pPr lvl="0"/>
            <a:r>
              <a:rPr lang="en-US" dirty="0" smtClean="0"/>
              <a:t>Click to edit Master title style</a:t>
            </a:r>
          </a:p>
        </p:txBody>
      </p:sp>
    </p:spTree>
    <p:extLst>
      <p:ext uri="{BB962C8B-B14F-4D97-AF65-F5344CB8AC3E}">
        <p14:creationId xmlns:p14="http://schemas.microsoft.com/office/powerpoint/2010/main" val="980034054"/>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3_Section Header">
    <p:spTree>
      <p:nvGrpSpPr>
        <p:cNvPr id="1" name=""/>
        <p:cNvGrpSpPr/>
        <p:nvPr/>
      </p:nvGrpSpPr>
      <p:grpSpPr>
        <a:xfrm>
          <a:off x="0" y="0"/>
          <a:ext cx="0" cy="0"/>
          <a:chOff x="0" y="0"/>
          <a:chExt cx="0" cy="0"/>
        </a:xfrm>
      </p:grpSpPr>
      <p:sp>
        <p:nvSpPr>
          <p:cNvPr id="4" name="Rectangle 3"/>
          <p:cNvSpPr/>
          <p:nvPr userDrawn="1"/>
        </p:nvSpPr>
        <p:spPr>
          <a:xfrm>
            <a:off x="0" y="2"/>
            <a:ext cx="12436475" cy="607487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24212" tIns="62106" rIns="124212" bIns="62106" rtlCol="0" anchor="ctr"/>
          <a:lstStyle/>
          <a:p>
            <a:pPr algn="ctr" defTabSz="621078"/>
            <a:endParaRPr lang="en-US" sz="2400">
              <a:solidFill>
                <a:prstClr val="white"/>
              </a:solidFill>
              <a:latin typeface="Calibri"/>
            </a:endParaRPr>
          </a:p>
        </p:txBody>
      </p:sp>
      <p:sp>
        <p:nvSpPr>
          <p:cNvPr id="2" name="Title 1"/>
          <p:cNvSpPr>
            <a:spLocks noGrp="1"/>
          </p:cNvSpPr>
          <p:nvPr>
            <p:ph type="title"/>
          </p:nvPr>
        </p:nvSpPr>
        <p:spPr>
          <a:xfrm>
            <a:off x="621824" y="3334124"/>
            <a:ext cx="10931576" cy="905222"/>
          </a:xfrm>
        </p:spPr>
        <p:txBody>
          <a:bodyPr anchor="t"/>
          <a:lstStyle>
            <a:lvl1pPr algn="l">
              <a:defRPr sz="4900" b="0" cap="none" baseline="0">
                <a:solidFill>
                  <a:schemeClr val="bg1"/>
                </a:solidFill>
                <a:latin typeface="Arial" panose="020B0604020202020204" pitchFamily="34" charset="0"/>
                <a:cs typeface="Arial" pitchFamily="34" charset="0"/>
              </a:defRPr>
            </a:lvl1pPr>
          </a:lstStyle>
          <a:p>
            <a:r>
              <a:rPr lang="en-US" dirty="0" smtClean="0"/>
              <a:t>Click to edit Master title style</a:t>
            </a:r>
            <a:endParaRPr lang="en-US" dirty="0"/>
          </a:p>
        </p:txBody>
      </p:sp>
      <p:sp>
        <p:nvSpPr>
          <p:cNvPr id="18" name="TextBox 17"/>
          <p:cNvSpPr txBox="1"/>
          <p:nvPr userDrawn="1"/>
        </p:nvSpPr>
        <p:spPr>
          <a:xfrm>
            <a:off x="4780270" y="6601084"/>
            <a:ext cx="2901844" cy="292977"/>
          </a:xfrm>
          <a:prstGeom prst="rect">
            <a:avLst/>
          </a:prstGeom>
          <a:noFill/>
        </p:spPr>
        <p:txBody>
          <a:bodyPr lIns="124212" tIns="62106" rIns="124212" bIns="62106">
            <a:spAutoFit/>
          </a:bodyPr>
          <a:lstStyle/>
          <a:p>
            <a:pPr algn="ctr" defTabSz="1242152">
              <a:defRPr/>
            </a:pPr>
            <a:r>
              <a:rPr lang="en-US" sz="1100" dirty="0">
                <a:solidFill>
                  <a:prstClr val="white"/>
                </a:solidFill>
                <a:latin typeface="Arial" pitchFamily="34" charset="0"/>
                <a:cs typeface="Arial" pitchFamily="34" charset="0"/>
              </a:rPr>
              <a:t>© 2010 Overland Storage, Inc.</a:t>
            </a:r>
          </a:p>
        </p:txBody>
      </p:sp>
      <p:sp>
        <p:nvSpPr>
          <p:cNvPr id="13" name="TextBox 12"/>
          <p:cNvSpPr txBox="1"/>
          <p:nvPr userDrawn="1"/>
        </p:nvSpPr>
        <p:spPr>
          <a:xfrm>
            <a:off x="453413" y="6391818"/>
            <a:ext cx="631475" cy="313903"/>
          </a:xfrm>
          <a:prstGeom prst="rect">
            <a:avLst/>
          </a:prstGeom>
          <a:noFill/>
        </p:spPr>
        <p:txBody>
          <a:bodyPr wrap="square" lIns="124212" tIns="62106" rIns="124212" bIns="62106" anchor="b">
            <a:spAutoFit/>
          </a:bodyPr>
          <a:lstStyle/>
          <a:p>
            <a:pPr defTabSz="1242152">
              <a:defRPr/>
            </a:pPr>
            <a:fld id="{20B0A04A-B8A3-428A-BC26-7F23AEE053E3}" type="slidenum">
              <a:rPr lang="en-US" sz="1200" smtClean="0">
                <a:solidFill>
                  <a:srgbClr val="808080"/>
                </a:solidFill>
                <a:latin typeface="Arial" pitchFamily="34" charset="0"/>
                <a:cs typeface="Arial" pitchFamily="34" charset="0"/>
              </a:rPr>
              <a:pPr defTabSz="1242152">
                <a:defRPr/>
              </a:pPr>
              <a:t>‹#›</a:t>
            </a:fld>
            <a:endParaRPr lang="en-US" sz="1200" dirty="0">
              <a:solidFill>
                <a:srgbClr val="808080"/>
              </a:solidFill>
              <a:latin typeface="Arial" pitchFamily="34" charset="0"/>
              <a:cs typeface="Arial" pitchFamily="34" charset="0"/>
            </a:endParaRPr>
          </a:p>
        </p:txBody>
      </p:sp>
      <p:pic>
        <p:nvPicPr>
          <p:cNvPr id="11" name="Picture 10"/>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10903355" y="6391818"/>
            <a:ext cx="1335089" cy="4840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634207353"/>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4_Section Header">
    <p:spTree>
      <p:nvGrpSpPr>
        <p:cNvPr id="1" name=""/>
        <p:cNvGrpSpPr/>
        <p:nvPr/>
      </p:nvGrpSpPr>
      <p:grpSpPr>
        <a:xfrm>
          <a:off x="0" y="0"/>
          <a:ext cx="0" cy="0"/>
          <a:chOff x="0" y="0"/>
          <a:chExt cx="0" cy="0"/>
        </a:xfrm>
      </p:grpSpPr>
      <p:sp>
        <p:nvSpPr>
          <p:cNvPr id="4" name="Rectangle 3"/>
          <p:cNvSpPr/>
          <p:nvPr userDrawn="1"/>
        </p:nvSpPr>
        <p:spPr>
          <a:xfrm>
            <a:off x="0" y="2"/>
            <a:ext cx="12436475" cy="607487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24212" tIns="62106" rIns="124212" bIns="62106" rtlCol="0" anchor="ctr"/>
          <a:lstStyle/>
          <a:p>
            <a:pPr algn="ctr" defTabSz="621078"/>
            <a:endParaRPr lang="en-US" sz="2400">
              <a:solidFill>
                <a:prstClr val="white"/>
              </a:solidFill>
              <a:latin typeface="Calibri"/>
            </a:endParaRPr>
          </a:p>
        </p:txBody>
      </p:sp>
      <p:sp>
        <p:nvSpPr>
          <p:cNvPr id="2" name="Title 1"/>
          <p:cNvSpPr>
            <a:spLocks noGrp="1"/>
          </p:cNvSpPr>
          <p:nvPr>
            <p:ph type="title"/>
          </p:nvPr>
        </p:nvSpPr>
        <p:spPr>
          <a:xfrm>
            <a:off x="621824" y="3334124"/>
            <a:ext cx="10931576" cy="905222"/>
          </a:xfrm>
        </p:spPr>
        <p:txBody>
          <a:bodyPr anchor="t"/>
          <a:lstStyle>
            <a:lvl1pPr algn="l">
              <a:defRPr sz="4900" b="0" cap="none" baseline="0">
                <a:solidFill>
                  <a:schemeClr val="bg1"/>
                </a:solidFill>
                <a:latin typeface="Arial" panose="020B0604020202020204" pitchFamily="34" charset="0"/>
                <a:cs typeface="Arial" pitchFamily="34" charset="0"/>
              </a:defRPr>
            </a:lvl1pPr>
          </a:lstStyle>
          <a:p>
            <a:r>
              <a:rPr lang="en-US" dirty="0" smtClean="0"/>
              <a:t>Click to edit Master title style</a:t>
            </a:r>
            <a:endParaRPr lang="en-US" dirty="0"/>
          </a:p>
        </p:txBody>
      </p:sp>
      <p:sp>
        <p:nvSpPr>
          <p:cNvPr id="18" name="TextBox 17"/>
          <p:cNvSpPr txBox="1"/>
          <p:nvPr userDrawn="1"/>
        </p:nvSpPr>
        <p:spPr>
          <a:xfrm>
            <a:off x="4780270" y="6601084"/>
            <a:ext cx="2901844" cy="292977"/>
          </a:xfrm>
          <a:prstGeom prst="rect">
            <a:avLst/>
          </a:prstGeom>
          <a:noFill/>
        </p:spPr>
        <p:txBody>
          <a:bodyPr lIns="124212" tIns="62106" rIns="124212" bIns="62106">
            <a:spAutoFit/>
          </a:bodyPr>
          <a:lstStyle/>
          <a:p>
            <a:pPr algn="ctr" defTabSz="1242152">
              <a:defRPr/>
            </a:pPr>
            <a:r>
              <a:rPr lang="en-US" sz="1100" dirty="0">
                <a:solidFill>
                  <a:prstClr val="white"/>
                </a:solidFill>
                <a:latin typeface="Arial" pitchFamily="34" charset="0"/>
                <a:cs typeface="Arial" pitchFamily="34" charset="0"/>
              </a:rPr>
              <a:t>© 2010 Overland Storage, Inc.</a:t>
            </a:r>
          </a:p>
        </p:txBody>
      </p:sp>
      <p:sp>
        <p:nvSpPr>
          <p:cNvPr id="13" name="TextBox 12"/>
          <p:cNvSpPr txBox="1"/>
          <p:nvPr userDrawn="1"/>
        </p:nvSpPr>
        <p:spPr>
          <a:xfrm>
            <a:off x="453413" y="6391818"/>
            <a:ext cx="631475" cy="313903"/>
          </a:xfrm>
          <a:prstGeom prst="rect">
            <a:avLst/>
          </a:prstGeom>
          <a:noFill/>
        </p:spPr>
        <p:txBody>
          <a:bodyPr wrap="square" lIns="124212" tIns="62106" rIns="124212" bIns="62106" anchor="b">
            <a:spAutoFit/>
          </a:bodyPr>
          <a:lstStyle/>
          <a:p>
            <a:pPr defTabSz="1242152">
              <a:defRPr/>
            </a:pPr>
            <a:fld id="{20B0A04A-B8A3-428A-BC26-7F23AEE053E3}" type="slidenum">
              <a:rPr lang="en-US" sz="1200" smtClean="0">
                <a:solidFill>
                  <a:srgbClr val="808080"/>
                </a:solidFill>
                <a:latin typeface="Arial" pitchFamily="34" charset="0"/>
                <a:cs typeface="Arial" pitchFamily="34" charset="0"/>
              </a:rPr>
              <a:pPr defTabSz="1242152">
                <a:defRPr/>
              </a:pPr>
              <a:t>‹#›</a:t>
            </a:fld>
            <a:endParaRPr lang="en-US" sz="1200" dirty="0">
              <a:solidFill>
                <a:srgbClr val="808080"/>
              </a:solidFill>
              <a:latin typeface="Arial" pitchFamily="34" charset="0"/>
              <a:cs typeface="Arial" pitchFamily="34" charset="0"/>
            </a:endParaRPr>
          </a:p>
        </p:txBody>
      </p:sp>
      <p:pic>
        <p:nvPicPr>
          <p:cNvPr id="11" name="Picture 10"/>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10903355" y="6391818"/>
            <a:ext cx="1335089" cy="4840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987489194"/>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6398867"/>
      </p:ext>
    </p:extLst>
  </p:cSld>
  <p:clrMapOvr>
    <a:masterClrMapping/>
  </p:clrMapOvr>
  <p:transition xmlns:p14="http://schemas.microsoft.com/office/powerpoint/2010/mai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188542270"/>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97747041"/>
      </p:ext>
    </p:extLst>
  </p:cSld>
  <p:clrMapOvr>
    <a:masterClrMapping/>
  </p:clrMapOvr>
  <p:transition xmlns:p14="http://schemas.microsoft.com/office/powerpoint/2010/main" spd="slow">
    <p:push dir="u"/>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30" Type="http://schemas.openxmlformats.org/officeDocument/2006/relationships/slideLayout" Target="../slideLayouts/slideLayout30.xml"/><Relationship Id="rId31" Type="http://schemas.openxmlformats.org/officeDocument/2006/relationships/theme" Target="../theme/theme1.xml"/><Relationship Id="rId32" Type="http://schemas.openxmlformats.org/officeDocument/2006/relationships/image" Target="../media/image1.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 name="TextBox 18"/>
          <p:cNvSpPr txBox="1"/>
          <p:nvPr/>
        </p:nvSpPr>
        <p:spPr>
          <a:xfrm>
            <a:off x="0" y="6450525"/>
            <a:ext cx="932736" cy="418539"/>
          </a:xfrm>
          <a:prstGeom prst="rect">
            <a:avLst/>
          </a:prstGeom>
          <a:noFill/>
        </p:spPr>
        <p:txBody>
          <a:bodyPr lIns="124212" tIns="62106" rIns="124212" bIns="62106">
            <a:spAutoFit/>
          </a:bodyPr>
          <a:lstStyle/>
          <a:p>
            <a:pPr algn="ctr" defTabSz="1242152">
              <a:defRPr/>
            </a:pPr>
            <a:fld id="{20B0A04A-B8A3-428A-BC26-7F23AEE053E3}" type="slidenum">
              <a:rPr lang="en-US" sz="1900">
                <a:solidFill>
                  <a:prstClr val="white"/>
                </a:solidFill>
                <a:latin typeface="Arial Black" pitchFamily="34" charset="0"/>
              </a:rPr>
              <a:pPr algn="ctr" defTabSz="1242152">
                <a:defRPr/>
              </a:pPr>
              <a:t>‹#›</a:t>
            </a:fld>
            <a:endParaRPr lang="en-US" sz="1900" dirty="0">
              <a:solidFill>
                <a:prstClr val="white"/>
              </a:solidFill>
              <a:latin typeface="Arial Black" pitchFamily="34" charset="0"/>
            </a:endParaRPr>
          </a:p>
        </p:txBody>
      </p:sp>
      <p:sp>
        <p:nvSpPr>
          <p:cNvPr id="1026" name="Title Placeholder 1"/>
          <p:cNvSpPr>
            <a:spLocks noGrp="1"/>
          </p:cNvSpPr>
          <p:nvPr>
            <p:ph type="title"/>
          </p:nvPr>
        </p:nvSpPr>
        <p:spPr bwMode="auto">
          <a:xfrm>
            <a:off x="453413" y="259393"/>
            <a:ext cx="11366541" cy="699453"/>
          </a:xfrm>
          <a:prstGeom prst="rect">
            <a:avLst/>
          </a:prstGeom>
          <a:noFill/>
          <a:ln w="9525">
            <a:noFill/>
            <a:miter lim="800000"/>
            <a:headEnd/>
            <a:tailEnd/>
          </a:ln>
        </p:spPr>
        <p:txBody>
          <a:bodyPr vert="horz" wrap="square" lIns="124212" tIns="62106" rIns="124212" bIns="62106"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453413" y="1138507"/>
            <a:ext cx="11366541" cy="4881027"/>
          </a:xfrm>
          <a:prstGeom prst="rect">
            <a:avLst/>
          </a:prstGeom>
          <a:noFill/>
          <a:ln w="9525">
            <a:noFill/>
            <a:miter lim="800000"/>
            <a:headEnd/>
            <a:tailEnd/>
          </a:ln>
        </p:spPr>
        <p:txBody>
          <a:bodyPr vert="horz" wrap="square" lIns="124212" tIns="62106" rIns="124212" bIns="62106"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4" name="TextBox 13"/>
          <p:cNvSpPr txBox="1"/>
          <p:nvPr/>
        </p:nvSpPr>
        <p:spPr>
          <a:xfrm>
            <a:off x="453413" y="6391818"/>
            <a:ext cx="631475" cy="313903"/>
          </a:xfrm>
          <a:prstGeom prst="rect">
            <a:avLst/>
          </a:prstGeom>
          <a:noFill/>
        </p:spPr>
        <p:txBody>
          <a:bodyPr wrap="square" lIns="124212" tIns="62106" rIns="124212" bIns="62106" anchor="b">
            <a:spAutoFit/>
          </a:bodyPr>
          <a:lstStyle/>
          <a:p>
            <a:pPr defTabSz="1242152">
              <a:defRPr/>
            </a:pPr>
            <a:fld id="{20B0A04A-B8A3-428A-BC26-7F23AEE053E3}" type="slidenum">
              <a:rPr lang="en-US" sz="1200" smtClean="0">
                <a:solidFill>
                  <a:srgbClr val="808080"/>
                </a:solidFill>
                <a:latin typeface="Arial" pitchFamily="34" charset="0"/>
                <a:cs typeface="Arial" pitchFamily="34" charset="0"/>
              </a:rPr>
              <a:pPr defTabSz="1242152">
                <a:defRPr/>
              </a:pPr>
              <a:t>‹#›</a:t>
            </a:fld>
            <a:endParaRPr lang="en-US" sz="1200" dirty="0">
              <a:solidFill>
                <a:srgbClr val="808080"/>
              </a:solidFill>
              <a:latin typeface="Arial" pitchFamily="34" charset="0"/>
              <a:cs typeface="Arial" pitchFamily="34" charset="0"/>
            </a:endParaRPr>
          </a:p>
        </p:txBody>
      </p:sp>
      <p:pic>
        <p:nvPicPr>
          <p:cNvPr id="13" name="Picture 12"/>
          <p:cNvPicPr>
            <a:picLocks noChangeAspect="1" noChangeArrowheads="1"/>
          </p:cNvPicPr>
          <p:nvPr userDrawn="1"/>
        </p:nvPicPr>
        <p:blipFill>
          <a:blip r:embed="rId32" cstate="print">
            <a:extLst>
              <a:ext uri="{28A0092B-C50C-407E-A947-70E740481C1C}">
                <a14:useLocalDpi xmlns:a14="http://schemas.microsoft.com/office/drawing/2010/main"/>
              </a:ext>
            </a:extLst>
          </a:blip>
          <a:srcRect/>
          <a:stretch>
            <a:fillRect/>
          </a:stretch>
        </p:blipFill>
        <p:spPr bwMode="auto">
          <a:xfrm>
            <a:off x="10903355" y="6391818"/>
            <a:ext cx="1335089" cy="4840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extBox 1"/>
          <p:cNvSpPr txBox="1"/>
          <p:nvPr userDrawn="1"/>
        </p:nvSpPr>
        <p:spPr>
          <a:xfrm>
            <a:off x="4486524" y="6391818"/>
            <a:ext cx="2863032" cy="355757"/>
          </a:xfrm>
          <a:prstGeom prst="rect">
            <a:avLst/>
          </a:prstGeom>
          <a:noFill/>
        </p:spPr>
        <p:txBody>
          <a:bodyPr wrap="none" lIns="124212" tIns="62106" rIns="124212" bIns="62106" rtlCol="0">
            <a:spAutoFit/>
          </a:bodyPr>
          <a:lstStyle/>
          <a:p>
            <a:pPr defTabSz="621078"/>
            <a:r>
              <a:rPr lang="en-US" sz="1500" b="1" dirty="0" smtClean="0">
                <a:solidFill>
                  <a:srgbClr val="808080">
                    <a:lumMod val="75000"/>
                  </a:srgbClr>
                </a:solidFill>
                <a:latin typeface="Arial" panose="020B0604020202020204" pitchFamily="34" charset="0"/>
                <a:cs typeface="Arial" panose="020B0604020202020204" pitchFamily="34" charset="0"/>
              </a:rPr>
              <a:t>Sphere3D Corp. Confidential</a:t>
            </a:r>
            <a:endParaRPr lang="en-US" sz="1500" b="1" dirty="0">
              <a:solidFill>
                <a:srgbClr val="808080">
                  <a:lumMod val="75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1650249"/>
      </p:ext>
    </p:extLst>
  </p:cSld>
  <p:clrMap bg1="lt1" tx1="dk1" bg2="lt2" tx2="dk2" accent1="accent1" accent2="accent2" accent3="accent3" accent4="accent4" accent5="accent5" accent6="accent6" hlink="hlink" folHlink="folHlink"/>
  <p:sldLayoutIdLst>
    <p:sldLayoutId id="2147484623" r:id="rId1"/>
    <p:sldLayoutId id="2147484624" r:id="rId2"/>
    <p:sldLayoutId id="2147484625" r:id="rId3"/>
    <p:sldLayoutId id="2147484626" r:id="rId4"/>
    <p:sldLayoutId id="2147484627" r:id="rId5"/>
    <p:sldLayoutId id="2147484628" r:id="rId6"/>
    <p:sldLayoutId id="2147484631" r:id="rId7"/>
    <p:sldLayoutId id="2147484632" r:id="rId8"/>
    <p:sldLayoutId id="2147484633" r:id="rId9"/>
    <p:sldLayoutId id="2147484635" r:id="rId10"/>
    <p:sldLayoutId id="2147484636" r:id="rId11"/>
    <p:sldLayoutId id="2147484637" r:id="rId12"/>
    <p:sldLayoutId id="2147484638" r:id="rId13"/>
    <p:sldLayoutId id="2147484639" r:id="rId14"/>
    <p:sldLayoutId id="2147484640" r:id="rId15"/>
    <p:sldLayoutId id="2147484643" r:id="rId16"/>
    <p:sldLayoutId id="2147484645" r:id="rId17"/>
    <p:sldLayoutId id="2147484646" r:id="rId18"/>
    <p:sldLayoutId id="2147484647" r:id="rId19"/>
    <p:sldLayoutId id="2147484648" r:id="rId20"/>
    <p:sldLayoutId id="2147484649" r:id="rId21"/>
    <p:sldLayoutId id="2147484650" r:id="rId22"/>
    <p:sldLayoutId id="2147484651" r:id="rId23"/>
    <p:sldLayoutId id="2147484655" r:id="rId24"/>
    <p:sldLayoutId id="2147484656" r:id="rId25"/>
    <p:sldLayoutId id="2147484657" r:id="rId26"/>
    <p:sldLayoutId id="2147484658" r:id="rId27"/>
    <p:sldLayoutId id="2147484659" r:id="rId28"/>
    <p:sldLayoutId id="2147484660" r:id="rId29"/>
    <p:sldLayoutId id="2147484661" r:id="rId30"/>
  </p:sldLayoutIdLst>
  <p:transition xmlns:p14="http://schemas.microsoft.com/office/powerpoint/2010/main" spd="slow">
    <p:push dir="u"/>
  </p:transition>
  <p:timing>
    <p:tnLst>
      <p:par>
        <p:cTn xmlns:p14="http://schemas.microsoft.com/office/powerpoint/2010/main" id="1" dur="indefinite" restart="never" nodeType="tmRoot"/>
      </p:par>
    </p:tnLst>
  </p:timing>
  <p:hf sldNum="0" hdr="0" dt="0"/>
  <p:txStyles>
    <p:titleStyle>
      <a:lvl1pPr algn="l" rtl="0" fontAlgn="base">
        <a:lnSpc>
          <a:spcPts val="4760"/>
        </a:lnSpc>
        <a:spcBef>
          <a:spcPct val="0"/>
        </a:spcBef>
        <a:spcAft>
          <a:spcPct val="0"/>
        </a:spcAft>
        <a:defRPr sz="3800" b="0" kern="1200">
          <a:solidFill>
            <a:schemeClr val="tx2"/>
          </a:solidFill>
          <a:latin typeface="Arial" panose="020B0604020202020204" pitchFamily="34" charset="0"/>
          <a:ea typeface="+mj-ea"/>
          <a:cs typeface="Arial" panose="020B0604020202020204" pitchFamily="34" charset="0"/>
        </a:defRPr>
      </a:lvl1pPr>
      <a:lvl2pPr algn="ctr" rtl="0" fontAlgn="base">
        <a:spcBef>
          <a:spcPct val="0"/>
        </a:spcBef>
        <a:spcAft>
          <a:spcPct val="0"/>
        </a:spcAft>
        <a:defRPr sz="6000">
          <a:solidFill>
            <a:schemeClr val="tx1"/>
          </a:solidFill>
          <a:latin typeface="Calibri" pitchFamily="34" charset="0"/>
        </a:defRPr>
      </a:lvl2pPr>
      <a:lvl3pPr algn="ctr" rtl="0" fontAlgn="base">
        <a:spcBef>
          <a:spcPct val="0"/>
        </a:spcBef>
        <a:spcAft>
          <a:spcPct val="0"/>
        </a:spcAft>
        <a:defRPr sz="6000">
          <a:solidFill>
            <a:schemeClr val="tx1"/>
          </a:solidFill>
          <a:latin typeface="Calibri" pitchFamily="34" charset="0"/>
        </a:defRPr>
      </a:lvl3pPr>
      <a:lvl4pPr algn="ctr" rtl="0" fontAlgn="base">
        <a:spcBef>
          <a:spcPct val="0"/>
        </a:spcBef>
        <a:spcAft>
          <a:spcPct val="0"/>
        </a:spcAft>
        <a:defRPr sz="6000">
          <a:solidFill>
            <a:schemeClr val="tx1"/>
          </a:solidFill>
          <a:latin typeface="Calibri" pitchFamily="34" charset="0"/>
        </a:defRPr>
      </a:lvl4pPr>
      <a:lvl5pPr algn="ctr" rtl="0" fontAlgn="base">
        <a:spcBef>
          <a:spcPct val="0"/>
        </a:spcBef>
        <a:spcAft>
          <a:spcPct val="0"/>
        </a:spcAft>
        <a:defRPr sz="6000">
          <a:solidFill>
            <a:schemeClr val="tx1"/>
          </a:solidFill>
          <a:latin typeface="Calibri" pitchFamily="34" charset="0"/>
        </a:defRPr>
      </a:lvl5pPr>
      <a:lvl6pPr marL="621078" algn="ctr" rtl="0" fontAlgn="base">
        <a:spcBef>
          <a:spcPct val="0"/>
        </a:spcBef>
        <a:spcAft>
          <a:spcPct val="0"/>
        </a:spcAft>
        <a:defRPr sz="6000">
          <a:solidFill>
            <a:schemeClr val="tx1"/>
          </a:solidFill>
          <a:latin typeface="Calibri" pitchFamily="34" charset="0"/>
        </a:defRPr>
      </a:lvl6pPr>
      <a:lvl7pPr marL="1242152" algn="ctr" rtl="0" fontAlgn="base">
        <a:spcBef>
          <a:spcPct val="0"/>
        </a:spcBef>
        <a:spcAft>
          <a:spcPct val="0"/>
        </a:spcAft>
        <a:defRPr sz="6000">
          <a:solidFill>
            <a:schemeClr val="tx1"/>
          </a:solidFill>
          <a:latin typeface="Calibri" pitchFamily="34" charset="0"/>
        </a:defRPr>
      </a:lvl7pPr>
      <a:lvl8pPr marL="1863233" algn="ctr" rtl="0" fontAlgn="base">
        <a:spcBef>
          <a:spcPct val="0"/>
        </a:spcBef>
        <a:spcAft>
          <a:spcPct val="0"/>
        </a:spcAft>
        <a:defRPr sz="6000">
          <a:solidFill>
            <a:schemeClr val="tx1"/>
          </a:solidFill>
          <a:latin typeface="Calibri" pitchFamily="34" charset="0"/>
        </a:defRPr>
      </a:lvl8pPr>
      <a:lvl9pPr marL="2484304" algn="ctr" rtl="0" fontAlgn="base">
        <a:spcBef>
          <a:spcPct val="0"/>
        </a:spcBef>
        <a:spcAft>
          <a:spcPct val="0"/>
        </a:spcAft>
        <a:defRPr sz="6000">
          <a:solidFill>
            <a:schemeClr val="tx1"/>
          </a:solidFill>
          <a:latin typeface="Calibri" pitchFamily="34" charset="0"/>
        </a:defRPr>
      </a:lvl9pPr>
    </p:titleStyle>
    <p:bodyStyle>
      <a:lvl1pPr marL="465805" indent="-465805" algn="l" rtl="0" fontAlgn="base">
        <a:spcBef>
          <a:spcPct val="20000"/>
        </a:spcBef>
        <a:spcAft>
          <a:spcPct val="0"/>
        </a:spcAft>
        <a:buClr>
          <a:schemeClr val="accent6"/>
        </a:buClr>
        <a:buFont typeface="Arial" pitchFamily="34" charset="0"/>
        <a:buChar char="•"/>
        <a:defRPr sz="2700" kern="1200">
          <a:solidFill>
            <a:schemeClr val="tx1">
              <a:lumMod val="75000"/>
            </a:schemeClr>
          </a:solidFill>
          <a:latin typeface="Arial" panose="020B0604020202020204" pitchFamily="34" charset="0"/>
          <a:ea typeface="+mn-ea"/>
          <a:cs typeface="Arial" panose="020B0604020202020204" pitchFamily="34" charset="0"/>
        </a:defRPr>
      </a:lvl1pPr>
      <a:lvl2pPr marL="1009249" indent="-388177" algn="l" rtl="0" fontAlgn="base">
        <a:spcBef>
          <a:spcPct val="20000"/>
        </a:spcBef>
        <a:spcAft>
          <a:spcPct val="0"/>
        </a:spcAft>
        <a:buClr>
          <a:schemeClr val="accent6"/>
        </a:buClr>
        <a:buFont typeface="Arial" pitchFamily="34" charset="0"/>
        <a:buChar char="–"/>
        <a:defRPr sz="2400" kern="1200">
          <a:solidFill>
            <a:schemeClr val="tx1">
              <a:lumMod val="75000"/>
            </a:schemeClr>
          </a:solidFill>
          <a:latin typeface="Arial" panose="020B0604020202020204" pitchFamily="34" charset="0"/>
          <a:ea typeface="+mn-ea"/>
          <a:cs typeface="Arial" panose="020B0604020202020204" pitchFamily="34" charset="0"/>
        </a:defRPr>
      </a:lvl2pPr>
      <a:lvl3pPr marL="1552689" indent="-310540" algn="l" rtl="0" fontAlgn="base">
        <a:spcBef>
          <a:spcPct val="20000"/>
        </a:spcBef>
        <a:spcAft>
          <a:spcPct val="0"/>
        </a:spcAft>
        <a:buClr>
          <a:schemeClr val="accent6"/>
        </a:buClr>
        <a:buFont typeface="Arial" pitchFamily="34" charset="0"/>
        <a:buChar char="•"/>
        <a:defRPr sz="2200" kern="1200">
          <a:solidFill>
            <a:schemeClr val="tx1">
              <a:lumMod val="75000"/>
            </a:schemeClr>
          </a:solidFill>
          <a:latin typeface="Arial" panose="020B0604020202020204" pitchFamily="34" charset="0"/>
          <a:ea typeface="+mn-ea"/>
          <a:cs typeface="Arial" panose="020B0604020202020204" pitchFamily="34" charset="0"/>
        </a:defRPr>
      </a:lvl3pPr>
      <a:lvl4pPr marL="2173766" indent="-310540" algn="l" rtl="0" fontAlgn="base">
        <a:spcBef>
          <a:spcPct val="20000"/>
        </a:spcBef>
        <a:spcAft>
          <a:spcPct val="0"/>
        </a:spcAft>
        <a:buClr>
          <a:schemeClr val="accent6"/>
        </a:buClr>
        <a:buFont typeface="Arial" pitchFamily="34" charset="0"/>
        <a:buChar char="–"/>
        <a:defRPr sz="1900" kern="1200">
          <a:solidFill>
            <a:schemeClr val="tx1">
              <a:lumMod val="75000"/>
            </a:schemeClr>
          </a:solidFill>
          <a:latin typeface="Arial" panose="020B0604020202020204" pitchFamily="34" charset="0"/>
          <a:ea typeface="+mn-ea"/>
          <a:cs typeface="Arial" panose="020B0604020202020204" pitchFamily="34" charset="0"/>
        </a:defRPr>
      </a:lvl4pPr>
      <a:lvl5pPr marL="2794844" indent="-310540" algn="l" rtl="0" fontAlgn="base">
        <a:spcBef>
          <a:spcPct val="20000"/>
        </a:spcBef>
        <a:spcAft>
          <a:spcPct val="0"/>
        </a:spcAft>
        <a:buClr>
          <a:schemeClr val="accent6"/>
        </a:buClr>
        <a:buFont typeface="Arial" pitchFamily="34" charset="0"/>
        <a:buChar char="»"/>
        <a:defRPr sz="1900" kern="1200">
          <a:solidFill>
            <a:schemeClr val="tx1">
              <a:lumMod val="75000"/>
            </a:schemeClr>
          </a:solidFill>
          <a:latin typeface="Arial" panose="020B0604020202020204" pitchFamily="34" charset="0"/>
          <a:ea typeface="+mn-ea"/>
          <a:cs typeface="Arial" panose="020B0604020202020204" pitchFamily="34" charset="0"/>
        </a:defRPr>
      </a:lvl5pPr>
      <a:lvl6pPr marL="3415916" indent="-310540" algn="l" defTabSz="1242152"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4036994" indent="-310540" algn="l" defTabSz="1242152"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658069" indent="-310540" algn="l" defTabSz="1242152"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279149" indent="-310540" algn="l" defTabSz="1242152"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42152" rtl="0" eaLnBrk="1" latinLnBrk="0" hangingPunct="1">
        <a:defRPr sz="2400" kern="1200">
          <a:solidFill>
            <a:schemeClr val="tx1"/>
          </a:solidFill>
          <a:latin typeface="+mn-lt"/>
          <a:ea typeface="+mn-ea"/>
          <a:cs typeface="+mn-cs"/>
        </a:defRPr>
      </a:lvl1pPr>
      <a:lvl2pPr marL="621078" algn="l" defTabSz="1242152" rtl="0" eaLnBrk="1" latinLnBrk="0" hangingPunct="1">
        <a:defRPr sz="2400" kern="1200">
          <a:solidFill>
            <a:schemeClr val="tx1"/>
          </a:solidFill>
          <a:latin typeface="+mn-lt"/>
          <a:ea typeface="+mn-ea"/>
          <a:cs typeface="+mn-cs"/>
        </a:defRPr>
      </a:lvl2pPr>
      <a:lvl3pPr marL="1242152" algn="l" defTabSz="1242152" rtl="0" eaLnBrk="1" latinLnBrk="0" hangingPunct="1">
        <a:defRPr sz="2400" kern="1200">
          <a:solidFill>
            <a:schemeClr val="tx1"/>
          </a:solidFill>
          <a:latin typeface="+mn-lt"/>
          <a:ea typeface="+mn-ea"/>
          <a:cs typeface="+mn-cs"/>
        </a:defRPr>
      </a:lvl3pPr>
      <a:lvl4pPr marL="1863233" algn="l" defTabSz="1242152" rtl="0" eaLnBrk="1" latinLnBrk="0" hangingPunct="1">
        <a:defRPr sz="2400" kern="1200">
          <a:solidFill>
            <a:schemeClr val="tx1"/>
          </a:solidFill>
          <a:latin typeface="+mn-lt"/>
          <a:ea typeface="+mn-ea"/>
          <a:cs typeface="+mn-cs"/>
        </a:defRPr>
      </a:lvl4pPr>
      <a:lvl5pPr marL="2484304" algn="l" defTabSz="1242152" rtl="0" eaLnBrk="1" latinLnBrk="0" hangingPunct="1">
        <a:defRPr sz="2400" kern="1200">
          <a:solidFill>
            <a:schemeClr val="tx1"/>
          </a:solidFill>
          <a:latin typeface="+mn-lt"/>
          <a:ea typeface="+mn-ea"/>
          <a:cs typeface="+mn-cs"/>
        </a:defRPr>
      </a:lvl5pPr>
      <a:lvl6pPr marL="3105382" algn="l" defTabSz="1242152" rtl="0" eaLnBrk="1" latinLnBrk="0" hangingPunct="1">
        <a:defRPr sz="2400" kern="1200">
          <a:solidFill>
            <a:schemeClr val="tx1"/>
          </a:solidFill>
          <a:latin typeface="+mn-lt"/>
          <a:ea typeface="+mn-ea"/>
          <a:cs typeface="+mn-cs"/>
        </a:defRPr>
      </a:lvl6pPr>
      <a:lvl7pPr marL="3726456" algn="l" defTabSz="1242152" rtl="0" eaLnBrk="1" latinLnBrk="0" hangingPunct="1">
        <a:defRPr sz="2400" kern="1200">
          <a:solidFill>
            <a:schemeClr val="tx1"/>
          </a:solidFill>
          <a:latin typeface="+mn-lt"/>
          <a:ea typeface="+mn-ea"/>
          <a:cs typeface="+mn-cs"/>
        </a:defRPr>
      </a:lvl7pPr>
      <a:lvl8pPr marL="4347532" algn="l" defTabSz="1242152" rtl="0" eaLnBrk="1" latinLnBrk="0" hangingPunct="1">
        <a:defRPr sz="2400" kern="1200">
          <a:solidFill>
            <a:schemeClr val="tx1"/>
          </a:solidFill>
          <a:latin typeface="+mn-lt"/>
          <a:ea typeface="+mn-ea"/>
          <a:cs typeface="+mn-cs"/>
        </a:defRPr>
      </a:lvl8pPr>
      <a:lvl9pPr marL="4968610" algn="l" defTabSz="1242152"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emf"/><Relationship Id="rId1" Type="http://schemas.openxmlformats.org/officeDocument/2006/relationships/slideLayout" Target="../slideLayouts/slideLayout15.xml"/><Relationship Id="rId2" Type="http://schemas.openxmlformats.org/officeDocument/2006/relationships/image" Target="../media/image3.png"/></Relationships>
</file>

<file path=ppt/slides/_rels/slide10.xml.rels><?xml version="1.0" encoding="UTF-8" standalone="yes"?>
<Relationships xmlns="http://schemas.openxmlformats.org/package/2006/relationships"><Relationship Id="rId9" Type="http://schemas.openxmlformats.org/officeDocument/2006/relationships/image" Target="../media/image35.emf"/><Relationship Id="rId20" Type="http://schemas.openxmlformats.org/officeDocument/2006/relationships/image" Target="../media/image44.emf"/><Relationship Id="rId21" Type="http://schemas.openxmlformats.org/officeDocument/2006/relationships/image" Target="../media/image45.emf"/><Relationship Id="rId22" Type="http://schemas.openxmlformats.org/officeDocument/2006/relationships/image" Target="../media/image46.emf"/><Relationship Id="rId23" Type="http://schemas.openxmlformats.org/officeDocument/2006/relationships/image" Target="../media/image47.emf"/><Relationship Id="rId24" Type="http://schemas.openxmlformats.org/officeDocument/2006/relationships/image" Target="../media/image18.emf"/><Relationship Id="rId25" Type="http://schemas.openxmlformats.org/officeDocument/2006/relationships/image" Target="../media/image48.emf"/><Relationship Id="rId26" Type="http://schemas.openxmlformats.org/officeDocument/2006/relationships/image" Target="../media/image17.emf"/><Relationship Id="rId27" Type="http://schemas.openxmlformats.org/officeDocument/2006/relationships/image" Target="../media/image49.emf"/><Relationship Id="rId10" Type="http://schemas.openxmlformats.org/officeDocument/2006/relationships/image" Target="../media/image36.emf"/><Relationship Id="rId11" Type="http://schemas.openxmlformats.org/officeDocument/2006/relationships/image" Target="../media/image37.emf"/><Relationship Id="rId12" Type="http://schemas.openxmlformats.org/officeDocument/2006/relationships/image" Target="../media/image38.emf"/><Relationship Id="rId13" Type="http://schemas.openxmlformats.org/officeDocument/2006/relationships/image" Target="../media/image39.emf"/><Relationship Id="rId14" Type="http://schemas.openxmlformats.org/officeDocument/2006/relationships/image" Target="../media/image15.emf"/><Relationship Id="rId15" Type="http://schemas.openxmlformats.org/officeDocument/2006/relationships/image" Target="../media/image40.emf"/><Relationship Id="rId16" Type="http://schemas.openxmlformats.org/officeDocument/2006/relationships/image" Target="../media/image41.emf"/><Relationship Id="rId17" Type="http://schemas.openxmlformats.org/officeDocument/2006/relationships/image" Target="../media/image16.emf"/><Relationship Id="rId18" Type="http://schemas.openxmlformats.org/officeDocument/2006/relationships/image" Target="../media/image42.emf"/><Relationship Id="rId19" Type="http://schemas.openxmlformats.org/officeDocument/2006/relationships/image" Target="../media/image43.emf"/><Relationship Id="rId1" Type="http://schemas.openxmlformats.org/officeDocument/2006/relationships/themeOverride" Target="../theme/themeOverride4.xml"/><Relationship Id="rId2" Type="http://schemas.openxmlformats.org/officeDocument/2006/relationships/slideLayout" Target="../slideLayouts/slideLayout8.xml"/><Relationship Id="rId3" Type="http://schemas.openxmlformats.org/officeDocument/2006/relationships/notesSlide" Target="../notesSlides/notesSlide3.xml"/><Relationship Id="rId4" Type="http://schemas.openxmlformats.org/officeDocument/2006/relationships/image" Target="../media/image32.png"/><Relationship Id="rId5" Type="http://schemas.openxmlformats.org/officeDocument/2006/relationships/image" Target="../media/image33.emf"/><Relationship Id="rId6" Type="http://schemas.openxmlformats.org/officeDocument/2006/relationships/image" Target="../media/image34.emf"/><Relationship Id="rId7" Type="http://schemas.openxmlformats.org/officeDocument/2006/relationships/image" Target="../media/image14.emf"/><Relationship Id="rId8" Type="http://schemas.openxmlformats.org/officeDocument/2006/relationships/image" Target="../media/image5.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0.png"/><Relationship Id="rId4" Type="http://schemas.openxmlformats.org/officeDocument/2006/relationships/image" Target="../media/image51.emf"/><Relationship Id="rId5" Type="http://schemas.openxmlformats.org/officeDocument/2006/relationships/image" Target="../media/image52.emf"/><Relationship Id="rId6" Type="http://schemas.openxmlformats.org/officeDocument/2006/relationships/image" Target="../media/image53.emf"/><Relationship Id="rId7" Type="http://schemas.openxmlformats.org/officeDocument/2006/relationships/image" Target="../media/image54.emf"/><Relationship Id="rId1" Type="http://schemas.openxmlformats.org/officeDocument/2006/relationships/slideLayout" Target="../slideLayouts/slideLayout8.xml"/><Relationship Id="rId2" Type="http://schemas.openxmlformats.org/officeDocument/2006/relationships/notesSlide" Target="../notesSlides/notesSlid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9" Type="http://schemas.openxmlformats.org/officeDocument/2006/relationships/image" Target="../media/image38.emf"/><Relationship Id="rId20" Type="http://schemas.openxmlformats.org/officeDocument/2006/relationships/image" Target="../media/image47.emf"/><Relationship Id="rId21" Type="http://schemas.openxmlformats.org/officeDocument/2006/relationships/image" Target="../media/image18.emf"/><Relationship Id="rId22" Type="http://schemas.openxmlformats.org/officeDocument/2006/relationships/image" Target="../media/image17.emf"/><Relationship Id="rId23" Type="http://schemas.openxmlformats.org/officeDocument/2006/relationships/image" Target="../media/image49.emf"/><Relationship Id="rId24" Type="http://schemas.openxmlformats.org/officeDocument/2006/relationships/image" Target="../media/image48.emf"/><Relationship Id="rId10" Type="http://schemas.openxmlformats.org/officeDocument/2006/relationships/image" Target="../media/image40.emf"/><Relationship Id="rId11" Type="http://schemas.openxmlformats.org/officeDocument/2006/relationships/image" Target="../media/image56.emf"/><Relationship Id="rId12" Type="http://schemas.openxmlformats.org/officeDocument/2006/relationships/image" Target="../media/image57.emf"/><Relationship Id="rId13" Type="http://schemas.openxmlformats.org/officeDocument/2006/relationships/image" Target="../media/image58.emf"/><Relationship Id="rId14" Type="http://schemas.openxmlformats.org/officeDocument/2006/relationships/image" Target="../media/image16.emf"/><Relationship Id="rId15" Type="http://schemas.openxmlformats.org/officeDocument/2006/relationships/image" Target="../media/image42.emf"/><Relationship Id="rId16" Type="http://schemas.openxmlformats.org/officeDocument/2006/relationships/image" Target="../media/image43.emf"/><Relationship Id="rId17" Type="http://schemas.openxmlformats.org/officeDocument/2006/relationships/image" Target="../media/image44.emf"/><Relationship Id="rId18" Type="http://schemas.openxmlformats.org/officeDocument/2006/relationships/image" Target="../media/image45.emf"/><Relationship Id="rId19" Type="http://schemas.openxmlformats.org/officeDocument/2006/relationships/image" Target="../media/image46.emf"/><Relationship Id="rId1" Type="http://schemas.openxmlformats.org/officeDocument/2006/relationships/themeOverride" Target="../theme/themeOverride5.xml"/><Relationship Id="rId2" Type="http://schemas.openxmlformats.org/officeDocument/2006/relationships/slideLayout" Target="../slideLayouts/slideLayout8.xml"/><Relationship Id="rId3" Type="http://schemas.openxmlformats.org/officeDocument/2006/relationships/notesSlide" Target="../notesSlides/notesSlide5.xml"/><Relationship Id="rId4" Type="http://schemas.openxmlformats.org/officeDocument/2006/relationships/image" Target="../media/image55.png"/><Relationship Id="rId5" Type="http://schemas.openxmlformats.org/officeDocument/2006/relationships/image" Target="../media/image33.emf"/><Relationship Id="rId6" Type="http://schemas.openxmlformats.org/officeDocument/2006/relationships/image" Target="../media/image34.emf"/><Relationship Id="rId7" Type="http://schemas.openxmlformats.org/officeDocument/2006/relationships/image" Target="../media/image35.emf"/><Relationship Id="rId8" Type="http://schemas.openxmlformats.org/officeDocument/2006/relationships/image" Target="../media/image37.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59.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8.xml"/><Relationship Id="rId4" Type="http://schemas.openxmlformats.org/officeDocument/2006/relationships/notesSlide" Target="../notesSlides/notesSlide6.xml"/><Relationship Id="rId5" Type="http://schemas.openxmlformats.org/officeDocument/2006/relationships/image" Target="../media/image60.png"/><Relationship Id="rId1" Type="http://schemas.openxmlformats.org/officeDocument/2006/relationships/themeOverride" Target="../theme/themeOverride6.xml"/><Relationship Id="rId2" Type="http://schemas.openxmlformats.org/officeDocument/2006/relationships/tags" Target="../tags/tag4.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image" Target="../media/image61.png"/><Relationship Id="rId5" Type="http://schemas.openxmlformats.org/officeDocument/2006/relationships/image" Target="../media/image62.png"/><Relationship Id="rId6" Type="http://schemas.openxmlformats.org/officeDocument/2006/relationships/image" Target="../media/image63.jpeg"/><Relationship Id="rId7" Type="http://schemas.openxmlformats.org/officeDocument/2006/relationships/image" Target="../media/image64.jpeg"/><Relationship Id="rId8" Type="http://schemas.openxmlformats.org/officeDocument/2006/relationships/image" Target="../media/image65.jpeg"/><Relationship Id="rId9" Type="http://schemas.openxmlformats.org/officeDocument/2006/relationships/image" Target="../media/image66.jpeg"/><Relationship Id="rId1" Type="http://schemas.openxmlformats.org/officeDocument/2006/relationships/themeOverride" Target="../theme/themeOverride7.xml"/><Relationship Id="rId2"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2.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slideLayout" Target="../slideLayouts/slideLayout3.xml"/><Relationship Id="rId3"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6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6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69.png"/><Relationship Id="rId3" Type="http://schemas.openxmlformats.org/officeDocument/2006/relationships/image" Target="../media/image7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4.emf"/><Relationship Id="rId4" Type="http://schemas.openxmlformats.org/officeDocument/2006/relationships/image" Target="../media/image5.emf"/><Relationship Id="rId5" Type="http://schemas.openxmlformats.org/officeDocument/2006/relationships/image" Target="../media/image15.emf"/><Relationship Id="rId1" Type="http://schemas.openxmlformats.org/officeDocument/2006/relationships/slideLayout" Target="../slideLayouts/slideLayout8.xml"/><Relationship Id="rId2" Type="http://schemas.openxmlformats.org/officeDocument/2006/relationships/image" Target="../media/image34.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71.png"/></Relationships>
</file>

<file path=ppt/slides/_rels/slide28.xml.rels><?xml version="1.0" encoding="UTF-8" standalone="yes"?>
<Relationships xmlns="http://schemas.openxmlformats.org/package/2006/relationships"><Relationship Id="rId3" Type="http://schemas.openxmlformats.org/officeDocument/2006/relationships/image" Target="../media/image72.png"/><Relationship Id="rId4" Type="http://schemas.openxmlformats.org/officeDocument/2006/relationships/image" Target="../media/image73.png"/><Relationship Id="rId5" Type="http://schemas.openxmlformats.org/officeDocument/2006/relationships/image" Target="../media/image74.gif"/><Relationship Id="rId6" Type="http://schemas.openxmlformats.org/officeDocument/2006/relationships/image" Target="../media/image75.gif"/><Relationship Id="rId7" Type="http://schemas.openxmlformats.org/officeDocument/2006/relationships/image" Target="../media/image76.png"/><Relationship Id="rId1" Type="http://schemas.openxmlformats.org/officeDocument/2006/relationships/slideLayout" Target="../slideLayouts/slideLayout8.xml"/><Relationship Id="rId2" Type="http://schemas.openxmlformats.org/officeDocument/2006/relationships/notesSlide" Target="../notesSlides/notesSlide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s>
</file>

<file path=ppt/slides/_rels/slide3.xml.rels><?xml version="1.0" encoding="UTF-8" standalone="yes"?>
<Relationships xmlns="http://schemas.openxmlformats.org/package/2006/relationships"><Relationship Id="rId3" Type="http://schemas.openxmlformats.org/officeDocument/2006/relationships/image" Target="../media/image7.emf"/><Relationship Id="rId4" Type="http://schemas.openxmlformats.org/officeDocument/2006/relationships/image" Target="../media/image8.png"/><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3" Type="http://schemas.openxmlformats.org/officeDocument/2006/relationships/tags" Target="../tags/tag7.xml"/><Relationship Id="rId4" Type="http://schemas.openxmlformats.org/officeDocument/2006/relationships/slideLayout" Target="../slideLayouts/slideLayout8.xml"/><Relationship Id="rId5" Type="http://schemas.openxmlformats.org/officeDocument/2006/relationships/notesSlide" Target="../notesSlides/notesSlide12.xml"/><Relationship Id="rId6" Type="http://schemas.openxmlformats.org/officeDocument/2006/relationships/image" Target="../media/image77.emf"/><Relationship Id="rId7" Type="http://schemas.openxmlformats.org/officeDocument/2006/relationships/image" Target="../media/image78.emf"/><Relationship Id="rId1" Type="http://schemas.openxmlformats.org/officeDocument/2006/relationships/tags" Target="../tags/tag5.xml"/><Relationship Id="rId2" Type="http://schemas.openxmlformats.org/officeDocument/2006/relationships/tags" Target="../tags/tag6.xml"/></Relationships>
</file>

<file path=ppt/slides/_rels/slide31.xml.rels><?xml version="1.0" encoding="UTF-8" standalone="yes"?>
<Relationships xmlns="http://schemas.openxmlformats.org/package/2006/relationships"><Relationship Id="rId11" Type="http://schemas.openxmlformats.org/officeDocument/2006/relationships/image" Target="../media/image13.png"/><Relationship Id="rId12" Type="http://schemas.openxmlformats.org/officeDocument/2006/relationships/image" Target="../media/image81.png"/><Relationship Id="rId1" Type="http://schemas.openxmlformats.org/officeDocument/2006/relationships/slideLayout" Target="../slideLayouts/slideLayout30.xml"/><Relationship Id="rId2" Type="http://schemas.openxmlformats.org/officeDocument/2006/relationships/notesSlide" Target="../notesSlides/notesSlide13.xml"/><Relationship Id="rId3" Type="http://schemas.openxmlformats.org/officeDocument/2006/relationships/image" Target="../media/image79.jpeg"/><Relationship Id="rId4" Type="http://schemas.microsoft.com/office/2007/relationships/hdphoto" Target="../media/hdphoto2.wdp"/><Relationship Id="rId5" Type="http://schemas.openxmlformats.org/officeDocument/2006/relationships/image" Target="../media/image80.png"/><Relationship Id="rId6" Type="http://schemas.openxmlformats.org/officeDocument/2006/relationships/image" Target="../media/image9.emf"/><Relationship Id="rId7" Type="http://schemas.openxmlformats.org/officeDocument/2006/relationships/image" Target="../media/image10.emf"/><Relationship Id="rId8" Type="http://schemas.openxmlformats.org/officeDocument/2006/relationships/image" Target="../media/image11.png"/><Relationship Id="rId9" Type="http://schemas.microsoft.com/office/2007/relationships/hdphoto" Target="../media/hdphoto1.wdp"/><Relationship Id="rId10" Type="http://schemas.openxmlformats.org/officeDocument/2006/relationships/image" Target="../media/image12.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4.xml"/><Relationship Id="rId3" Type="http://schemas.openxmlformats.org/officeDocument/2006/relationships/image" Target="../media/image8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16.xml"/><Relationship Id="rId2" Type="http://schemas.openxmlformats.org/officeDocument/2006/relationships/notesSlide" Target="../notesSlides/notesSlide15.xml"/></Relationships>
</file>

<file path=ppt/slides/_rels/slide35.xml.rels><?xml version="1.0" encoding="UTF-8" standalone="yes"?>
<Relationships xmlns="http://schemas.openxmlformats.org/package/2006/relationships"><Relationship Id="rId3" Type="http://schemas.openxmlformats.org/officeDocument/2006/relationships/image" Target="../media/image83.jpeg"/><Relationship Id="rId4" Type="http://schemas.openxmlformats.org/officeDocument/2006/relationships/hyperlink" Target="http://aka.ms/Azureopen" TargetMode="External"/><Relationship Id="rId5" Type="http://schemas.openxmlformats.org/officeDocument/2006/relationships/hyperlink" Target="http://aka.ms/smblearningpath" TargetMode="External"/><Relationship Id="rId6" Type="http://schemas.openxmlformats.org/officeDocument/2006/relationships/hyperlink" Target="http://aka.ms/AzureVAR" TargetMode="External"/><Relationship Id="rId7" Type="http://schemas.openxmlformats.org/officeDocument/2006/relationships/hyperlink" Target="http://aka.ms/AheadoftheGame" TargetMode="External"/><Relationship Id="rId8" Type="http://schemas.openxmlformats.org/officeDocument/2006/relationships/hyperlink" Target="https://www.yammer.com/microsoft.com/%23/threads/inGroup?type=in_group&amp;feedId=840168&amp;trk_event=search_ac&amp;trk_model=group&amp;trk_len=21&amp;trk_pos=0" TargetMode="External"/><Relationship Id="rId1" Type="http://schemas.openxmlformats.org/officeDocument/2006/relationships/slideLayout" Target="../slideLayouts/slideLayout8.xml"/><Relationship Id="rId2" Type="http://schemas.openxmlformats.org/officeDocument/2006/relationships/notesSlide" Target="../notesSlides/notesSlide1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7.xml"/></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4" Type="http://schemas.openxmlformats.org/officeDocument/2006/relationships/image" Target="../media/image10.emf"/><Relationship Id="rId5" Type="http://schemas.openxmlformats.org/officeDocument/2006/relationships/image" Target="../media/image11.png"/><Relationship Id="rId6" Type="http://schemas.microsoft.com/office/2007/relationships/hdphoto" Target="../media/hdphoto1.wdp"/><Relationship Id="rId7" Type="http://schemas.openxmlformats.org/officeDocument/2006/relationships/image" Target="../media/image12.emf"/><Relationship Id="rId8" Type="http://schemas.openxmlformats.org/officeDocument/2006/relationships/image" Target="../media/image13.png"/><Relationship Id="rId9" Type="http://schemas.openxmlformats.org/officeDocument/2006/relationships/image" Target="../media/image14.emf"/><Relationship Id="rId10" Type="http://schemas.openxmlformats.org/officeDocument/2006/relationships/image" Target="../media/image15.emf"/><Relationship Id="rId1" Type="http://schemas.openxmlformats.org/officeDocument/2006/relationships/slideLayout" Target="../slideLayouts/slideLayout3.xml"/><Relationship Id="rId2" Type="http://schemas.openxmlformats.org/officeDocument/2006/relationships/image" Target="../media/image5.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1" Type="http://schemas.openxmlformats.org/officeDocument/2006/relationships/image" Target="../media/image25.emf"/><Relationship Id="rId12" Type="http://schemas.openxmlformats.org/officeDocument/2006/relationships/image" Target="../media/image26.emf"/><Relationship Id="rId13" Type="http://schemas.openxmlformats.org/officeDocument/2006/relationships/image" Target="../media/image27.emf"/><Relationship Id="rId14" Type="http://schemas.openxmlformats.org/officeDocument/2006/relationships/image" Target="../media/image28.emf"/><Relationship Id="rId15" Type="http://schemas.openxmlformats.org/officeDocument/2006/relationships/image" Target="../media/image29.emf"/><Relationship Id="rId16" Type="http://schemas.openxmlformats.org/officeDocument/2006/relationships/image" Target="../media/image30.emf"/><Relationship Id="rId1" Type="http://schemas.openxmlformats.org/officeDocument/2006/relationships/slideLayout" Target="../slideLayouts/slideLayout4.xml"/><Relationship Id="rId2" Type="http://schemas.openxmlformats.org/officeDocument/2006/relationships/image" Target="../media/image16.emf"/><Relationship Id="rId3" Type="http://schemas.openxmlformats.org/officeDocument/2006/relationships/image" Target="../media/image17.emf"/><Relationship Id="rId4" Type="http://schemas.openxmlformats.org/officeDocument/2006/relationships/image" Target="../media/image18.emf"/><Relationship Id="rId5" Type="http://schemas.openxmlformats.org/officeDocument/2006/relationships/image" Target="../media/image19.emf"/><Relationship Id="rId6" Type="http://schemas.openxmlformats.org/officeDocument/2006/relationships/image" Target="../media/image20.emf"/><Relationship Id="rId7" Type="http://schemas.openxmlformats.org/officeDocument/2006/relationships/image" Target="../media/image21.emf"/><Relationship Id="rId8" Type="http://schemas.openxmlformats.org/officeDocument/2006/relationships/image" Target="../media/image22.emf"/><Relationship Id="rId9" Type="http://schemas.openxmlformats.org/officeDocument/2006/relationships/image" Target="../media/image23.emf"/><Relationship Id="rId10" Type="http://schemas.openxmlformats.org/officeDocument/2006/relationships/image" Target="../media/image24.emf"/></Relationships>
</file>

<file path=ppt/slides/_rels/slide7.xml.rels><?xml version="1.0" encoding="UTF-8" standalone="yes"?>
<Relationships xmlns="http://schemas.openxmlformats.org/package/2006/relationships"><Relationship Id="rId3" Type="http://schemas.openxmlformats.org/officeDocument/2006/relationships/tags" Target="../tags/tag2.xml"/><Relationship Id="rId4" Type="http://schemas.openxmlformats.org/officeDocument/2006/relationships/tags" Target="../tags/tag3.xml"/><Relationship Id="rId5" Type="http://schemas.openxmlformats.org/officeDocument/2006/relationships/slideLayout" Target="../slideLayouts/slideLayout8.xml"/><Relationship Id="rId6" Type="http://schemas.openxmlformats.org/officeDocument/2006/relationships/notesSlide" Target="../notesSlides/notesSlide2.xml"/><Relationship Id="rId1" Type="http://schemas.openxmlformats.org/officeDocument/2006/relationships/themeOverride" Target="../theme/themeOverride2.xml"/><Relationship Id="rId2" Type="http://schemas.openxmlformats.org/officeDocument/2006/relationships/tags" Target="../tags/tag1.xml"/></Relationships>
</file>

<file path=ppt/slides/_rels/slide8.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slideLayout" Target="../slideLayouts/slideLayout8.xml"/><Relationship Id="rId3" Type="http://schemas.openxmlformats.org/officeDocument/2006/relationships/image" Target="../media/image3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alphaModFix amt="68000"/>
          </a:blip>
          <a:stretch>
            <a:fillRect/>
          </a:stretch>
        </p:blipFill>
        <p:spPr>
          <a:xfrm>
            <a:off x="-1008223" y="0"/>
            <a:ext cx="14057187" cy="6994525"/>
          </a:xfrm>
          <a:prstGeom prst="rect">
            <a:avLst/>
          </a:prstGeom>
        </p:spPr>
      </p:pic>
      <p:sp>
        <p:nvSpPr>
          <p:cNvPr id="10" name="Rectangle 9"/>
          <p:cNvSpPr/>
          <p:nvPr/>
        </p:nvSpPr>
        <p:spPr bwMode="ltGray">
          <a:xfrm>
            <a:off x="274716" y="296862"/>
            <a:ext cx="4708777" cy="5486400"/>
          </a:xfrm>
          <a:prstGeom prst="rect">
            <a:avLst/>
          </a:prstGeom>
          <a:solidFill>
            <a:srgbClr val="009EE1">
              <a:alpha val="9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670" tIns="146135" rIns="182670" bIns="146135" numCol="1" spcCol="0" rtlCol="0" fromWordArt="0" anchor="t" anchorCtr="0" forceAA="0" compatLnSpc="1">
            <a:prstTxWarp prst="textNoShape">
              <a:avLst/>
            </a:prstTxWarp>
            <a:noAutofit/>
          </a:bodyPr>
          <a:lstStyle/>
          <a:p>
            <a:pPr algn="ctr" defTabSz="931397" fontAlgn="base">
              <a:lnSpc>
                <a:spcPct val="90000"/>
              </a:lnSpc>
              <a:spcBef>
                <a:spcPct val="0"/>
              </a:spcBef>
              <a:spcAft>
                <a:spcPct val="0"/>
              </a:spcAft>
            </a:pPr>
            <a:endParaRPr lang="en-US" sz="2400" dirty="0" err="1">
              <a:solidFill>
                <a:srgbClr val="FF8C00"/>
              </a:solidFill>
              <a:ea typeface="Segoe UI" pitchFamily="34" charset="0"/>
              <a:cs typeface="Segoe UI" pitchFamily="34" charset="0"/>
            </a:endParaRPr>
          </a:p>
        </p:txBody>
      </p:sp>
      <p:sp>
        <p:nvSpPr>
          <p:cNvPr id="4" name="Title 3"/>
          <p:cNvSpPr>
            <a:spLocks noGrp="1"/>
          </p:cNvSpPr>
          <p:nvPr>
            <p:ph type="title"/>
          </p:nvPr>
        </p:nvSpPr>
        <p:spPr>
          <a:xfrm>
            <a:off x="482023" y="625634"/>
            <a:ext cx="4418749" cy="1828800"/>
          </a:xfrm>
        </p:spPr>
        <p:txBody>
          <a:bodyPr/>
          <a:lstStyle/>
          <a:p>
            <a:r>
              <a:rPr lang="en-US" sz="5400"/>
              <a:t>Introducing SnapCLOUD</a:t>
            </a:r>
            <a:endParaRPr lang="en-US" sz="5400" dirty="0"/>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544" y="4493174"/>
            <a:ext cx="2488707" cy="1032814"/>
          </a:xfrm>
          <a:prstGeom prst="rect">
            <a:avLst/>
          </a:prstGeom>
        </p:spPr>
      </p:pic>
      <p:pic>
        <p:nvPicPr>
          <p:cNvPr id="7"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73694"/>
          <a:stretch/>
        </p:blipFill>
        <p:spPr bwMode="auto">
          <a:xfrm>
            <a:off x="5008224" y="1087074"/>
            <a:ext cx="2056940" cy="1477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3603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1"/>
          <p:cNvSpPr txBox="1"/>
          <p:nvPr/>
        </p:nvSpPr>
        <p:spPr>
          <a:xfrm>
            <a:off x="457201" y="1177461"/>
            <a:ext cx="3904487" cy="4481658"/>
          </a:xfrm>
          <a:prstGeom prst="rect">
            <a:avLst/>
          </a:prstGeom>
          <a:solidFill>
            <a:srgbClr val="2E3192"/>
          </a:solidFill>
        </p:spPr>
        <p:txBody>
          <a:bodyPr wrap="square" lIns="91339" tIns="91339" rIns="91339" bIns="91339" rtlCol="0">
            <a:noAutofit/>
          </a:bodyPr>
          <a:lstStyle/>
          <a:p>
            <a:pPr algn="ctr"/>
            <a:r>
              <a:rPr lang="en-US" dirty="0" smtClean="0">
                <a:solidFill>
                  <a:srgbClr val="FFFFFF"/>
                </a:solidFill>
                <a:latin typeface="Segoe UI Semibold" panose="020B0702040204020203" pitchFamily="34" charset="0"/>
              </a:rPr>
              <a:t>IT Resources On Demand</a:t>
            </a:r>
            <a:endParaRPr lang="en-US" dirty="0">
              <a:solidFill>
                <a:srgbClr val="FFFFFF"/>
              </a:solidFill>
              <a:latin typeface="Segoe UI Semibold" panose="020B0702040204020203" pitchFamily="34" charset="0"/>
            </a:endParaRPr>
          </a:p>
        </p:txBody>
      </p:sp>
      <p:sp>
        <p:nvSpPr>
          <p:cNvPr id="55" name="TextBox 54"/>
          <p:cNvSpPr txBox="1"/>
          <p:nvPr/>
        </p:nvSpPr>
        <p:spPr>
          <a:xfrm>
            <a:off x="8280401" y="1177461"/>
            <a:ext cx="3703319" cy="4481658"/>
          </a:xfrm>
          <a:prstGeom prst="rect">
            <a:avLst/>
          </a:prstGeom>
          <a:solidFill>
            <a:srgbClr val="FAA63D"/>
          </a:solidFill>
        </p:spPr>
        <p:txBody>
          <a:bodyPr wrap="none" lIns="91339" tIns="91339" rIns="91339" bIns="91339" rtlCol="0">
            <a:noAutofit/>
          </a:bodyPr>
          <a:lstStyle/>
          <a:p>
            <a:pPr algn="ctr"/>
            <a:r>
              <a:rPr lang="en-US" dirty="0" smtClean="0">
                <a:solidFill>
                  <a:srgbClr val="FFFFFF"/>
                </a:solidFill>
                <a:latin typeface="Segoe UI Semibold" panose="020B0702040204020203" pitchFamily="34" charset="0"/>
              </a:rPr>
              <a:t>Centralized Management</a:t>
            </a:r>
            <a:endParaRPr lang="en-US" dirty="0">
              <a:solidFill>
                <a:srgbClr val="FFFFFF"/>
              </a:solidFill>
              <a:latin typeface="Segoe UI Semibold" panose="020B0702040204020203" pitchFamily="34" charset="0"/>
            </a:endParaRPr>
          </a:p>
        </p:txBody>
      </p:sp>
      <p:sp>
        <p:nvSpPr>
          <p:cNvPr id="94" name="TextBox 93"/>
          <p:cNvSpPr txBox="1"/>
          <p:nvPr/>
        </p:nvSpPr>
        <p:spPr>
          <a:xfrm>
            <a:off x="4459290" y="1177461"/>
            <a:ext cx="3703319" cy="4481658"/>
          </a:xfrm>
          <a:prstGeom prst="rect">
            <a:avLst/>
          </a:prstGeom>
          <a:solidFill>
            <a:srgbClr val="009EE1"/>
          </a:solidFill>
        </p:spPr>
        <p:txBody>
          <a:bodyPr wrap="none" lIns="91339" tIns="91339" rIns="91339" bIns="91339" rtlCol="0">
            <a:noAutofit/>
          </a:bodyPr>
          <a:lstStyle/>
          <a:p>
            <a:pPr algn="ctr"/>
            <a:r>
              <a:rPr lang="en-US" sz="1600" dirty="0">
                <a:solidFill>
                  <a:srgbClr val="FFFFFF"/>
                </a:solidFill>
                <a:latin typeface="Segoe UI Semibold" panose="020B0702040204020203" pitchFamily="34" charset="0"/>
              </a:rPr>
              <a:t>Secure Access. Anywhere. Any Device.</a:t>
            </a:r>
          </a:p>
        </p:txBody>
      </p:sp>
      <p:sp>
        <p:nvSpPr>
          <p:cNvPr id="15" name="Title 14"/>
          <p:cNvSpPr>
            <a:spLocks noGrp="1"/>
          </p:cNvSpPr>
          <p:nvPr>
            <p:ph type="title"/>
          </p:nvPr>
        </p:nvSpPr>
        <p:spPr/>
        <p:txBody>
          <a:bodyPr/>
          <a:lstStyle/>
          <a:p>
            <a:r>
              <a:rPr lang="en-US" dirty="0" err="1" smtClean="0"/>
              <a:t>SnapCLOUD</a:t>
            </a:r>
            <a:r>
              <a:rPr lang="en-US" dirty="0" smtClean="0"/>
              <a:t> Use Cases</a:t>
            </a:r>
            <a:endParaRPr lang="en-US" dirty="0"/>
          </a:p>
        </p:txBody>
      </p:sp>
      <p:sp>
        <p:nvSpPr>
          <p:cNvPr id="16" name="Slide Number Placeholder 15"/>
          <p:cNvSpPr>
            <a:spLocks noGrp="1"/>
          </p:cNvSpPr>
          <p:nvPr>
            <p:ph type="sldNum" sz="quarter" idx="4294967295"/>
          </p:nvPr>
        </p:nvSpPr>
        <p:spPr>
          <a:xfrm>
            <a:off x="7930273" y="6560153"/>
            <a:ext cx="1211304" cy="225196"/>
          </a:xfrm>
          <a:prstGeom prst="rect">
            <a:avLst/>
          </a:prstGeom>
        </p:spPr>
        <p:txBody>
          <a:bodyPr lIns="91339" tIns="45669" rIns="91339" bIns="45669"/>
          <a:lstStyle/>
          <a:p>
            <a:fld id="{27258FFF-F925-446B-8502-81C933981705}" type="slidenum">
              <a:rPr>
                <a:gradFill>
                  <a:gsLst>
                    <a:gs pos="2239">
                      <a:srgbClr val="505050"/>
                    </a:gs>
                    <a:gs pos="11940">
                      <a:srgbClr val="505050"/>
                    </a:gs>
                  </a:gsLst>
                  <a:lin ang="5400000" scaled="0"/>
                </a:gradFill>
              </a:rPr>
              <a:pPr/>
              <a:t>10</a:t>
            </a:fld>
            <a:endParaRPr>
              <a:gradFill>
                <a:gsLst>
                  <a:gs pos="2239">
                    <a:srgbClr val="505050"/>
                  </a:gs>
                  <a:gs pos="11940">
                    <a:srgbClr val="505050"/>
                  </a:gs>
                </a:gsLst>
                <a:lin ang="5400000" scaled="0"/>
              </a:gradFill>
            </a:endParaRPr>
          </a:p>
        </p:txBody>
      </p:sp>
      <p:sp>
        <p:nvSpPr>
          <p:cNvPr id="19" name="Rectangle 18"/>
          <p:cNvSpPr/>
          <p:nvPr/>
        </p:nvSpPr>
        <p:spPr bwMode="auto">
          <a:xfrm>
            <a:off x="457199" y="1656776"/>
            <a:ext cx="3904088" cy="3799144"/>
          </a:xfrm>
          <a:prstGeom prst="rect">
            <a:avLst/>
          </a:prstGeom>
          <a:solidFill>
            <a:schemeClr val="bg1">
              <a:lumMod val="95000"/>
            </a:schemeClr>
          </a:solidFill>
          <a:ln w="3175" cap="flat" cmpd="sng" algn="ctr">
            <a:noFill/>
            <a:prstDash val="soli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001" tIns="2557371" rIns="137001" bIns="91339" numCol="1" spcCol="0" rtlCol="0" fromWordArt="0" anchor="t" anchorCtr="0" forceAA="0" compatLnSpc="1">
            <a:prstTxWarp prst="textNoShape">
              <a:avLst/>
            </a:prstTxWarp>
            <a:noAutofit/>
          </a:bodyPr>
          <a:lstStyle/>
          <a:p>
            <a:pPr marL="0" lvl="1">
              <a:buSzPct val="90000"/>
            </a:pPr>
            <a:r>
              <a:rPr lang="en-US" sz="1600" dirty="0">
                <a:solidFill>
                  <a:srgbClr val="2E3192"/>
                </a:solidFill>
                <a:latin typeface="Segoe UI Semibold" panose="020B0702040204020203" pitchFamily="34" charset="0"/>
              </a:rPr>
              <a:t>With SnapCLOUD, dynamically expand storage into the cloud with the same features and operations as on-premise storage. Pay for only what you use.</a:t>
            </a:r>
          </a:p>
        </p:txBody>
      </p:sp>
      <p:sp>
        <p:nvSpPr>
          <p:cNvPr id="56" name="Text Placeholder 3"/>
          <p:cNvSpPr txBox="1">
            <a:spLocks/>
          </p:cNvSpPr>
          <p:nvPr/>
        </p:nvSpPr>
        <p:spPr>
          <a:xfrm>
            <a:off x="8280401" y="1656776"/>
            <a:ext cx="3703319" cy="3799144"/>
          </a:xfrm>
          <a:prstGeom prst="rect">
            <a:avLst/>
          </a:prstGeom>
          <a:solidFill>
            <a:schemeClr val="bg1">
              <a:lumMod val="95000"/>
            </a:schemeClr>
          </a:solidFill>
          <a:ln w="3175">
            <a:noFill/>
          </a:ln>
        </p:spPr>
        <p:txBody>
          <a:bodyPr vert="horz" wrap="square" lIns="137001" tIns="2557371" rIns="137001" bIns="91339" rtlCol="0" anchor="t" anchorCtr="0">
            <a:noAutofit/>
          </a:bodyPr>
          <a:lstStyle>
            <a:lvl1pPr marL="0" indent="0" algn="l" defTabSz="914363" rtl="0" eaLnBrk="1" latinLnBrk="0" hangingPunct="1">
              <a:lnSpc>
                <a:spcPct val="100000"/>
              </a:lnSpc>
              <a:spcBef>
                <a:spcPts val="600"/>
              </a:spcBef>
              <a:spcAft>
                <a:spcPts val="100"/>
              </a:spcAft>
              <a:buClrTx/>
              <a:buSzPct val="90000"/>
              <a:buFont typeface="Arial" pitchFamily="34" charset="0"/>
              <a:buNone/>
              <a:defRPr sz="3200" kern="1200">
                <a:ln>
                  <a:solidFill>
                    <a:schemeClr val="bg1">
                      <a:alpha val="0"/>
                    </a:schemeClr>
                  </a:solidFill>
                </a:ln>
                <a:solidFill>
                  <a:schemeClr val="tx1"/>
                </a:solidFill>
                <a:latin typeface="Segoe Light" pitchFamily="34" charset="0"/>
                <a:ea typeface="+mn-ea"/>
                <a:cs typeface="+mn-cs"/>
              </a:defRPr>
            </a:lvl1pPr>
            <a:lvl2pPr marL="588963" indent="-284163" algn="l" defTabSz="914363" rtl="0" eaLnBrk="1" latinLnBrk="0" hangingPunct="1">
              <a:lnSpc>
                <a:spcPct val="100000"/>
              </a:lnSpc>
              <a:spcBef>
                <a:spcPts val="200"/>
              </a:spcBef>
              <a:buClr>
                <a:schemeClr val="bg2"/>
              </a:buClr>
              <a:buSzPct val="100000"/>
              <a:buFont typeface="Arial" pitchFamily="34" charset="0"/>
              <a:buChar char="•"/>
              <a:defRPr sz="2400" kern="1200">
                <a:ln>
                  <a:solidFill>
                    <a:schemeClr val="bg1">
                      <a:alpha val="0"/>
                    </a:schemeClr>
                  </a:solidFill>
                </a:ln>
                <a:solidFill>
                  <a:schemeClr val="tx1"/>
                </a:solidFill>
                <a:latin typeface="Segoe" pitchFamily="34" charset="0"/>
                <a:ea typeface="+mn-ea"/>
                <a:cs typeface="+mn-cs"/>
              </a:defRPr>
            </a:lvl2pPr>
            <a:lvl3pPr marL="914400" indent="-285750" algn="l" defTabSz="914363" rtl="0" eaLnBrk="1" latinLnBrk="0" hangingPunct="1">
              <a:lnSpc>
                <a:spcPct val="100000"/>
              </a:lnSpc>
              <a:spcBef>
                <a:spcPts val="200"/>
              </a:spcBef>
              <a:buClr>
                <a:schemeClr val="bg2"/>
              </a:buClr>
              <a:buSzPct val="100000"/>
              <a:buFont typeface="Arial" pitchFamily="34" charset="0"/>
              <a:buChar char="−"/>
              <a:defRPr lang="en-US" sz="2000" kern="1200" dirty="0">
                <a:ln>
                  <a:solidFill>
                    <a:schemeClr val="bg1">
                      <a:alpha val="0"/>
                    </a:schemeClr>
                  </a:solidFill>
                </a:ln>
                <a:solidFill>
                  <a:schemeClr val="tx1"/>
                </a:solidFill>
                <a:latin typeface="Segoe" pitchFamily="34" charset="0"/>
                <a:ea typeface="+mn-ea"/>
                <a:cs typeface="+mn-cs"/>
              </a:defRPr>
            </a:lvl3pPr>
            <a:lvl4pPr marL="1257300" indent="-225425" algn="l" defTabSz="914363" rtl="0" eaLnBrk="1" latinLnBrk="0" hangingPunct="1">
              <a:lnSpc>
                <a:spcPct val="100000"/>
              </a:lnSpc>
              <a:spcBef>
                <a:spcPts val="200"/>
              </a:spcBef>
              <a:buClr>
                <a:schemeClr val="bg2"/>
              </a:buClr>
              <a:buSzPct val="100000"/>
              <a:buFont typeface="Arial" pitchFamily="34" charset="0"/>
              <a:buChar char="•"/>
              <a:defRPr sz="1800" kern="1200">
                <a:ln>
                  <a:solidFill>
                    <a:schemeClr val="bg1">
                      <a:alpha val="0"/>
                    </a:schemeClr>
                  </a:solidFill>
                </a:ln>
                <a:solidFill>
                  <a:schemeClr val="tx1"/>
                </a:solidFill>
                <a:latin typeface="Segoe" pitchFamily="34" charset="0"/>
                <a:ea typeface="+mn-ea"/>
                <a:cs typeface="+mn-cs"/>
              </a:defRPr>
            </a:lvl4pPr>
            <a:lvl5pPr marL="1546225" indent="-231775" algn="l" defTabSz="914363" rtl="0" eaLnBrk="1" latinLnBrk="0" hangingPunct="1">
              <a:lnSpc>
                <a:spcPct val="100000"/>
              </a:lnSpc>
              <a:spcBef>
                <a:spcPts val="200"/>
              </a:spcBef>
              <a:buClr>
                <a:schemeClr val="bg2"/>
              </a:buClr>
              <a:buSzPct val="100000"/>
              <a:buFont typeface="Arial" pitchFamily="34" charset="0"/>
              <a:buChar char="•"/>
              <a:defRPr sz="1600" kern="1200">
                <a:ln>
                  <a:solidFill>
                    <a:schemeClr val="bg1">
                      <a:alpha val="0"/>
                    </a:schemeClr>
                  </a:solidFill>
                </a:ln>
                <a:solidFill>
                  <a:schemeClr val="tx1"/>
                </a:solidFill>
                <a:latin typeface="Segoe"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defTabSz="931667">
              <a:spcBef>
                <a:spcPts val="0"/>
              </a:spcBef>
              <a:buClrTx/>
              <a:buSzPct val="90000"/>
              <a:buNone/>
              <a:defRPr/>
            </a:pPr>
            <a:r>
              <a:rPr lang="en-US" sz="1600" dirty="0">
                <a:ln>
                  <a:noFill/>
                </a:ln>
                <a:solidFill>
                  <a:srgbClr val="FAA63D"/>
                </a:solidFill>
                <a:latin typeface="Segoe UI Semibold" panose="020B0702040204020203" pitchFamily="34" charset="0"/>
              </a:rPr>
              <a:t>Snap Storage Manager enables management of all Snap Storage products through a </a:t>
            </a:r>
            <a:r>
              <a:rPr lang="en-US" sz="1600">
                <a:ln>
                  <a:noFill/>
                </a:ln>
                <a:solidFill>
                  <a:srgbClr val="FAA63D"/>
                </a:solidFill>
                <a:latin typeface="Segoe UI Semibold" panose="020B0702040204020203" pitchFamily="34" charset="0"/>
              </a:rPr>
              <a:t>single pane.</a:t>
            </a:r>
            <a:endParaRPr lang="en-US" sz="1600" b="1" dirty="0">
              <a:ln>
                <a:noFill/>
              </a:ln>
              <a:solidFill>
                <a:srgbClr val="FAA63D"/>
              </a:solidFill>
              <a:latin typeface="Segoe UI Semibold" panose="020B0702040204020203" pitchFamily="34" charset="0"/>
            </a:endParaRPr>
          </a:p>
        </p:txBody>
      </p:sp>
      <p:sp>
        <p:nvSpPr>
          <p:cNvPr id="95" name="Rectangle 94"/>
          <p:cNvSpPr/>
          <p:nvPr/>
        </p:nvSpPr>
        <p:spPr bwMode="auto">
          <a:xfrm>
            <a:off x="4459288" y="1656776"/>
            <a:ext cx="3703319" cy="3799144"/>
          </a:xfrm>
          <a:prstGeom prst="rect">
            <a:avLst/>
          </a:prstGeom>
          <a:solidFill>
            <a:schemeClr val="bg1">
              <a:lumMod val="95000"/>
            </a:schemeClr>
          </a:solidFill>
          <a:ln w="3175" cap="flat" cmpd="sng" algn="ctr">
            <a:noFill/>
            <a:prstDash val="soli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001" tIns="2557371" rIns="137001" bIns="91339" numCol="1" spcCol="0" rtlCol="0" fromWordArt="0" anchor="t" anchorCtr="0" forceAA="0" compatLnSpc="1">
            <a:prstTxWarp prst="textNoShape">
              <a:avLst/>
            </a:prstTxWarp>
            <a:noAutofit/>
          </a:bodyPr>
          <a:lstStyle/>
          <a:p>
            <a:pPr marL="0" lvl="1">
              <a:buSzPct val="90000"/>
              <a:defRPr/>
            </a:pPr>
            <a:r>
              <a:rPr lang="en-US" sz="1600" dirty="0">
                <a:solidFill>
                  <a:srgbClr val="009EE1"/>
                </a:solidFill>
                <a:latin typeface="Segoe UI Semibold" panose="020B0702040204020203" pitchFamily="34" charset="0"/>
              </a:rPr>
              <a:t>SnapCLOUD enables secure and easy access to data among devices and users. Eliminates risky sharing of </a:t>
            </a:r>
            <a:r>
              <a:rPr lang="en-US" sz="1600" spc="-30" dirty="0">
                <a:solidFill>
                  <a:srgbClr val="009EE1"/>
                </a:solidFill>
                <a:latin typeface="Segoe UI Semibold" panose="020B0702040204020203" pitchFamily="34" charset="0"/>
              </a:rPr>
              <a:t>confidential material in public clouds.</a:t>
            </a:r>
          </a:p>
        </p:txBody>
      </p:sp>
      <p:pic>
        <p:nvPicPr>
          <p:cNvPr id="4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5897" y="2117014"/>
            <a:ext cx="3475021" cy="1928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 name="Group 12"/>
          <p:cNvGrpSpPr>
            <a:grpSpLocks noChangeAspect="1"/>
          </p:cNvGrpSpPr>
          <p:nvPr/>
        </p:nvGrpSpPr>
        <p:grpSpPr>
          <a:xfrm>
            <a:off x="902592" y="2222169"/>
            <a:ext cx="3110785" cy="1458605"/>
            <a:chOff x="1027924" y="1706432"/>
            <a:chExt cx="7721194" cy="3620364"/>
          </a:xfrm>
        </p:grpSpPr>
        <p:cxnSp>
          <p:nvCxnSpPr>
            <p:cNvPr id="14" name="Straight Arrow Connector 13"/>
            <p:cNvCxnSpPr/>
            <p:nvPr/>
          </p:nvCxnSpPr>
          <p:spPr>
            <a:xfrm>
              <a:off x="2400344" y="3312500"/>
              <a:ext cx="668783" cy="0"/>
            </a:xfrm>
            <a:prstGeom prst="straightConnector1">
              <a:avLst/>
            </a:prstGeom>
            <a:ln w="25400">
              <a:solidFill>
                <a:schemeClr val="accent1"/>
              </a:solidFill>
              <a:prstDash val="sysDash"/>
              <a:tailEnd type="none"/>
            </a:ln>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2202873" y="2368879"/>
              <a:ext cx="1236518" cy="1455886"/>
              <a:chOff x="2202873" y="2368879"/>
              <a:chExt cx="1236518" cy="1455886"/>
            </a:xfrm>
          </p:grpSpPr>
          <p:cxnSp>
            <p:nvCxnSpPr>
              <p:cNvPr id="60" name="Straight Arrow Connector 59"/>
              <p:cNvCxnSpPr/>
              <p:nvPr/>
            </p:nvCxnSpPr>
            <p:spPr>
              <a:xfrm>
                <a:off x="3093866" y="3824765"/>
                <a:ext cx="345525" cy="0"/>
              </a:xfrm>
              <a:prstGeom prst="straightConnector1">
                <a:avLst/>
              </a:prstGeom>
              <a:ln w="25400">
                <a:solidFill>
                  <a:schemeClr val="accent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a:off x="3069127" y="2368879"/>
                <a:ext cx="12629" cy="1455886"/>
              </a:xfrm>
              <a:prstGeom prst="straightConnector1">
                <a:avLst/>
              </a:prstGeom>
              <a:ln w="25400">
                <a:solidFill>
                  <a:schemeClr val="accent1"/>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V="1">
                <a:off x="2202873" y="2368879"/>
                <a:ext cx="878623" cy="2166"/>
              </a:xfrm>
              <a:prstGeom prst="straightConnector1">
                <a:avLst/>
              </a:prstGeom>
              <a:ln w="25400">
                <a:solidFill>
                  <a:schemeClr val="accent1"/>
                </a:solidFill>
                <a:prstDash val="sysDash"/>
                <a:tailEnd type="none"/>
              </a:ln>
            </p:spPr>
            <p:style>
              <a:lnRef idx="1">
                <a:schemeClr val="accent1"/>
              </a:lnRef>
              <a:fillRef idx="0">
                <a:schemeClr val="accent1"/>
              </a:fillRef>
              <a:effectRef idx="0">
                <a:schemeClr val="accent1"/>
              </a:effectRef>
              <a:fontRef idx="minor">
                <a:schemeClr val="tx1"/>
              </a:fontRef>
            </p:style>
          </p:cxnSp>
        </p:grpSp>
        <p:grpSp>
          <p:nvGrpSpPr>
            <p:cNvPr id="18" name="Group 17"/>
            <p:cNvGrpSpPr/>
            <p:nvPr/>
          </p:nvGrpSpPr>
          <p:grpSpPr>
            <a:xfrm>
              <a:off x="2383347" y="3801905"/>
              <a:ext cx="687758" cy="486142"/>
              <a:chOff x="2393738" y="3801905"/>
              <a:chExt cx="687758" cy="486142"/>
            </a:xfrm>
          </p:grpSpPr>
          <p:cxnSp>
            <p:nvCxnSpPr>
              <p:cNvPr id="58" name="Straight Arrow Connector 57"/>
              <p:cNvCxnSpPr/>
              <p:nvPr/>
            </p:nvCxnSpPr>
            <p:spPr>
              <a:xfrm flipV="1">
                <a:off x="2393738" y="4271819"/>
                <a:ext cx="687758" cy="988"/>
              </a:xfrm>
              <a:prstGeom prst="straightConnector1">
                <a:avLst/>
              </a:prstGeom>
              <a:ln w="25400">
                <a:solidFill>
                  <a:schemeClr val="accent1"/>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a:off x="3080970" y="3801905"/>
                <a:ext cx="0" cy="486142"/>
              </a:xfrm>
              <a:prstGeom prst="straightConnector1">
                <a:avLst/>
              </a:prstGeom>
              <a:ln w="25400">
                <a:solidFill>
                  <a:schemeClr val="accent1"/>
                </a:solidFill>
                <a:prstDash val="sysDash"/>
                <a:tailEnd type="none"/>
              </a:ln>
            </p:spPr>
            <p:style>
              <a:lnRef idx="1">
                <a:schemeClr val="accent1"/>
              </a:lnRef>
              <a:fillRef idx="0">
                <a:schemeClr val="accent1"/>
              </a:fillRef>
              <a:effectRef idx="0">
                <a:schemeClr val="accent1"/>
              </a:effectRef>
              <a:fontRef idx="minor">
                <a:schemeClr val="tx1"/>
              </a:fontRef>
            </p:style>
          </p:cxnSp>
        </p:grpSp>
        <p:grpSp>
          <p:nvGrpSpPr>
            <p:cNvPr id="20" name="Group 19"/>
            <p:cNvGrpSpPr/>
            <p:nvPr/>
          </p:nvGrpSpPr>
          <p:grpSpPr>
            <a:xfrm>
              <a:off x="2342160" y="4307097"/>
              <a:ext cx="730032" cy="914797"/>
              <a:chOff x="2352551" y="4307097"/>
              <a:chExt cx="730032" cy="914797"/>
            </a:xfrm>
          </p:grpSpPr>
          <p:cxnSp>
            <p:nvCxnSpPr>
              <p:cNvPr id="54" name="Straight Arrow Connector 53"/>
              <p:cNvCxnSpPr/>
              <p:nvPr/>
            </p:nvCxnSpPr>
            <p:spPr>
              <a:xfrm>
                <a:off x="2352551" y="5202844"/>
                <a:ext cx="716576" cy="0"/>
              </a:xfrm>
              <a:prstGeom prst="straightConnector1">
                <a:avLst/>
              </a:prstGeom>
              <a:ln w="25400">
                <a:solidFill>
                  <a:schemeClr val="accent1"/>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3082583" y="4307097"/>
                <a:ext cx="0" cy="914797"/>
              </a:xfrm>
              <a:prstGeom prst="straightConnector1">
                <a:avLst/>
              </a:prstGeom>
              <a:ln w="25400">
                <a:solidFill>
                  <a:schemeClr val="accent1"/>
                </a:solidFill>
                <a:prstDash val="sysDash"/>
                <a:tailEnd type="none"/>
              </a:ln>
            </p:spPr>
            <p:style>
              <a:lnRef idx="1">
                <a:schemeClr val="accent1"/>
              </a:lnRef>
              <a:fillRef idx="0">
                <a:schemeClr val="accent1"/>
              </a:fillRef>
              <a:effectRef idx="0">
                <a:schemeClr val="accent1"/>
              </a:effectRef>
              <a:fontRef idx="minor">
                <a:schemeClr val="tx1"/>
              </a:fontRef>
            </p:style>
          </p:cxnSp>
        </p:grpSp>
        <p:cxnSp>
          <p:nvCxnSpPr>
            <p:cNvPr id="21" name="Straight Arrow Connector 20"/>
            <p:cNvCxnSpPr/>
            <p:nvPr/>
          </p:nvCxnSpPr>
          <p:spPr>
            <a:xfrm>
              <a:off x="4929277" y="3824852"/>
              <a:ext cx="620440" cy="1"/>
            </a:xfrm>
            <a:prstGeom prst="straightConnector1">
              <a:avLst/>
            </a:prstGeom>
            <a:ln w="25400">
              <a:solidFill>
                <a:schemeClr val="accent1"/>
              </a:solidFill>
              <a:prstDash val="sysDash"/>
              <a:tailEnd type="triangle"/>
            </a:ln>
          </p:spPr>
          <p:style>
            <a:lnRef idx="1">
              <a:schemeClr val="accent1"/>
            </a:lnRef>
            <a:fillRef idx="0">
              <a:schemeClr val="accent1"/>
            </a:fillRef>
            <a:effectRef idx="0">
              <a:schemeClr val="accent1"/>
            </a:effectRef>
            <a:fontRef idx="minor">
              <a:schemeClr val="tx1"/>
            </a:fontRef>
          </p:style>
        </p:cxnSp>
        <p:pic>
          <p:nvPicPr>
            <p:cNvPr id="22"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08530" y="3431316"/>
              <a:ext cx="736178" cy="661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8975" y="3513510"/>
              <a:ext cx="726626" cy="596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4" name="Group 23"/>
            <p:cNvGrpSpPr/>
            <p:nvPr/>
          </p:nvGrpSpPr>
          <p:grpSpPr>
            <a:xfrm>
              <a:off x="5847005" y="2815994"/>
              <a:ext cx="2902113" cy="1799951"/>
              <a:chOff x="5670415" y="2735690"/>
              <a:chExt cx="2902113" cy="1799951"/>
            </a:xfrm>
          </p:grpSpPr>
          <p:pic>
            <p:nvPicPr>
              <p:cNvPr id="51"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16539" y="2735690"/>
                <a:ext cx="2255989" cy="1365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459210" y="4138739"/>
                <a:ext cx="2100274" cy="396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3" name="Arc 52"/>
              <p:cNvSpPr/>
              <p:nvPr/>
            </p:nvSpPr>
            <p:spPr>
              <a:xfrm rot="19062099">
                <a:off x="5670415" y="3117031"/>
                <a:ext cx="1292247" cy="889558"/>
              </a:xfrm>
              <a:prstGeom prst="arc">
                <a:avLst>
                  <a:gd name="adj1" fmla="val 15085172"/>
                  <a:gd name="adj2" fmla="val 21535060"/>
                </a:avLst>
              </a:prstGeom>
              <a:ln w="25400">
                <a:solidFill>
                  <a:schemeClr val="accent1">
                    <a:shade val="95000"/>
                    <a:satMod val="105000"/>
                  </a:schemeClr>
                </a:solidFill>
                <a:prstDash val="sysDash"/>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pic>
          <p:nvPicPr>
            <p:cNvPr id="25" name="Picture 2"/>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r="73907"/>
            <a:stretch/>
          </p:blipFill>
          <p:spPr bwMode="auto">
            <a:xfrm>
              <a:off x="4355765" y="3554668"/>
              <a:ext cx="449942" cy="328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20489" y="3483138"/>
              <a:ext cx="701073" cy="625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15405" y="3306386"/>
              <a:ext cx="630000" cy="8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8" name="Group 27"/>
            <p:cNvGrpSpPr/>
            <p:nvPr/>
          </p:nvGrpSpPr>
          <p:grpSpPr>
            <a:xfrm>
              <a:off x="1027924" y="1706432"/>
              <a:ext cx="1031446" cy="470871"/>
              <a:chOff x="1662503" y="2563478"/>
              <a:chExt cx="1031446" cy="470871"/>
            </a:xfrm>
          </p:grpSpPr>
          <p:grpSp>
            <p:nvGrpSpPr>
              <p:cNvPr id="45" name="Group 44"/>
              <p:cNvGrpSpPr/>
              <p:nvPr/>
            </p:nvGrpSpPr>
            <p:grpSpPr>
              <a:xfrm>
                <a:off x="2161956" y="2563478"/>
                <a:ext cx="531993" cy="460823"/>
                <a:chOff x="1782641" y="4872469"/>
                <a:chExt cx="736831" cy="638258"/>
              </a:xfrm>
            </p:grpSpPr>
            <p:pic>
              <p:nvPicPr>
                <p:cNvPr id="49"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82641" y="5019506"/>
                  <a:ext cx="491221" cy="491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028251" y="4872469"/>
                  <a:ext cx="491221" cy="491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46" name="Group 45"/>
              <p:cNvGrpSpPr/>
              <p:nvPr/>
            </p:nvGrpSpPr>
            <p:grpSpPr>
              <a:xfrm>
                <a:off x="1662503" y="2573526"/>
                <a:ext cx="531993" cy="460823"/>
                <a:chOff x="1782641" y="4872469"/>
                <a:chExt cx="736831" cy="638258"/>
              </a:xfrm>
            </p:grpSpPr>
            <p:pic>
              <p:nvPicPr>
                <p:cNvPr id="47"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82641" y="5019506"/>
                  <a:ext cx="491221" cy="491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028251" y="4872469"/>
                  <a:ext cx="491221" cy="491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29" name="Group 28"/>
            <p:cNvGrpSpPr/>
            <p:nvPr/>
          </p:nvGrpSpPr>
          <p:grpSpPr>
            <a:xfrm>
              <a:off x="1027924" y="4413650"/>
              <a:ext cx="939460" cy="683849"/>
              <a:chOff x="1027924" y="4413650"/>
              <a:chExt cx="939460" cy="683849"/>
            </a:xfrm>
          </p:grpSpPr>
          <p:grpSp>
            <p:nvGrpSpPr>
              <p:cNvPr id="40" name="Group 39"/>
              <p:cNvGrpSpPr/>
              <p:nvPr/>
            </p:nvGrpSpPr>
            <p:grpSpPr>
              <a:xfrm>
                <a:off x="1027924" y="4775277"/>
                <a:ext cx="939460" cy="322222"/>
                <a:chOff x="1595493" y="1776097"/>
                <a:chExt cx="1081337" cy="370884"/>
              </a:xfrm>
            </p:grpSpPr>
            <p:pic>
              <p:nvPicPr>
                <p:cNvPr id="42" name="Picture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161956" y="1776097"/>
                  <a:ext cx="514874" cy="370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95493" y="1776097"/>
                  <a:ext cx="514874" cy="370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41" name="Picture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68818" y="4413650"/>
                <a:ext cx="447320" cy="322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30" name="Picture 9"/>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607865" y="2841669"/>
              <a:ext cx="423814" cy="398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178850" y="3656465"/>
              <a:ext cx="353162" cy="427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63655" y="3640502"/>
              <a:ext cx="353162" cy="427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285180" y="3183481"/>
              <a:ext cx="353162" cy="427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769985" y="3167518"/>
              <a:ext cx="353162" cy="427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220489" y="2539306"/>
              <a:ext cx="624306" cy="61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610278" y="4972784"/>
              <a:ext cx="354012" cy="354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 name="Picture 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610278" y="4144833"/>
              <a:ext cx="354012" cy="354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610278" y="3134245"/>
              <a:ext cx="354012" cy="354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610278" y="2204197"/>
              <a:ext cx="354012" cy="354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63" name="Group 62"/>
          <p:cNvGrpSpPr>
            <a:grpSpLocks noChangeAspect="1"/>
          </p:cNvGrpSpPr>
          <p:nvPr/>
        </p:nvGrpSpPr>
        <p:grpSpPr>
          <a:xfrm>
            <a:off x="4436341" y="2056660"/>
            <a:ext cx="3604479" cy="1790484"/>
            <a:chOff x="170103" y="1193517"/>
            <a:chExt cx="8473149" cy="4208941"/>
          </a:xfrm>
        </p:grpSpPr>
        <p:pic>
          <p:nvPicPr>
            <p:cNvPr id="64" name="Picture 5"/>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6969299" y="2705467"/>
              <a:ext cx="1067556" cy="549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5" name="Picture 3"/>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724811" y="2049967"/>
              <a:ext cx="1052298" cy="880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6" name="Group 65"/>
            <p:cNvGrpSpPr/>
            <p:nvPr/>
          </p:nvGrpSpPr>
          <p:grpSpPr>
            <a:xfrm>
              <a:off x="435932" y="3519378"/>
              <a:ext cx="3928250" cy="1883080"/>
              <a:chOff x="435932" y="3519378"/>
              <a:chExt cx="3928250" cy="1883080"/>
            </a:xfrm>
          </p:grpSpPr>
          <p:sp>
            <p:nvSpPr>
              <p:cNvPr id="104" name="Rectangular Callout 103"/>
              <p:cNvSpPr/>
              <p:nvPr/>
            </p:nvSpPr>
            <p:spPr>
              <a:xfrm>
                <a:off x="435932" y="3519378"/>
                <a:ext cx="3928250" cy="1883080"/>
              </a:xfrm>
              <a:prstGeom prst="wedgeRectCallout">
                <a:avLst>
                  <a:gd name="adj1" fmla="val -3169"/>
                  <a:gd name="adj2" fmla="val -77035"/>
                </a:avLst>
              </a:prstGeom>
              <a:solidFill>
                <a:schemeClr val="bg1"/>
              </a:solidFill>
              <a:ln w="25400">
                <a:solidFill>
                  <a:schemeClr val="bg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5" name="Picture 4"/>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56091" y="4111669"/>
                <a:ext cx="484687" cy="618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67" name="Group 66"/>
            <p:cNvGrpSpPr/>
            <p:nvPr/>
          </p:nvGrpSpPr>
          <p:grpSpPr>
            <a:xfrm>
              <a:off x="5847767" y="3519378"/>
              <a:ext cx="2428516" cy="1624795"/>
              <a:chOff x="5847767" y="3519378"/>
              <a:chExt cx="2428516" cy="1624795"/>
            </a:xfrm>
          </p:grpSpPr>
          <p:sp>
            <p:nvSpPr>
              <p:cNvPr id="102" name="Rectangular Callout 101"/>
              <p:cNvSpPr/>
              <p:nvPr/>
            </p:nvSpPr>
            <p:spPr>
              <a:xfrm>
                <a:off x="5847767" y="3519378"/>
                <a:ext cx="2428516" cy="1624795"/>
              </a:xfrm>
              <a:prstGeom prst="wedgeRectCallout">
                <a:avLst>
                  <a:gd name="adj1" fmla="val -1175"/>
                  <a:gd name="adj2" fmla="val -70833"/>
                </a:avLst>
              </a:prstGeom>
              <a:solidFill>
                <a:schemeClr val="bg1"/>
              </a:solidFill>
              <a:ln w="25400">
                <a:solidFill>
                  <a:schemeClr val="bg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 name="Picture 6"/>
              <p:cNvPicPr>
                <a:picLocks noChangeAspect="1" noChangeArrowheads="1"/>
              </p:cNvPicPr>
              <p:nvPr/>
            </p:nvPicPr>
            <p:blipFill rotWithShape="1">
              <a:blip r:embed="rId20">
                <a:extLst>
                  <a:ext uri="{28A0092B-C50C-407E-A947-70E740481C1C}">
                    <a14:useLocalDpi xmlns:a14="http://schemas.microsoft.com/office/drawing/2010/main" val="0"/>
                  </a:ext>
                </a:extLst>
              </a:blip>
              <a:srcRect l="50000"/>
              <a:stretch/>
            </p:blipFill>
            <p:spPr bwMode="auto">
              <a:xfrm>
                <a:off x="6021684" y="4007453"/>
                <a:ext cx="488786" cy="574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68" name="Arc 67"/>
            <p:cNvSpPr/>
            <p:nvPr/>
          </p:nvSpPr>
          <p:spPr>
            <a:xfrm rot="9879941">
              <a:off x="4075858" y="3936932"/>
              <a:ext cx="2553924" cy="1155538"/>
            </a:xfrm>
            <a:prstGeom prst="arc">
              <a:avLst>
                <a:gd name="adj1" fmla="val 12655279"/>
                <a:gd name="adj2" fmla="val 162179"/>
              </a:avLst>
            </a:prstGeom>
            <a:ln w="25400">
              <a:solidFill>
                <a:schemeClr val="accent1">
                  <a:shade val="95000"/>
                  <a:satMod val="105000"/>
                </a:schemeClr>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69" name="Group 68"/>
            <p:cNvGrpSpPr/>
            <p:nvPr/>
          </p:nvGrpSpPr>
          <p:grpSpPr>
            <a:xfrm>
              <a:off x="1241578" y="4325212"/>
              <a:ext cx="1133818" cy="850363"/>
              <a:chOff x="815499" y="3903850"/>
              <a:chExt cx="1225429" cy="919071"/>
            </a:xfrm>
          </p:grpSpPr>
          <p:pic>
            <p:nvPicPr>
              <p:cNvPr id="99" name="Picture 4"/>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815499" y="3903850"/>
                <a:ext cx="1225429" cy="919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0" name="Picture 6"/>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1257909" y="4059801"/>
                <a:ext cx="399698" cy="449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1" name="Picture 7"/>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rot="20587626">
                <a:off x="932819" y="4170010"/>
                <a:ext cx="1004155" cy="233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70" name="Group 69"/>
            <p:cNvGrpSpPr/>
            <p:nvPr/>
          </p:nvGrpSpPr>
          <p:grpSpPr>
            <a:xfrm>
              <a:off x="6705707" y="4146065"/>
              <a:ext cx="359218" cy="728886"/>
              <a:chOff x="7763149" y="3671747"/>
              <a:chExt cx="359218" cy="728886"/>
            </a:xfrm>
          </p:grpSpPr>
          <p:pic>
            <p:nvPicPr>
              <p:cNvPr id="96" name="Picture 5"/>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7763149" y="3671747"/>
                <a:ext cx="359218" cy="728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7" name="Picture 6"/>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7838132" y="3946648"/>
                <a:ext cx="208406" cy="234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8" name="Picture 7"/>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rot="16200000">
                <a:off x="7672433" y="3963765"/>
                <a:ext cx="562663" cy="1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71" name="Group 70"/>
            <p:cNvGrpSpPr/>
            <p:nvPr/>
          </p:nvGrpSpPr>
          <p:grpSpPr>
            <a:xfrm>
              <a:off x="1808487" y="4009981"/>
              <a:ext cx="1980432" cy="485326"/>
              <a:chOff x="1808487" y="3742127"/>
              <a:chExt cx="1980432" cy="485326"/>
            </a:xfrm>
          </p:grpSpPr>
          <p:cxnSp>
            <p:nvCxnSpPr>
              <p:cNvPr id="92" name="Straight Arrow Connector 91"/>
              <p:cNvCxnSpPr/>
              <p:nvPr/>
            </p:nvCxnSpPr>
            <p:spPr>
              <a:xfrm>
                <a:off x="2959582" y="3742127"/>
                <a:ext cx="0" cy="253825"/>
              </a:xfrm>
              <a:prstGeom prst="straightConnector1">
                <a:avLst/>
              </a:prstGeom>
              <a:ln w="25400">
                <a:solidFill>
                  <a:schemeClr val="accent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93" name="Elbow Connector 92"/>
              <p:cNvCxnSpPr/>
              <p:nvPr/>
            </p:nvCxnSpPr>
            <p:spPr>
              <a:xfrm rot="16200000" flipH="1">
                <a:off x="2718850" y="3157385"/>
                <a:ext cx="159705" cy="1980432"/>
              </a:xfrm>
              <a:prstGeom prst="bentConnector3">
                <a:avLst>
                  <a:gd name="adj1" fmla="val -195190"/>
                </a:avLst>
              </a:prstGeom>
              <a:ln w="25400">
                <a:prstDash val="sysDash"/>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72" name="Group 71"/>
            <p:cNvGrpSpPr/>
            <p:nvPr/>
          </p:nvGrpSpPr>
          <p:grpSpPr>
            <a:xfrm>
              <a:off x="2898976" y="1193517"/>
              <a:ext cx="1944796" cy="891000"/>
              <a:chOff x="3485673" y="1860666"/>
              <a:chExt cx="1509260" cy="691461"/>
            </a:xfrm>
          </p:grpSpPr>
          <p:pic>
            <p:nvPicPr>
              <p:cNvPr id="9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28686" y="1860666"/>
                <a:ext cx="1142336" cy="691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1"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485673" y="2118800"/>
                <a:ext cx="1509260" cy="285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cxnSp>
          <p:nvCxnSpPr>
            <p:cNvPr id="73" name="Straight Arrow Connector 72"/>
            <p:cNvCxnSpPr/>
            <p:nvPr/>
          </p:nvCxnSpPr>
          <p:spPr>
            <a:xfrm flipH="1">
              <a:off x="2898976" y="2084517"/>
              <a:ext cx="740078" cy="1352019"/>
            </a:xfrm>
            <a:prstGeom prst="straightConnector1">
              <a:avLst/>
            </a:prstGeom>
            <a:ln w="25400">
              <a:solidFill>
                <a:schemeClr val="accent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4097948" y="2084517"/>
              <a:ext cx="1659757" cy="1768813"/>
            </a:xfrm>
            <a:prstGeom prst="straightConnector1">
              <a:avLst/>
            </a:prstGeom>
            <a:ln w="25400">
              <a:solidFill>
                <a:schemeClr val="accent1"/>
              </a:solidFill>
              <a:prstDash val="sysDash"/>
              <a:tailEnd type="triangle"/>
            </a:ln>
          </p:spPr>
          <p:style>
            <a:lnRef idx="1">
              <a:schemeClr val="accent1"/>
            </a:lnRef>
            <a:fillRef idx="0">
              <a:schemeClr val="accent1"/>
            </a:fillRef>
            <a:effectRef idx="0">
              <a:schemeClr val="accent1"/>
            </a:effectRef>
            <a:fontRef idx="minor">
              <a:schemeClr val="tx1"/>
            </a:fontRef>
          </p:style>
        </p:cxnSp>
        <p:pic>
          <p:nvPicPr>
            <p:cNvPr id="75" name="Picture 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290633" y="3881065"/>
              <a:ext cx="295200" cy="29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6" name="Picture 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273891" y="3881065"/>
              <a:ext cx="295200" cy="29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7" name="Group 76"/>
            <p:cNvGrpSpPr/>
            <p:nvPr/>
          </p:nvGrpSpPr>
          <p:grpSpPr>
            <a:xfrm>
              <a:off x="3609310" y="4484917"/>
              <a:ext cx="359218" cy="728886"/>
              <a:chOff x="3609310" y="4484917"/>
              <a:chExt cx="359218" cy="728886"/>
            </a:xfrm>
          </p:grpSpPr>
          <p:pic>
            <p:nvPicPr>
              <p:cNvPr id="86" name="Picture 5"/>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609310" y="4484917"/>
                <a:ext cx="359218" cy="728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7" name="Group 86"/>
              <p:cNvGrpSpPr/>
              <p:nvPr/>
            </p:nvGrpSpPr>
            <p:grpSpPr>
              <a:xfrm>
                <a:off x="3684716" y="4558830"/>
                <a:ext cx="208406" cy="562663"/>
                <a:chOff x="7578060" y="1234724"/>
                <a:chExt cx="208406" cy="562663"/>
              </a:xfrm>
            </p:grpSpPr>
            <p:pic>
              <p:nvPicPr>
                <p:cNvPr id="88" name="Picture 6"/>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7578060" y="1433386"/>
                  <a:ext cx="208406" cy="234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9" name="Picture 7"/>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rot="16200000">
                  <a:off x="7412361" y="1450503"/>
                  <a:ext cx="562663" cy="1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pic>
          <p:nvPicPr>
            <p:cNvPr id="78" name="Picture 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973896" y="5017584"/>
              <a:ext cx="295200" cy="29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9" name="Group 78"/>
            <p:cNvGrpSpPr/>
            <p:nvPr/>
          </p:nvGrpSpPr>
          <p:grpSpPr>
            <a:xfrm>
              <a:off x="2634883" y="4302595"/>
              <a:ext cx="670181" cy="889260"/>
              <a:chOff x="2634883" y="4302595"/>
              <a:chExt cx="670181" cy="889260"/>
            </a:xfrm>
          </p:grpSpPr>
          <p:pic>
            <p:nvPicPr>
              <p:cNvPr id="83" name="Picture 5"/>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634883" y="4302595"/>
                <a:ext cx="670181" cy="889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4" name="Picture 6"/>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2800874" y="4569653"/>
                <a:ext cx="339461" cy="381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5" name="Picture 7"/>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rot="20587626">
                <a:off x="2667703" y="4686213"/>
                <a:ext cx="598500" cy="14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80" name="Picture 79"/>
            <p:cNvPicPr>
              <a:picLocks noChangeAspect="1" noChangeArrowheads="1"/>
            </p:cNvPicPr>
            <p:nvPr/>
          </p:nvPicPr>
          <p:blipFill>
            <a:blip r:embed="rId25">
              <a:lum bright="62000" contrast="-20000"/>
              <a:extLst>
                <a:ext uri="{28A0092B-C50C-407E-A947-70E740481C1C}">
                  <a14:useLocalDpi xmlns:a14="http://schemas.microsoft.com/office/drawing/2010/main" val="0"/>
                </a:ext>
              </a:extLst>
            </a:blip>
            <a:srcRect/>
            <a:stretch>
              <a:fillRect/>
            </a:stretch>
          </p:blipFill>
          <p:spPr bwMode="auto">
            <a:xfrm>
              <a:off x="170103" y="1578990"/>
              <a:ext cx="1477986" cy="137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 name="Picture 6"/>
            <p:cNvPicPr>
              <a:picLocks noChangeAspect="1" noChangeArrowheads="1"/>
            </p:cNvPicPr>
            <p:nvPr/>
          </p:nvPicPr>
          <p:blipFill>
            <a:blip r:embed="rId26">
              <a:lum bright="44000" contrast="-40000"/>
              <a:extLst>
                <a:ext uri="{28A0092B-C50C-407E-A947-70E740481C1C}">
                  <a14:useLocalDpi xmlns:a14="http://schemas.microsoft.com/office/drawing/2010/main" val="0"/>
                </a:ext>
              </a:extLst>
            </a:blip>
            <a:srcRect/>
            <a:stretch>
              <a:fillRect/>
            </a:stretch>
          </p:blipFill>
          <p:spPr bwMode="auto">
            <a:xfrm rot="781902">
              <a:off x="8087798" y="1474593"/>
              <a:ext cx="555454" cy="515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 name="Picture 2"/>
            <p:cNvPicPr>
              <a:picLocks noChangeAspect="1" noChangeArrowheads="1"/>
            </p:cNvPicPr>
            <p:nvPr/>
          </p:nvPicPr>
          <p:blipFill>
            <a:blip r:embed="rId27" cstate="print">
              <a:lum bright="60000"/>
              <a:extLst>
                <a:ext uri="{28A0092B-C50C-407E-A947-70E740481C1C}">
                  <a14:useLocalDpi xmlns:a14="http://schemas.microsoft.com/office/drawing/2010/main" val="0"/>
                </a:ext>
              </a:extLst>
            </a:blip>
            <a:srcRect/>
            <a:stretch>
              <a:fillRect/>
            </a:stretch>
          </p:blipFill>
          <p:spPr bwMode="auto">
            <a:xfrm>
              <a:off x="5224064" y="1940198"/>
              <a:ext cx="1481643" cy="1023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58687256"/>
      </p:ext>
    </p:extLst>
  </p:cSld>
  <p:clrMapOvr>
    <a:overrideClrMapping bg1="lt1" tx1="dk1" bg2="lt2" tx2="dk2" accent1="accent1" accent2="accent2" accent3="accent3" accent4="accent4" accent5="accent5" accent6="accent6" hlink="hlink" folHlink="folHlink"/>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Target Use Cases</a:t>
            </a:r>
            <a:endParaRPr lang="en-US" dirty="0"/>
          </a:p>
        </p:txBody>
      </p:sp>
      <p:sp>
        <p:nvSpPr>
          <p:cNvPr id="4" name="Content Placeholder 2"/>
          <p:cNvSpPr txBox="1">
            <a:spLocks/>
          </p:cNvSpPr>
          <p:nvPr/>
        </p:nvSpPr>
        <p:spPr bwMode="auto">
          <a:xfrm>
            <a:off x="592071" y="1057888"/>
            <a:ext cx="10759824" cy="3334797"/>
          </a:xfrm>
          <a:prstGeom prst="rect">
            <a:avLst/>
          </a:prstGeom>
          <a:noFill/>
          <a:ln w="9525">
            <a:noFill/>
            <a:miter lim="800000"/>
            <a:headEnd/>
            <a:tailEnd/>
          </a:ln>
        </p:spPr>
        <p:txBody>
          <a:bodyPr vert="horz" wrap="square" lIns="124309" tIns="62155" rIns="124309" bIns="62155" numCol="1" anchor="t" anchorCtr="0" compatLnSpc="1">
            <a:prstTxWarp prst="textNoShape">
              <a:avLst/>
            </a:prstTxWarp>
          </a:bodyPr>
          <a:lstStyle>
            <a:lvl1pPr marL="342900" indent="-342900" algn="l" rtl="0" fontAlgn="base">
              <a:spcBef>
                <a:spcPct val="20000"/>
              </a:spcBef>
              <a:spcAft>
                <a:spcPct val="0"/>
              </a:spcAft>
              <a:buClr>
                <a:schemeClr val="accent6"/>
              </a:buClr>
              <a:buFont typeface="Arial" pitchFamily="34" charset="0"/>
              <a:buChar char="•"/>
              <a:defRPr sz="2000" kern="1200">
                <a:solidFill>
                  <a:schemeClr val="tx1">
                    <a:lumMod val="75000"/>
                  </a:schemeClr>
                </a:solidFill>
                <a:latin typeface="Arial" panose="020B0604020202020204" pitchFamily="34" charset="0"/>
                <a:ea typeface="+mn-ea"/>
                <a:cs typeface="Arial" panose="020B0604020202020204" pitchFamily="34" charset="0"/>
              </a:defRPr>
            </a:lvl1pPr>
            <a:lvl2pPr marL="742950" indent="-285750" algn="l" rtl="0" fontAlgn="base">
              <a:spcBef>
                <a:spcPct val="20000"/>
              </a:spcBef>
              <a:spcAft>
                <a:spcPct val="0"/>
              </a:spcAft>
              <a:buClr>
                <a:schemeClr val="accent6"/>
              </a:buClr>
              <a:buFont typeface="Arial" pitchFamily="34" charset="0"/>
              <a:buChar char="–"/>
              <a:defRPr sz="1800" kern="1200">
                <a:solidFill>
                  <a:schemeClr val="tx1">
                    <a:lumMod val="75000"/>
                  </a:schemeClr>
                </a:solidFill>
                <a:latin typeface="Arial" panose="020B0604020202020204" pitchFamily="34" charset="0"/>
                <a:ea typeface="+mn-ea"/>
                <a:cs typeface="Arial" panose="020B0604020202020204" pitchFamily="34" charset="0"/>
              </a:defRPr>
            </a:lvl2pPr>
            <a:lvl3pPr marL="1143000" indent="-228600" algn="l" rtl="0" fontAlgn="base">
              <a:spcBef>
                <a:spcPct val="20000"/>
              </a:spcBef>
              <a:spcAft>
                <a:spcPct val="0"/>
              </a:spcAft>
              <a:buClr>
                <a:schemeClr val="accent6"/>
              </a:buClr>
              <a:buFont typeface="Arial" pitchFamily="34" charset="0"/>
              <a:buChar char="•"/>
              <a:defRPr sz="1600" kern="1200">
                <a:solidFill>
                  <a:schemeClr val="tx1">
                    <a:lumMod val="75000"/>
                  </a:schemeClr>
                </a:solidFill>
                <a:latin typeface="Arial" panose="020B0604020202020204" pitchFamily="34" charset="0"/>
                <a:ea typeface="+mn-ea"/>
                <a:cs typeface="Arial" panose="020B0604020202020204" pitchFamily="34" charset="0"/>
              </a:defRPr>
            </a:lvl3pPr>
            <a:lvl4pPr marL="1600200" indent="-228600" algn="l" rtl="0" fontAlgn="base">
              <a:spcBef>
                <a:spcPct val="20000"/>
              </a:spcBef>
              <a:spcAft>
                <a:spcPct val="0"/>
              </a:spcAft>
              <a:buClr>
                <a:schemeClr val="accent6"/>
              </a:buClr>
              <a:buFont typeface="Arial" pitchFamily="34" charset="0"/>
              <a:buChar char="–"/>
              <a:defRPr sz="1400" kern="1200">
                <a:solidFill>
                  <a:schemeClr val="tx1">
                    <a:lumMod val="75000"/>
                  </a:schemeClr>
                </a:solidFill>
                <a:latin typeface="Arial" panose="020B0604020202020204" pitchFamily="34" charset="0"/>
                <a:ea typeface="+mn-ea"/>
                <a:cs typeface="Arial" panose="020B0604020202020204" pitchFamily="34" charset="0"/>
              </a:defRPr>
            </a:lvl4pPr>
            <a:lvl5pPr marL="2057400" indent="-228600" algn="l" rtl="0" fontAlgn="base">
              <a:spcBef>
                <a:spcPct val="20000"/>
              </a:spcBef>
              <a:spcAft>
                <a:spcPct val="0"/>
              </a:spcAft>
              <a:buClr>
                <a:schemeClr val="accent6"/>
              </a:buClr>
              <a:buFont typeface="Arial" pitchFamily="34" charset="0"/>
              <a:buChar char="»"/>
              <a:defRPr sz="1400" kern="1200">
                <a:solidFill>
                  <a:schemeClr val="tx1">
                    <a:lumMod val="7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1243107">
              <a:spcBef>
                <a:spcPts val="0"/>
              </a:spcBef>
              <a:spcAft>
                <a:spcPts val="816"/>
              </a:spcAft>
            </a:pPr>
            <a:r>
              <a:rPr lang="en-US" sz="2400" dirty="0"/>
              <a:t>Enterprise Cloud Storage</a:t>
            </a:r>
          </a:p>
          <a:p>
            <a:pPr lvl="1" defTabSz="1243107">
              <a:spcBef>
                <a:spcPts val="0"/>
              </a:spcBef>
              <a:spcAft>
                <a:spcPts val="816"/>
              </a:spcAft>
            </a:pPr>
            <a:r>
              <a:rPr lang="en-US" sz="2200" dirty="0"/>
              <a:t>SME or large enterprise seeking to implement enterprise wide repository of data for sync and share</a:t>
            </a:r>
          </a:p>
          <a:p>
            <a:pPr defTabSz="1243107">
              <a:spcBef>
                <a:spcPts val="0"/>
              </a:spcBef>
              <a:spcAft>
                <a:spcPts val="816"/>
              </a:spcAft>
            </a:pPr>
            <a:r>
              <a:rPr lang="en-US" sz="2400" dirty="0"/>
              <a:t>Enterprise DR</a:t>
            </a:r>
          </a:p>
          <a:p>
            <a:pPr lvl="1" defTabSz="1243107">
              <a:spcBef>
                <a:spcPts val="0"/>
              </a:spcBef>
              <a:spcAft>
                <a:spcPts val="816"/>
              </a:spcAft>
            </a:pPr>
            <a:r>
              <a:rPr lang="en-US" sz="2200" dirty="0"/>
              <a:t>SME’s or large Enterprises looking for recover from any type of disaster or site failure. Ensure business continuity by having corporate data secured in the cloud. </a:t>
            </a:r>
          </a:p>
          <a:p>
            <a:pPr defTabSz="1243107">
              <a:spcBef>
                <a:spcPts val="0"/>
              </a:spcBef>
              <a:spcAft>
                <a:spcPts val="816"/>
              </a:spcAft>
            </a:pPr>
            <a:r>
              <a:rPr lang="en-US" sz="2400" dirty="0"/>
              <a:t>My Sync and Share</a:t>
            </a:r>
          </a:p>
          <a:p>
            <a:pPr lvl="1" defTabSz="1243107">
              <a:spcBef>
                <a:spcPts val="0"/>
              </a:spcBef>
              <a:spcAft>
                <a:spcPts val="816"/>
              </a:spcAft>
            </a:pPr>
            <a:r>
              <a:rPr lang="en-US" sz="2200" dirty="0"/>
              <a:t>SMB, SME’s or Enterprise workgroup seeking to share data securely and at high performance</a:t>
            </a:r>
          </a:p>
          <a:p>
            <a:pPr defTabSz="1243107">
              <a:spcBef>
                <a:spcPts val="0"/>
              </a:spcBef>
              <a:spcAft>
                <a:spcPts val="816"/>
              </a:spcAft>
            </a:pPr>
            <a:r>
              <a:rPr lang="en-US" sz="2400" dirty="0"/>
              <a:t>Workgroup DevOps</a:t>
            </a:r>
          </a:p>
          <a:p>
            <a:pPr lvl="1" defTabSz="1243107">
              <a:spcBef>
                <a:spcPts val="0"/>
              </a:spcBef>
              <a:spcAft>
                <a:spcPts val="816"/>
              </a:spcAft>
            </a:pPr>
            <a:r>
              <a:rPr lang="en-US" sz="2200" dirty="0"/>
              <a:t>SME or Enterprise workgroup SW developers looking for shared storage to store SW builds and files</a:t>
            </a:r>
            <a:endParaRPr lang="en-US" sz="1900" dirty="0"/>
          </a:p>
          <a:p>
            <a:pPr defTabSz="1243107">
              <a:spcBef>
                <a:spcPts val="0"/>
              </a:spcBef>
              <a:spcAft>
                <a:spcPts val="816"/>
              </a:spcAft>
            </a:pPr>
            <a:endParaRPr lang="en-US" sz="2200" dirty="0"/>
          </a:p>
        </p:txBody>
      </p:sp>
    </p:spTree>
    <p:extLst>
      <p:ext uri="{BB962C8B-B14F-4D97-AF65-F5344CB8AC3E}">
        <p14:creationId xmlns:p14="http://schemas.microsoft.com/office/powerpoint/2010/main" val="1467503892"/>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400" dirty="0"/>
              <a:t>SnapCLOUD</a:t>
            </a:r>
            <a:r>
              <a:rPr lang="en-US" dirty="0" smtClean="0"/>
              <a:t> Difference</a:t>
            </a:r>
            <a:endParaRPr lang="en-US" dirty="0"/>
          </a:p>
        </p:txBody>
      </p:sp>
      <p:sp>
        <p:nvSpPr>
          <p:cNvPr id="3" name="Slide Number Placeholder 2"/>
          <p:cNvSpPr>
            <a:spLocks noGrp="1"/>
          </p:cNvSpPr>
          <p:nvPr>
            <p:ph type="sldNum" sz="quarter" idx="4294967295"/>
          </p:nvPr>
        </p:nvSpPr>
        <p:spPr>
          <a:xfrm>
            <a:off x="7930273" y="6560153"/>
            <a:ext cx="1211304" cy="225196"/>
          </a:xfrm>
          <a:prstGeom prst="rect">
            <a:avLst/>
          </a:prstGeom>
        </p:spPr>
        <p:txBody>
          <a:bodyPr lIns="91339" tIns="45669" rIns="91339" bIns="45669"/>
          <a:lstStyle/>
          <a:p>
            <a:fld id="{27258FFF-F925-446B-8502-81C933981705}" type="slidenum">
              <a:rPr>
                <a:gradFill>
                  <a:gsLst>
                    <a:gs pos="2239">
                      <a:srgbClr val="505050"/>
                    </a:gs>
                    <a:gs pos="11940">
                      <a:srgbClr val="505050"/>
                    </a:gs>
                  </a:gsLst>
                  <a:lin ang="5400000" scaled="0"/>
                </a:gradFill>
              </a:rPr>
              <a:pPr/>
              <a:t>12</a:t>
            </a:fld>
            <a:endParaRPr>
              <a:gradFill>
                <a:gsLst>
                  <a:gs pos="2239">
                    <a:srgbClr val="505050"/>
                  </a:gs>
                  <a:gs pos="11940">
                    <a:srgbClr val="505050"/>
                  </a:gs>
                </a:gsLst>
                <a:lin ang="5400000" scaled="0"/>
              </a:gradFill>
            </a:endParaRPr>
          </a:p>
        </p:txBody>
      </p:sp>
      <p:sp>
        <p:nvSpPr>
          <p:cNvPr id="7" name="Rectangle 6"/>
          <p:cNvSpPr/>
          <p:nvPr/>
        </p:nvSpPr>
        <p:spPr>
          <a:xfrm>
            <a:off x="450854" y="1109049"/>
            <a:ext cx="3301341" cy="1645920"/>
          </a:xfrm>
          <a:prstGeom prst="rect">
            <a:avLst/>
          </a:prstGeom>
          <a:solidFill>
            <a:srgbClr val="009EE1"/>
          </a:solidFill>
          <a:ln w="12700">
            <a:noFill/>
          </a:ln>
        </p:spPr>
        <p:txBody>
          <a:bodyPr wrap="square" lIns="91339" tIns="91339" rIns="91339" bIns="91339" anchor="ctr">
            <a:noAutofit/>
          </a:bodyPr>
          <a:lstStyle/>
          <a:p>
            <a:pPr marL="0" lvl="1" fontAlgn="base">
              <a:buSzPct val="90000"/>
            </a:pPr>
            <a:endParaRPr lang="en-US" sz="3500" dirty="0">
              <a:ln w="3175">
                <a:noFill/>
              </a:ln>
              <a:solidFill>
                <a:srgbClr val="FFFFFF"/>
              </a:solidFill>
              <a:latin typeface="Segoe UI Light"/>
              <a:cs typeface="Segoe UI" pitchFamily="34" charset="0"/>
            </a:endParaRPr>
          </a:p>
        </p:txBody>
      </p:sp>
      <p:sp>
        <p:nvSpPr>
          <p:cNvPr id="8" name="Rectangle 7"/>
          <p:cNvSpPr/>
          <p:nvPr/>
        </p:nvSpPr>
        <p:spPr>
          <a:xfrm>
            <a:off x="2109789" y="1109049"/>
            <a:ext cx="5362680" cy="1645920"/>
          </a:xfrm>
          <a:prstGeom prst="rect">
            <a:avLst/>
          </a:prstGeom>
          <a:solidFill>
            <a:schemeClr val="bg1">
              <a:lumMod val="95000"/>
            </a:schemeClr>
          </a:solidFill>
        </p:spPr>
        <p:txBody>
          <a:bodyPr wrap="square" lIns="137001" tIns="91339" rIns="91339" bIns="91339" anchor="ctr">
            <a:noAutofit/>
          </a:bodyPr>
          <a:lstStyle/>
          <a:p>
            <a:r>
              <a:rPr lang="en-US" sz="2400" dirty="0"/>
              <a:t>Expand storage capacity </a:t>
            </a:r>
            <a:r>
              <a:rPr lang="en-US" sz="2400" dirty="0">
                <a:latin typeface="+mj-lt"/>
              </a:rPr>
              <a:t>simply by adding disks to the storage pool </a:t>
            </a:r>
            <a:r>
              <a:rPr lang="en-US" sz="2900" dirty="0"/>
              <a:t>	</a:t>
            </a:r>
          </a:p>
        </p:txBody>
      </p:sp>
      <p:sp>
        <p:nvSpPr>
          <p:cNvPr id="9" name="Rectangle 8"/>
          <p:cNvSpPr/>
          <p:nvPr/>
        </p:nvSpPr>
        <p:spPr>
          <a:xfrm>
            <a:off x="450854" y="2824120"/>
            <a:ext cx="3301341" cy="1645920"/>
          </a:xfrm>
          <a:prstGeom prst="rect">
            <a:avLst/>
          </a:prstGeom>
          <a:solidFill>
            <a:srgbClr val="FAA63D"/>
          </a:solidFill>
          <a:ln w="12700">
            <a:noFill/>
          </a:ln>
        </p:spPr>
        <p:txBody>
          <a:bodyPr wrap="square" lIns="91339" tIns="91339" rIns="91339" bIns="91339" anchor="ctr">
            <a:noAutofit/>
          </a:bodyPr>
          <a:lstStyle/>
          <a:p>
            <a:pPr marL="0" lvl="1" fontAlgn="base">
              <a:buSzPct val="90000"/>
            </a:pPr>
            <a:endParaRPr lang="en-US" sz="3500" dirty="0">
              <a:ln w="3175">
                <a:noFill/>
              </a:ln>
              <a:solidFill>
                <a:srgbClr val="FFFFFF"/>
              </a:solidFill>
              <a:latin typeface="Segoe UI Light"/>
              <a:cs typeface="Segoe UI" pitchFamily="34" charset="0"/>
            </a:endParaRPr>
          </a:p>
        </p:txBody>
      </p:sp>
      <p:sp>
        <p:nvSpPr>
          <p:cNvPr id="10" name="Rectangle 9"/>
          <p:cNvSpPr/>
          <p:nvPr/>
        </p:nvSpPr>
        <p:spPr>
          <a:xfrm>
            <a:off x="2109789" y="2824120"/>
            <a:ext cx="5362680" cy="1645920"/>
          </a:xfrm>
          <a:prstGeom prst="rect">
            <a:avLst/>
          </a:prstGeom>
          <a:solidFill>
            <a:schemeClr val="bg1">
              <a:lumMod val="95000"/>
            </a:schemeClr>
          </a:solidFill>
        </p:spPr>
        <p:txBody>
          <a:bodyPr wrap="square" lIns="137001" tIns="91339" rIns="137001" bIns="91339" anchor="ctr">
            <a:noAutofit/>
          </a:bodyPr>
          <a:lstStyle/>
          <a:p>
            <a:r>
              <a:rPr lang="en-US" sz="2000" dirty="0">
                <a:solidFill>
                  <a:srgbClr val="505050"/>
                </a:solidFill>
                <a:cs typeface="Segoe UI Light" panose="020B0502040204020203" pitchFamily="34" charset="0"/>
              </a:rPr>
              <a:t>Build a Hybrid Cloud in minutes. </a:t>
            </a:r>
            <a:r>
              <a:rPr lang="en-US" sz="2000" dirty="0">
                <a:solidFill>
                  <a:srgbClr val="505050"/>
                </a:solidFill>
                <a:latin typeface="+mj-lt"/>
                <a:cs typeface="Segoe UI Light" panose="020B0502040204020203" pitchFamily="34" charset="0"/>
              </a:rPr>
              <a:t>Replicate data to and from physical data center; integrate with on-premise </a:t>
            </a:r>
            <a:r>
              <a:rPr lang="en-US" sz="2000" dirty="0">
                <a:latin typeface="+mj-lt"/>
              </a:rPr>
              <a:t>active directory and LDAP authentication</a:t>
            </a:r>
          </a:p>
        </p:txBody>
      </p:sp>
      <p:sp>
        <p:nvSpPr>
          <p:cNvPr id="11" name="Rectangle 10"/>
          <p:cNvSpPr/>
          <p:nvPr/>
        </p:nvSpPr>
        <p:spPr>
          <a:xfrm>
            <a:off x="450854" y="4538519"/>
            <a:ext cx="3301341" cy="1645920"/>
          </a:xfrm>
          <a:prstGeom prst="rect">
            <a:avLst/>
          </a:prstGeom>
          <a:solidFill>
            <a:srgbClr val="189349"/>
          </a:solidFill>
          <a:ln w="12700">
            <a:noFill/>
          </a:ln>
        </p:spPr>
        <p:txBody>
          <a:bodyPr wrap="square" lIns="91339" tIns="91339" rIns="91339" bIns="91339" anchor="ctr">
            <a:noAutofit/>
          </a:bodyPr>
          <a:lstStyle/>
          <a:p>
            <a:pPr marL="0" lvl="1" fontAlgn="base">
              <a:buSzPct val="90000"/>
            </a:pPr>
            <a:endParaRPr lang="en-US" sz="3500" dirty="0">
              <a:ln w="3175">
                <a:noFill/>
              </a:ln>
              <a:solidFill>
                <a:srgbClr val="FFFFFF"/>
              </a:solidFill>
              <a:latin typeface="Segoe UI Light"/>
              <a:cs typeface="Segoe UI" pitchFamily="34" charset="0"/>
            </a:endParaRPr>
          </a:p>
        </p:txBody>
      </p:sp>
      <p:sp>
        <p:nvSpPr>
          <p:cNvPr id="12" name="Rectangle 11"/>
          <p:cNvSpPr/>
          <p:nvPr/>
        </p:nvSpPr>
        <p:spPr>
          <a:xfrm>
            <a:off x="2109789" y="4537843"/>
            <a:ext cx="5383850" cy="1645920"/>
          </a:xfrm>
          <a:prstGeom prst="rect">
            <a:avLst/>
          </a:prstGeom>
          <a:solidFill>
            <a:schemeClr val="bg1">
              <a:lumMod val="95000"/>
            </a:schemeClr>
          </a:solidFill>
        </p:spPr>
        <p:txBody>
          <a:bodyPr wrap="square" lIns="137001" tIns="91339" rIns="137001" bIns="91339" anchor="ctr">
            <a:noAutofit/>
          </a:bodyPr>
          <a:lstStyle/>
          <a:p>
            <a:r>
              <a:rPr lang="en-US" sz="2000" dirty="0"/>
              <a:t>Securely access any device, anywhere </a:t>
            </a:r>
            <a:r>
              <a:rPr lang="en-US" sz="2000" dirty="0">
                <a:latin typeface="+mj-lt"/>
              </a:rPr>
              <a:t>with business policy enforcement. Sync and share functionality enables data sharing between users and devices.</a:t>
            </a:r>
            <a:endParaRPr lang="en-US" sz="2000" dirty="0"/>
          </a:p>
        </p:txBody>
      </p:sp>
      <p:sp>
        <p:nvSpPr>
          <p:cNvPr id="24" name="Rectangle 23"/>
          <p:cNvSpPr/>
          <p:nvPr/>
        </p:nvSpPr>
        <p:spPr bwMode="auto">
          <a:xfrm>
            <a:off x="7902692" y="1104104"/>
            <a:ext cx="3919194" cy="5107985"/>
          </a:xfrm>
          <a:prstGeom prst="rect">
            <a:avLst/>
          </a:prstGeom>
          <a:solidFill>
            <a:srgbClr val="2E319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670" tIns="91339" rIns="182670" bIns="91339" numCol="1" spcCol="0" rtlCol="0" fromWordArt="0" anchor="t" anchorCtr="0" forceAA="0" compatLnSpc="1">
            <a:prstTxWarp prst="textNoShape">
              <a:avLst/>
            </a:prstTxWarp>
            <a:noAutofit/>
          </a:bodyPr>
          <a:lstStyle/>
          <a:p>
            <a:pPr defTabSz="931397" fontAlgn="base"/>
            <a:r>
              <a:rPr lang="en-US" sz="3500" dirty="0">
                <a:solidFill>
                  <a:srgbClr val="FFFFFF"/>
                </a:solidFill>
                <a:latin typeface="Segoe UI Light"/>
                <a:ea typeface="Segoe UI" pitchFamily="34" charset="0"/>
                <a:cs typeface="Segoe UI" pitchFamily="34" charset="0"/>
              </a:rPr>
              <a:t>Get data management solution at your terms</a:t>
            </a:r>
          </a:p>
        </p:txBody>
      </p:sp>
      <p:pic>
        <p:nvPicPr>
          <p:cNvPr id="36" name="Picture 2" descr="C:\Users\chrisw\Desktop\Cloud Services 3.png"/>
          <p:cNvPicPr>
            <a:picLocks noChangeAspect="1" noChangeArrowheads="1"/>
          </p:cNvPicPr>
          <p:nvPr/>
        </p:nvPicPr>
        <p:blipFill>
          <a:blip r:embed="rId3">
            <a:biLevel thresh="25000"/>
            <a:extLst>
              <a:ext uri="{28A0092B-C50C-407E-A947-70E740481C1C}">
                <a14:useLocalDpi xmlns:a14="http://schemas.microsoft.com/office/drawing/2010/main" val="0"/>
              </a:ext>
            </a:extLst>
          </a:blip>
          <a:stretch>
            <a:fillRect/>
          </a:stretch>
        </p:blipFill>
        <p:spPr bwMode="black">
          <a:xfrm>
            <a:off x="9294762" y="4510069"/>
            <a:ext cx="2317853" cy="1597824"/>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6720" y="1757648"/>
            <a:ext cx="538428" cy="650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8772" y="1377787"/>
            <a:ext cx="538428" cy="650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9292" y="2119790"/>
            <a:ext cx="429333" cy="429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4305" y="4989326"/>
            <a:ext cx="573088" cy="74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7835" y="3174747"/>
            <a:ext cx="786051" cy="966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7308872"/>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124212" tIns="62106" rIns="124212" bIns="62106" numCol="1" anchor="ctr" anchorCtr="0" compatLnSpc="1">
            <a:prstTxWarp prst="textNoShape">
              <a:avLst/>
            </a:prstTxWarp>
          </a:bodyPr>
          <a:lstStyle/>
          <a:p>
            <a:r>
              <a:rPr lang="en-US" sz="4400" dirty="0"/>
              <a:t>SnapCLOUD Difference</a:t>
            </a:r>
          </a:p>
        </p:txBody>
      </p:sp>
      <p:sp>
        <p:nvSpPr>
          <p:cNvPr id="4" name="Slide Number Placeholder 3"/>
          <p:cNvSpPr>
            <a:spLocks noGrp="1"/>
          </p:cNvSpPr>
          <p:nvPr>
            <p:ph type="sldNum" sz="quarter" idx="4294967295"/>
          </p:nvPr>
        </p:nvSpPr>
        <p:spPr>
          <a:xfrm>
            <a:off x="7930273" y="6560153"/>
            <a:ext cx="1211304" cy="225196"/>
          </a:xfrm>
          <a:prstGeom prst="rect">
            <a:avLst/>
          </a:prstGeom>
        </p:spPr>
        <p:txBody>
          <a:bodyPr lIns="91339" tIns="45669" rIns="91339" bIns="45669"/>
          <a:lstStyle/>
          <a:p>
            <a:fld id="{27258FFF-F925-446B-8502-81C933981705}" type="slidenum">
              <a:rPr lang="en-US" smtClean="0">
                <a:gradFill>
                  <a:gsLst>
                    <a:gs pos="2239">
                      <a:srgbClr val="505050"/>
                    </a:gs>
                    <a:gs pos="11940">
                      <a:srgbClr val="505050"/>
                    </a:gs>
                  </a:gsLst>
                  <a:lin ang="5400000" scaled="0"/>
                </a:gradFill>
              </a:rPr>
              <a:pPr/>
              <a:t>13</a:t>
            </a:fld>
            <a:endParaRPr lang="en-US">
              <a:gradFill>
                <a:gsLst>
                  <a:gs pos="2239">
                    <a:srgbClr val="505050"/>
                  </a:gs>
                  <a:gs pos="11940">
                    <a:srgbClr val="505050"/>
                  </a:gs>
                </a:gsLst>
                <a:lin ang="5400000" scaled="0"/>
              </a:gradFill>
            </a:endParaRPr>
          </a:p>
        </p:txBody>
      </p:sp>
      <p:sp>
        <p:nvSpPr>
          <p:cNvPr id="7" name="TextBox 6"/>
          <p:cNvSpPr txBox="1"/>
          <p:nvPr/>
        </p:nvSpPr>
        <p:spPr>
          <a:xfrm>
            <a:off x="1093999" y="1090283"/>
            <a:ext cx="1642537" cy="640696"/>
          </a:xfrm>
          <a:prstGeom prst="rect">
            <a:avLst/>
          </a:prstGeom>
          <a:noFill/>
        </p:spPr>
        <p:txBody>
          <a:bodyPr wrap="none" lIns="182670" tIns="146135" rIns="182670" bIns="146135" rtlCol="0">
            <a:spAutoFit/>
          </a:bodyPr>
          <a:lstStyle/>
          <a:p>
            <a:pPr>
              <a:lnSpc>
                <a:spcPct val="90000"/>
              </a:lnSpc>
              <a:spcAft>
                <a:spcPts val="600"/>
              </a:spcAft>
            </a:pPr>
            <a:r>
              <a:rPr lang="en-US" sz="2400" dirty="0">
                <a:solidFill>
                  <a:srgbClr val="442359"/>
                </a:solidFill>
              </a:rPr>
              <a:t>Use Cases</a:t>
            </a:r>
          </a:p>
        </p:txBody>
      </p:sp>
      <p:graphicFrame>
        <p:nvGraphicFramePr>
          <p:cNvPr id="8" name="Table 7"/>
          <p:cNvGraphicFramePr>
            <a:graphicFrameLocks noGrp="1"/>
          </p:cNvGraphicFramePr>
          <p:nvPr>
            <p:extLst>
              <p:ext uri="{D42A27DB-BD31-4B8C-83A1-F6EECF244321}">
                <p14:modId xmlns:p14="http://schemas.microsoft.com/office/powerpoint/2010/main" val="3341689216"/>
              </p:ext>
            </p:extLst>
          </p:nvPr>
        </p:nvGraphicFramePr>
        <p:xfrm>
          <a:off x="980331" y="1851283"/>
          <a:ext cx="10928105" cy="3607317"/>
        </p:xfrm>
        <a:graphic>
          <a:graphicData uri="http://schemas.openxmlformats.org/drawingml/2006/table">
            <a:tbl>
              <a:tblPr firstRow="1" bandRow="1">
                <a:tableStyleId>{5C22544A-7EE6-4342-B048-85BDC9FD1C3A}</a:tableStyleId>
              </a:tblPr>
              <a:tblGrid>
                <a:gridCol w="4348942"/>
                <a:gridCol w="3563712"/>
                <a:gridCol w="3015451"/>
              </a:tblGrid>
              <a:tr h="537692">
                <a:tc>
                  <a:txBody>
                    <a:bodyPr/>
                    <a:lstStyle/>
                    <a:p>
                      <a:endParaRPr lang="en-US" sz="3300" dirty="0"/>
                    </a:p>
                  </a:txBody>
                  <a:tcPr marT="0" marB="0" anchor="ctr">
                    <a:solidFill>
                      <a:srgbClr val="2E3192"/>
                    </a:solidFill>
                  </a:tcPr>
                </a:tc>
                <a:tc>
                  <a:txBody>
                    <a:bodyPr/>
                    <a:lstStyle/>
                    <a:p>
                      <a:pPr algn="ctr"/>
                      <a:r>
                        <a:rPr lang="en-US" sz="3300" dirty="0" smtClean="0"/>
                        <a:t>SnapCLOUD</a:t>
                      </a:r>
                      <a:endParaRPr lang="en-US" sz="3300" dirty="0"/>
                    </a:p>
                  </a:txBody>
                  <a:tcPr marT="0" marB="0" anchor="ctr">
                    <a:solidFill>
                      <a:srgbClr val="2E3192"/>
                    </a:solidFill>
                  </a:tcPr>
                </a:tc>
                <a:tc>
                  <a:txBody>
                    <a:bodyPr/>
                    <a:lstStyle/>
                    <a:p>
                      <a:pPr algn="ctr"/>
                      <a:r>
                        <a:rPr lang="en-US" sz="2400" cap="all" baseline="0" dirty="0" smtClean="0"/>
                        <a:t>Competitors</a:t>
                      </a:r>
                      <a:endParaRPr lang="en-US" sz="2400" cap="all" baseline="0" dirty="0"/>
                    </a:p>
                  </a:txBody>
                  <a:tcPr marT="0" marB="0" anchor="ctr">
                    <a:solidFill>
                      <a:srgbClr val="2E3192"/>
                    </a:solidFill>
                  </a:tcPr>
                </a:tc>
              </a:tr>
              <a:tr h="1189419">
                <a:tc>
                  <a:txBody>
                    <a:bodyPr/>
                    <a:lstStyle/>
                    <a:p>
                      <a:r>
                        <a:rPr lang="en-US" sz="2900" dirty="0" smtClean="0">
                          <a:solidFill>
                            <a:schemeClr val="tx1"/>
                          </a:solidFill>
                        </a:rPr>
                        <a:t>Expand and grow storage</a:t>
                      </a:r>
                      <a:r>
                        <a:rPr lang="en-US" sz="2900" baseline="0" dirty="0" smtClean="0">
                          <a:solidFill>
                            <a:schemeClr val="tx1"/>
                          </a:solidFill>
                        </a:rPr>
                        <a:t> on demand in the cloud</a:t>
                      </a:r>
                      <a:endParaRPr lang="en-US" sz="2900" dirty="0" smtClean="0">
                        <a:solidFill>
                          <a:schemeClr val="tx1"/>
                        </a:solidFill>
                      </a:endParaRPr>
                    </a:p>
                  </a:txBody>
                  <a:tcPr marT="0" marB="0" anchor="ctr"/>
                </a:tc>
                <a:tc>
                  <a:txBody>
                    <a:bodyPr/>
                    <a:lstStyle/>
                    <a:p>
                      <a:pPr marL="0" marR="0" indent="0" algn="ctr" defTabSz="932742" rtl="0" eaLnBrk="1" fontAlgn="auto" latinLnBrk="0" hangingPunct="1">
                        <a:lnSpc>
                          <a:spcPct val="100000"/>
                        </a:lnSpc>
                        <a:spcBef>
                          <a:spcPts val="0"/>
                        </a:spcBef>
                        <a:spcAft>
                          <a:spcPts val="0"/>
                        </a:spcAft>
                        <a:buClrTx/>
                        <a:buSzTx/>
                        <a:buFontTx/>
                        <a:buNone/>
                        <a:tabLst/>
                        <a:defRPr/>
                      </a:pPr>
                      <a:r>
                        <a:rPr lang="en-US" sz="3900" normalizeH="0" baseline="0" dirty="0" smtClean="0">
                          <a:solidFill>
                            <a:srgbClr val="009EE1"/>
                          </a:solidFill>
                          <a:sym typeface="Wingdings"/>
                        </a:rPr>
                        <a:t></a:t>
                      </a:r>
                      <a:endParaRPr lang="en-US" sz="3900" normalizeH="0" baseline="0" dirty="0" smtClean="0">
                        <a:solidFill>
                          <a:srgbClr val="009EE1"/>
                        </a:solidFill>
                      </a:endParaRPr>
                    </a:p>
                  </a:txBody>
                  <a:tcPr marT="0" marB="0" anchor="ctr"/>
                </a:tc>
                <a:tc>
                  <a:txBody>
                    <a:bodyPr/>
                    <a:lstStyle/>
                    <a:p>
                      <a:pPr algn="ctr"/>
                      <a:r>
                        <a:rPr lang="en-US" sz="4400" cap="all" baseline="0" dirty="0" smtClean="0">
                          <a:solidFill>
                            <a:schemeClr val="accent2"/>
                          </a:solidFill>
                          <a:sym typeface="Wingdings"/>
                        </a:rPr>
                        <a:t>-</a:t>
                      </a:r>
                      <a:endParaRPr lang="en-US" sz="4400" cap="all" baseline="0" dirty="0">
                        <a:solidFill>
                          <a:schemeClr val="accent2"/>
                        </a:solidFill>
                      </a:endParaRPr>
                    </a:p>
                  </a:txBody>
                  <a:tcPr marT="0" marB="0" anchor="ctr"/>
                </a:tc>
              </a:tr>
              <a:tr h="940103">
                <a:tc>
                  <a:txBody>
                    <a:bodyPr/>
                    <a:lstStyle/>
                    <a:p>
                      <a:r>
                        <a:rPr lang="en-US" sz="2900" dirty="0" smtClean="0">
                          <a:solidFill>
                            <a:schemeClr val="tx1"/>
                          </a:solidFill>
                        </a:rPr>
                        <a:t>Extension</a:t>
                      </a:r>
                      <a:r>
                        <a:rPr lang="en-US" sz="2900" baseline="0" dirty="0" smtClean="0">
                          <a:solidFill>
                            <a:schemeClr val="tx1"/>
                          </a:solidFill>
                        </a:rPr>
                        <a:t> of the on-premise storage</a:t>
                      </a:r>
                      <a:endParaRPr lang="en-US" sz="2900" dirty="0" smtClean="0">
                        <a:solidFill>
                          <a:schemeClr val="tx1"/>
                        </a:solidFill>
                      </a:endParaRPr>
                    </a:p>
                  </a:txBody>
                  <a:tcPr marT="0" marB="0" anchor="ctr"/>
                </a:tc>
                <a:tc>
                  <a:txBody>
                    <a:bodyPr/>
                    <a:lstStyle/>
                    <a:p>
                      <a:pPr marL="0" marR="0" indent="0" algn="ctr" defTabSz="932742" rtl="0" eaLnBrk="1" fontAlgn="auto" latinLnBrk="0" hangingPunct="1">
                        <a:lnSpc>
                          <a:spcPct val="100000"/>
                        </a:lnSpc>
                        <a:spcBef>
                          <a:spcPts val="0"/>
                        </a:spcBef>
                        <a:spcAft>
                          <a:spcPts val="0"/>
                        </a:spcAft>
                        <a:buClrTx/>
                        <a:buSzTx/>
                        <a:buFontTx/>
                        <a:buNone/>
                        <a:tabLst/>
                        <a:defRPr/>
                      </a:pPr>
                      <a:r>
                        <a:rPr lang="en-US" sz="3900" normalizeH="0" baseline="0" dirty="0" smtClean="0">
                          <a:solidFill>
                            <a:srgbClr val="009EE1"/>
                          </a:solidFill>
                          <a:sym typeface="Wingdings"/>
                        </a:rPr>
                        <a:t></a:t>
                      </a:r>
                      <a:endParaRPr lang="en-US" sz="3900" normalizeH="0" baseline="0" dirty="0" smtClean="0">
                        <a:solidFill>
                          <a:srgbClr val="009EE1"/>
                        </a:solidFill>
                      </a:endParaRPr>
                    </a:p>
                  </a:txBody>
                  <a:tcPr marT="0" marB="0" anchor="ctr"/>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4400" b="0" i="0" u="none" strike="noStrike" kern="1200" cap="all" spc="0" normalizeH="0" baseline="0" noProof="0" dirty="0" smtClean="0">
                          <a:ln>
                            <a:noFill/>
                          </a:ln>
                          <a:solidFill>
                            <a:srgbClr val="DC3C00"/>
                          </a:solidFill>
                          <a:effectLst/>
                          <a:uLnTx/>
                          <a:uFillTx/>
                          <a:latin typeface="+mn-lt"/>
                          <a:ea typeface="+mn-ea"/>
                          <a:cs typeface="+mn-cs"/>
                          <a:sym typeface="Wingdings"/>
                        </a:rPr>
                        <a:t>-</a:t>
                      </a:r>
                      <a:endParaRPr kumimoji="0" lang="en-US" sz="4400" b="0" i="0" u="none" strike="noStrike" kern="1200" cap="all" spc="0" normalizeH="0" baseline="0" noProof="0" dirty="0">
                        <a:ln>
                          <a:noFill/>
                        </a:ln>
                        <a:solidFill>
                          <a:srgbClr val="DC3C00"/>
                        </a:solidFill>
                        <a:effectLst/>
                        <a:uLnTx/>
                        <a:uFillTx/>
                        <a:latin typeface="+mn-lt"/>
                        <a:ea typeface="+mn-ea"/>
                        <a:cs typeface="+mn-cs"/>
                      </a:endParaRPr>
                    </a:p>
                  </a:txBody>
                  <a:tcPr marT="0" marB="0" anchor="ctr"/>
                </a:tc>
              </a:tr>
              <a:tr h="940103">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2900" b="0" i="0" u="none" strike="noStrike" kern="1200" baseline="0" dirty="0" smtClean="0">
                          <a:solidFill>
                            <a:schemeClr val="tx1"/>
                          </a:solidFill>
                          <a:latin typeface="+mn-lt"/>
                          <a:ea typeface="+mn-ea"/>
                          <a:cs typeface="+mn-cs"/>
                        </a:rPr>
                        <a:t>Secure access to business data anywhere any device.</a:t>
                      </a:r>
                      <a:endParaRPr lang="en-US" sz="2900" dirty="0" smtClean="0">
                        <a:solidFill>
                          <a:schemeClr val="tx1"/>
                        </a:solidFill>
                      </a:endParaRPr>
                    </a:p>
                  </a:txBody>
                  <a:tcPr marT="0" marB="0" anchor="ctr"/>
                </a:tc>
                <a:tc>
                  <a:txBody>
                    <a:bodyPr/>
                    <a:lstStyle/>
                    <a:p>
                      <a:pPr marL="0" marR="0" indent="0" algn="ctr" defTabSz="932742" rtl="0" eaLnBrk="1" fontAlgn="auto" latinLnBrk="0" hangingPunct="1">
                        <a:lnSpc>
                          <a:spcPct val="100000"/>
                        </a:lnSpc>
                        <a:spcBef>
                          <a:spcPts val="0"/>
                        </a:spcBef>
                        <a:spcAft>
                          <a:spcPts val="0"/>
                        </a:spcAft>
                        <a:buClrTx/>
                        <a:buSzTx/>
                        <a:buFontTx/>
                        <a:buNone/>
                        <a:tabLst/>
                        <a:defRPr/>
                      </a:pPr>
                      <a:r>
                        <a:rPr lang="en-US" sz="3900" normalizeH="0" baseline="0" dirty="0" smtClean="0">
                          <a:solidFill>
                            <a:srgbClr val="009EE1"/>
                          </a:solidFill>
                          <a:sym typeface="Wingdings"/>
                        </a:rPr>
                        <a:t></a:t>
                      </a:r>
                      <a:endParaRPr lang="en-US" sz="3900" normalizeH="0" baseline="0" dirty="0" smtClean="0">
                        <a:solidFill>
                          <a:srgbClr val="009EE1"/>
                        </a:solidFill>
                      </a:endParaRPr>
                    </a:p>
                  </a:txBody>
                  <a:tcPr marT="0" marB="0" anchor="ctr"/>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4400" b="0" i="0" u="none" strike="noStrike" kern="1200" cap="all" spc="0" normalizeH="0" baseline="0" noProof="0" dirty="0" smtClean="0">
                          <a:ln>
                            <a:noFill/>
                          </a:ln>
                          <a:solidFill>
                            <a:srgbClr val="DC3C00"/>
                          </a:solidFill>
                          <a:effectLst/>
                          <a:uLnTx/>
                          <a:uFillTx/>
                          <a:latin typeface="+mn-lt"/>
                          <a:ea typeface="+mn-ea"/>
                          <a:cs typeface="+mn-cs"/>
                          <a:sym typeface="Wingdings"/>
                        </a:rPr>
                        <a:t>-</a:t>
                      </a:r>
                      <a:endParaRPr kumimoji="0" lang="en-US" sz="4400" b="0" i="0" u="none" strike="noStrike" kern="1200" cap="all" spc="0" normalizeH="0" baseline="0" noProof="0" dirty="0">
                        <a:ln>
                          <a:noFill/>
                        </a:ln>
                        <a:solidFill>
                          <a:srgbClr val="DC3C00"/>
                        </a:solidFill>
                        <a:effectLst/>
                        <a:uLnTx/>
                        <a:uFillTx/>
                        <a:latin typeface="+mn-lt"/>
                        <a:ea typeface="+mn-ea"/>
                        <a:cs typeface="+mn-cs"/>
                      </a:endParaRPr>
                    </a:p>
                  </a:txBody>
                  <a:tcPr marT="0" marB="0" anchor="ctr"/>
                </a:tc>
              </a:tr>
            </a:tbl>
          </a:graphicData>
        </a:graphic>
      </p:graphicFrame>
    </p:spTree>
    <p:extLst>
      <p:ext uri="{BB962C8B-B14F-4D97-AF65-F5344CB8AC3E}">
        <p14:creationId xmlns:p14="http://schemas.microsoft.com/office/powerpoint/2010/main" val="1757117959"/>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bg>
      <p:bgRef idx="1001">
        <a:schemeClr val="bg1"/>
      </p:bgRef>
    </p:bg>
    <p:spTree>
      <p:nvGrpSpPr>
        <p:cNvPr id="1" name=""/>
        <p:cNvGrpSpPr/>
        <p:nvPr/>
      </p:nvGrpSpPr>
      <p:grpSpPr>
        <a:xfrm>
          <a:off x="0" y="0"/>
          <a:ext cx="0" cy="0"/>
          <a:chOff x="0" y="0"/>
          <a:chExt cx="0" cy="0"/>
        </a:xfrm>
      </p:grpSpPr>
      <p:sp>
        <p:nvSpPr>
          <p:cNvPr id="2" name="TextBox 1"/>
          <p:cNvSpPr txBox="1"/>
          <p:nvPr/>
        </p:nvSpPr>
        <p:spPr>
          <a:xfrm>
            <a:off x="457201" y="1177461"/>
            <a:ext cx="3904487" cy="4481658"/>
          </a:xfrm>
          <a:prstGeom prst="rect">
            <a:avLst/>
          </a:prstGeom>
          <a:solidFill>
            <a:srgbClr val="2E3192"/>
          </a:solidFill>
        </p:spPr>
        <p:txBody>
          <a:bodyPr wrap="square" lIns="91339" tIns="91339" rIns="91339" bIns="91339" rtlCol="0">
            <a:noAutofit/>
          </a:bodyPr>
          <a:lstStyle/>
          <a:p>
            <a:pPr algn="ctr"/>
            <a:r>
              <a:rPr lang="en-US" dirty="0" smtClean="0">
                <a:solidFill>
                  <a:srgbClr val="FFFFFF"/>
                </a:solidFill>
                <a:latin typeface="Segoe UI Semibold" panose="020B0702040204020203" pitchFamily="34" charset="0"/>
              </a:rPr>
              <a:t>IT Resources On Demand</a:t>
            </a:r>
            <a:endParaRPr lang="en-US" dirty="0">
              <a:solidFill>
                <a:srgbClr val="FFFFFF"/>
              </a:solidFill>
              <a:latin typeface="Segoe UI Semibold" panose="020B0702040204020203" pitchFamily="34" charset="0"/>
            </a:endParaRPr>
          </a:p>
        </p:txBody>
      </p:sp>
      <p:sp>
        <p:nvSpPr>
          <p:cNvPr id="55" name="TextBox 54"/>
          <p:cNvSpPr txBox="1"/>
          <p:nvPr/>
        </p:nvSpPr>
        <p:spPr>
          <a:xfrm>
            <a:off x="8280401" y="1177461"/>
            <a:ext cx="3703319" cy="4481658"/>
          </a:xfrm>
          <a:prstGeom prst="rect">
            <a:avLst/>
          </a:prstGeom>
          <a:solidFill>
            <a:srgbClr val="FAA63D"/>
          </a:solidFill>
        </p:spPr>
        <p:txBody>
          <a:bodyPr wrap="none" lIns="91339" tIns="91339" rIns="91339" bIns="91339" rtlCol="0">
            <a:noAutofit/>
          </a:bodyPr>
          <a:lstStyle/>
          <a:p>
            <a:pPr algn="ctr"/>
            <a:r>
              <a:rPr lang="en-US" dirty="0" smtClean="0">
                <a:solidFill>
                  <a:srgbClr val="FFFFFF"/>
                </a:solidFill>
                <a:latin typeface="Segoe UI Semibold" panose="020B0702040204020203" pitchFamily="34" charset="0"/>
              </a:rPr>
              <a:t>Distributed Enterprise</a:t>
            </a:r>
            <a:endParaRPr lang="en-US" dirty="0">
              <a:solidFill>
                <a:srgbClr val="FFFFFF"/>
              </a:solidFill>
              <a:latin typeface="Segoe UI Semibold" panose="020B0702040204020203" pitchFamily="34" charset="0"/>
            </a:endParaRPr>
          </a:p>
        </p:txBody>
      </p:sp>
      <p:sp>
        <p:nvSpPr>
          <p:cNvPr id="94" name="TextBox 93"/>
          <p:cNvSpPr txBox="1"/>
          <p:nvPr/>
        </p:nvSpPr>
        <p:spPr>
          <a:xfrm>
            <a:off x="4459290" y="1177461"/>
            <a:ext cx="3703319" cy="4481658"/>
          </a:xfrm>
          <a:prstGeom prst="rect">
            <a:avLst/>
          </a:prstGeom>
          <a:solidFill>
            <a:srgbClr val="009EE1"/>
          </a:solidFill>
        </p:spPr>
        <p:txBody>
          <a:bodyPr wrap="none" lIns="91339" tIns="91339" rIns="91339" bIns="91339" rtlCol="0">
            <a:noAutofit/>
          </a:bodyPr>
          <a:lstStyle/>
          <a:p>
            <a:pPr algn="ctr"/>
            <a:r>
              <a:rPr lang="en-US" dirty="0" smtClean="0">
                <a:solidFill>
                  <a:srgbClr val="FFFFFF"/>
                </a:solidFill>
                <a:latin typeface="Segoe UI Semibold" panose="020B0702040204020203" pitchFamily="34" charset="0"/>
              </a:rPr>
              <a:t>Accessibility Across Devices</a:t>
            </a:r>
            <a:endParaRPr lang="en-US" dirty="0">
              <a:solidFill>
                <a:srgbClr val="FFFFFF"/>
              </a:solidFill>
              <a:latin typeface="Segoe UI Semibold" panose="020B0702040204020203" pitchFamily="34" charset="0"/>
            </a:endParaRPr>
          </a:p>
        </p:txBody>
      </p:sp>
      <p:sp>
        <p:nvSpPr>
          <p:cNvPr id="15" name="Title 14"/>
          <p:cNvSpPr>
            <a:spLocks noGrp="1"/>
          </p:cNvSpPr>
          <p:nvPr>
            <p:ph type="title"/>
          </p:nvPr>
        </p:nvSpPr>
        <p:spPr/>
        <p:txBody>
          <a:bodyPr/>
          <a:lstStyle/>
          <a:p>
            <a:r>
              <a:rPr lang="en-US" sz="4400" dirty="0"/>
              <a:t>Customer Challenges</a:t>
            </a:r>
          </a:p>
        </p:txBody>
      </p:sp>
      <p:sp>
        <p:nvSpPr>
          <p:cNvPr id="16" name="Slide Number Placeholder 15"/>
          <p:cNvSpPr>
            <a:spLocks noGrp="1"/>
          </p:cNvSpPr>
          <p:nvPr>
            <p:ph type="sldNum" sz="quarter" idx="4294967295"/>
          </p:nvPr>
        </p:nvSpPr>
        <p:spPr>
          <a:xfrm>
            <a:off x="7930273" y="6560153"/>
            <a:ext cx="1211304" cy="225196"/>
          </a:xfrm>
          <a:prstGeom prst="rect">
            <a:avLst/>
          </a:prstGeom>
        </p:spPr>
        <p:txBody>
          <a:bodyPr lIns="91339" tIns="45669" rIns="91339" bIns="45669"/>
          <a:lstStyle/>
          <a:p>
            <a:fld id="{27258FFF-F925-446B-8502-81C933981705}" type="slidenum">
              <a:rPr>
                <a:gradFill>
                  <a:gsLst>
                    <a:gs pos="2239">
                      <a:srgbClr val="505050"/>
                    </a:gs>
                    <a:gs pos="11940">
                      <a:srgbClr val="505050"/>
                    </a:gs>
                  </a:gsLst>
                  <a:lin ang="5400000" scaled="0"/>
                </a:gradFill>
              </a:rPr>
              <a:pPr/>
              <a:t>14</a:t>
            </a:fld>
            <a:endParaRPr>
              <a:gradFill>
                <a:gsLst>
                  <a:gs pos="2239">
                    <a:srgbClr val="505050"/>
                  </a:gs>
                  <a:gs pos="11940">
                    <a:srgbClr val="505050"/>
                  </a:gs>
                </a:gsLst>
                <a:lin ang="5400000" scaled="0"/>
              </a:gradFill>
            </a:endParaRPr>
          </a:p>
        </p:txBody>
      </p:sp>
      <p:sp>
        <p:nvSpPr>
          <p:cNvPr id="19" name="Rectangle 18"/>
          <p:cNvSpPr/>
          <p:nvPr/>
        </p:nvSpPr>
        <p:spPr bwMode="auto">
          <a:xfrm>
            <a:off x="457199" y="1656776"/>
            <a:ext cx="3904088" cy="3799144"/>
          </a:xfrm>
          <a:prstGeom prst="rect">
            <a:avLst/>
          </a:prstGeom>
          <a:solidFill>
            <a:schemeClr val="bg1">
              <a:lumMod val="95000"/>
            </a:schemeClr>
          </a:solidFill>
          <a:ln w="3175" cap="flat" cmpd="sng" algn="ctr">
            <a:noFill/>
            <a:prstDash val="soli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001" tIns="2557371" rIns="137001" bIns="91339" numCol="1" spcCol="0" rtlCol="0" fromWordArt="0" anchor="t" anchorCtr="0" forceAA="0" compatLnSpc="1">
            <a:prstTxWarp prst="textNoShape">
              <a:avLst/>
            </a:prstTxWarp>
            <a:noAutofit/>
          </a:bodyPr>
          <a:lstStyle/>
          <a:p>
            <a:pPr marL="0" lvl="1">
              <a:buSzPct val="90000"/>
            </a:pPr>
            <a:r>
              <a:rPr lang="en-US" sz="1600" dirty="0">
                <a:solidFill>
                  <a:srgbClr val="2E3192"/>
                </a:solidFill>
                <a:latin typeface="Segoe UI Semibold" panose="020B0702040204020203" pitchFamily="34" charset="0"/>
              </a:rPr>
              <a:t>The business requirements on IT infrastructure like compute and storage can vary drastically from one time to another. </a:t>
            </a:r>
          </a:p>
        </p:txBody>
      </p:sp>
      <p:sp>
        <p:nvSpPr>
          <p:cNvPr id="56" name="Text Placeholder 3"/>
          <p:cNvSpPr txBox="1">
            <a:spLocks/>
          </p:cNvSpPr>
          <p:nvPr/>
        </p:nvSpPr>
        <p:spPr>
          <a:xfrm>
            <a:off x="8280401" y="1656776"/>
            <a:ext cx="3703319" cy="3799144"/>
          </a:xfrm>
          <a:prstGeom prst="rect">
            <a:avLst/>
          </a:prstGeom>
          <a:solidFill>
            <a:schemeClr val="bg1">
              <a:lumMod val="95000"/>
            </a:schemeClr>
          </a:solidFill>
          <a:ln w="3175">
            <a:noFill/>
          </a:ln>
        </p:spPr>
        <p:txBody>
          <a:bodyPr vert="horz" wrap="square" lIns="137001" tIns="2557371" rIns="137001" bIns="91339" rtlCol="0" anchor="t" anchorCtr="0">
            <a:noAutofit/>
          </a:bodyPr>
          <a:lstStyle>
            <a:lvl1pPr marL="0" indent="0" algn="l" defTabSz="914363" rtl="0" eaLnBrk="1" latinLnBrk="0" hangingPunct="1">
              <a:lnSpc>
                <a:spcPct val="100000"/>
              </a:lnSpc>
              <a:spcBef>
                <a:spcPts val="600"/>
              </a:spcBef>
              <a:spcAft>
                <a:spcPts val="100"/>
              </a:spcAft>
              <a:buClrTx/>
              <a:buSzPct val="90000"/>
              <a:buFont typeface="Arial" pitchFamily="34" charset="0"/>
              <a:buNone/>
              <a:defRPr sz="3200" kern="1200">
                <a:ln>
                  <a:solidFill>
                    <a:schemeClr val="bg1">
                      <a:alpha val="0"/>
                    </a:schemeClr>
                  </a:solidFill>
                </a:ln>
                <a:solidFill>
                  <a:schemeClr val="tx1"/>
                </a:solidFill>
                <a:latin typeface="Segoe Light" pitchFamily="34" charset="0"/>
                <a:ea typeface="+mn-ea"/>
                <a:cs typeface="+mn-cs"/>
              </a:defRPr>
            </a:lvl1pPr>
            <a:lvl2pPr marL="588963" indent="-284163" algn="l" defTabSz="914363" rtl="0" eaLnBrk="1" latinLnBrk="0" hangingPunct="1">
              <a:lnSpc>
                <a:spcPct val="100000"/>
              </a:lnSpc>
              <a:spcBef>
                <a:spcPts val="200"/>
              </a:spcBef>
              <a:buClr>
                <a:schemeClr val="bg2"/>
              </a:buClr>
              <a:buSzPct val="100000"/>
              <a:buFont typeface="Arial" pitchFamily="34" charset="0"/>
              <a:buChar char="•"/>
              <a:defRPr sz="2400" kern="1200">
                <a:ln>
                  <a:solidFill>
                    <a:schemeClr val="bg1">
                      <a:alpha val="0"/>
                    </a:schemeClr>
                  </a:solidFill>
                </a:ln>
                <a:solidFill>
                  <a:schemeClr val="tx1"/>
                </a:solidFill>
                <a:latin typeface="Segoe" pitchFamily="34" charset="0"/>
                <a:ea typeface="+mn-ea"/>
                <a:cs typeface="+mn-cs"/>
              </a:defRPr>
            </a:lvl2pPr>
            <a:lvl3pPr marL="914400" indent="-285750" algn="l" defTabSz="914363" rtl="0" eaLnBrk="1" latinLnBrk="0" hangingPunct="1">
              <a:lnSpc>
                <a:spcPct val="100000"/>
              </a:lnSpc>
              <a:spcBef>
                <a:spcPts val="200"/>
              </a:spcBef>
              <a:buClr>
                <a:schemeClr val="bg2"/>
              </a:buClr>
              <a:buSzPct val="100000"/>
              <a:buFont typeface="Arial" pitchFamily="34" charset="0"/>
              <a:buChar char="−"/>
              <a:defRPr lang="en-US" sz="2000" kern="1200" dirty="0">
                <a:ln>
                  <a:solidFill>
                    <a:schemeClr val="bg1">
                      <a:alpha val="0"/>
                    </a:schemeClr>
                  </a:solidFill>
                </a:ln>
                <a:solidFill>
                  <a:schemeClr val="tx1"/>
                </a:solidFill>
                <a:latin typeface="Segoe" pitchFamily="34" charset="0"/>
                <a:ea typeface="+mn-ea"/>
                <a:cs typeface="+mn-cs"/>
              </a:defRPr>
            </a:lvl3pPr>
            <a:lvl4pPr marL="1257300" indent="-225425" algn="l" defTabSz="914363" rtl="0" eaLnBrk="1" latinLnBrk="0" hangingPunct="1">
              <a:lnSpc>
                <a:spcPct val="100000"/>
              </a:lnSpc>
              <a:spcBef>
                <a:spcPts val="200"/>
              </a:spcBef>
              <a:buClr>
                <a:schemeClr val="bg2"/>
              </a:buClr>
              <a:buSzPct val="100000"/>
              <a:buFont typeface="Arial" pitchFamily="34" charset="0"/>
              <a:buChar char="•"/>
              <a:defRPr sz="1800" kern="1200">
                <a:ln>
                  <a:solidFill>
                    <a:schemeClr val="bg1">
                      <a:alpha val="0"/>
                    </a:schemeClr>
                  </a:solidFill>
                </a:ln>
                <a:solidFill>
                  <a:schemeClr val="tx1"/>
                </a:solidFill>
                <a:latin typeface="Segoe" pitchFamily="34" charset="0"/>
                <a:ea typeface="+mn-ea"/>
                <a:cs typeface="+mn-cs"/>
              </a:defRPr>
            </a:lvl4pPr>
            <a:lvl5pPr marL="1546225" indent="-231775" algn="l" defTabSz="914363" rtl="0" eaLnBrk="1" latinLnBrk="0" hangingPunct="1">
              <a:lnSpc>
                <a:spcPct val="100000"/>
              </a:lnSpc>
              <a:spcBef>
                <a:spcPts val="200"/>
              </a:spcBef>
              <a:buClr>
                <a:schemeClr val="bg2"/>
              </a:buClr>
              <a:buSzPct val="100000"/>
              <a:buFont typeface="Arial" pitchFamily="34" charset="0"/>
              <a:buChar char="•"/>
              <a:defRPr sz="1600" kern="1200">
                <a:ln>
                  <a:solidFill>
                    <a:schemeClr val="bg1">
                      <a:alpha val="0"/>
                    </a:schemeClr>
                  </a:solidFill>
                </a:ln>
                <a:solidFill>
                  <a:schemeClr val="tx1"/>
                </a:solidFill>
                <a:latin typeface="Segoe"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defTabSz="931667">
              <a:spcBef>
                <a:spcPts val="0"/>
              </a:spcBef>
              <a:buClrTx/>
              <a:buSzPct val="90000"/>
              <a:buNone/>
              <a:defRPr/>
            </a:pPr>
            <a:r>
              <a:rPr lang="en-US" sz="1600" dirty="0">
                <a:ln>
                  <a:noFill/>
                </a:ln>
                <a:solidFill>
                  <a:srgbClr val="FAA63D"/>
                </a:solidFill>
                <a:latin typeface="Segoe UI Semibold" panose="020B0702040204020203" pitchFamily="34" charset="0"/>
              </a:rPr>
              <a:t>Different offices have different infrastructure managed by different tools needing more time and resources</a:t>
            </a:r>
            <a:endParaRPr lang="en-US" sz="1600" b="1" dirty="0">
              <a:ln>
                <a:noFill/>
              </a:ln>
              <a:solidFill>
                <a:srgbClr val="FAA63D"/>
              </a:solidFill>
              <a:latin typeface="Segoe UI Semibold" panose="020B0702040204020203" pitchFamily="34" charset="0"/>
            </a:endParaRPr>
          </a:p>
        </p:txBody>
      </p:sp>
      <p:sp>
        <p:nvSpPr>
          <p:cNvPr id="95" name="Rectangle 94"/>
          <p:cNvSpPr/>
          <p:nvPr/>
        </p:nvSpPr>
        <p:spPr bwMode="auto">
          <a:xfrm>
            <a:off x="4459290" y="1656776"/>
            <a:ext cx="3703319" cy="3799144"/>
          </a:xfrm>
          <a:prstGeom prst="rect">
            <a:avLst/>
          </a:prstGeom>
          <a:solidFill>
            <a:schemeClr val="bg1">
              <a:lumMod val="95000"/>
            </a:schemeClr>
          </a:solidFill>
          <a:ln w="3175" cap="flat" cmpd="sng" algn="ctr">
            <a:noFill/>
            <a:prstDash val="soli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001" tIns="2557371" rIns="137001" bIns="91339" numCol="1" spcCol="0" rtlCol="0" fromWordArt="0" anchor="t" anchorCtr="0" forceAA="0" compatLnSpc="1">
            <a:prstTxWarp prst="textNoShape">
              <a:avLst/>
            </a:prstTxWarp>
            <a:noAutofit/>
          </a:bodyPr>
          <a:lstStyle/>
          <a:p>
            <a:pPr marL="0" lvl="1">
              <a:buSzPct val="90000"/>
              <a:defRPr/>
            </a:pPr>
            <a:r>
              <a:rPr lang="en-US" sz="1600" dirty="0">
                <a:solidFill>
                  <a:srgbClr val="009EE1"/>
                </a:solidFill>
                <a:latin typeface="Segoe UI Semibold" panose="020B0702040204020203" pitchFamily="34" charset="0"/>
              </a:rPr>
              <a:t>Secure access to company files </a:t>
            </a:r>
            <a:br>
              <a:rPr lang="en-US" sz="1600" dirty="0">
                <a:solidFill>
                  <a:srgbClr val="009EE1"/>
                </a:solidFill>
                <a:latin typeface="Segoe UI Semibold" panose="020B0702040204020203" pitchFamily="34" charset="0"/>
              </a:rPr>
            </a:br>
            <a:r>
              <a:rPr lang="en-US" sz="1600" dirty="0">
                <a:solidFill>
                  <a:srgbClr val="009EE1"/>
                </a:solidFill>
                <a:latin typeface="Segoe UI Semibold" panose="020B0702040204020203" pitchFamily="34" charset="0"/>
              </a:rPr>
              <a:t>and business applications on the company’s internal network is still </a:t>
            </a:r>
            <a:br>
              <a:rPr lang="en-US" sz="1600" dirty="0">
                <a:solidFill>
                  <a:srgbClr val="009EE1"/>
                </a:solidFill>
                <a:latin typeface="Segoe UI Semibold" panose="020B0702040204020203" pitchFamily="34" charset="0"/>
              </a:rPr>
            </a:br>
            <a:r>
              <a:rPr lang="en-US" sz="1600" dirty="0">
                <a:solidFill>
                  <a:srgbClr val="009EE1"/>
                </a:solidFill>
                <a:latin typeface="Segoe UI Semibold" panose="020B0702040204020203" pitchFamily="34" charset="0"/>
              </a:rPr>
              <a:t>a challenge. </a:t>
            </a:r>
          </a:p>
        </p:txBody>
      </p:sp>
      <p:pic>
        <p:nvPicPr>
          <p:cNvPr id="307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78277" y="2111813"/>
            <a:ext cx="3568526" cy="1947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1" name="Group 50"/>
          <p:cNvGrpSpPr>
            <a:grpSpLocks noChangeAspect="1"/>
          </p:cNvGrpSpPr>
          <p:nvPr/>
        </p:nvGrpSpPr>
        <p:grpSpPr>
          <a:xfrm>
            <a:off x="1040256" y="2051701"/>
            <a:ext cx="2207374" cy="1625397"/>
            <a:chOff x="1027924" y="1706432"/>
            <a:chExt cx="5327677" cy="3642245"/>
          </a:xfrm>
        </p:grpSpPr>
        <p:cxnSp>
          <p:nvCxnSpPr>
            <p:cNvPr id="52" name="Straight Arrow Connector 51"/>
            <p:cNvCxnSpPr/>
            <p:nvPr/>
          </p:nvCxnSpPr>
          <p:spPr>
            <a:xfrm>
              <a:off x="2400344" y="3312500"/>
              <a:ext cx="668783" cy="0"/>
            </a:xfrm>
            <a:prstGeom prst="straightConnector1">
              <a:avLst/>
            </a:prstGeom>
            <a:ln w="25400">
              <a:solidFill>
                <a:schemeClr val="accent1"/>
              </a:solidFill>
              <a:prstDash val="sysDash"/>
              <a:tailEnd type="none"/>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2202873" y="2368879"/>
              <a:ext cx="1236518" cy="1455886"/>
              <a:chOff x="2202873" y="2368879"/>
              <a:chExt cx="1236518" cy="1455886"/>
            </a:xfrm>
          </p:grpSpPr>
          <p:cxnSp>
            <p:nvCxnSpPr>
              <p:cNvPr id="86" name="Straight Arrow Connector 85"/>
              <p:cNvCxnSpPr/>
              <p:nvPr/>
            </p:nvCxnSpPr>
            <p:spPr>
              <a:xfrm>
                <a:off x="3093866" y="3824765"/>
                <a:ext cx="345525" cy="0"/>
              </a:xfrm>
              <a:prstGeom prst="straightConnector1">
                <a:avLst/>
              </a:prstGeom>
              <a:ln w="25400">
                <a:solidFill>
                  <a:schemeClr val="accent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a:off x="3069127" y="2368879"/>
                <a:ext cx="12629" cy="1455886"/>
              </a:xfrm>
              <a:prstGeom prst="straightConnector1">
                <a:avLst/>
              </a:prstGeom>
              <a:ln w="25400">
                <a:solidFill>
                  <a:schemeClr val="accent1"/>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flipV="1">
                <a:off x="2202873" y="2368879"/>
                <a:ext cx="878623" cy="2166"/>
              </a:xfrm>
              <a:prstGeom prst="straightConnector1">
                <a:avLst/>
              </a:prstGeom>
              <a:ln w="25400">
                <a:solidFill>
                  <a:schemeClr val="accent1"/>
                </a:solidFill>
                <a:prstDash val="sysDash"/>
                <a:tailEnd type="none"/>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2383347" y="3801905"/>
              <a:ext cx="687758" cy="486142"/>
              <a:chOff x="2393738" y="3801905"/>
              <a:chExt cx="687758" cy="486142"/>
            </a:xfrm>
          </p:grpSpPr>
          <p:cxnSp>
            <p:nvCxnSpPr>
              <p:cNvPr id="84" name="Straight Arrow Connector 83"/>
              <p:cNvCxnSpPr/>
              <p:nvPr/>
            </p:nvCxnSpPr>
            <p:spPr>
              <a:xfrm flipV="1">
                <a:off x="2393738" y="4271819"/>
                <a:ext cx="687758" cy="988"/>
              </a:xfrm>
              <a:prstGeom prst="straightConnector1">
                <a:avLst/>
              </a:prstGeom>
              <a:ln w="25400">
                <a:solidFill>
                  <a:schemeClr val="accent1"/>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3080970" y="3801905"/>
                <a:ext cx="0" cy="486142"/>
              </a:xfrm>
              <a:prstGeom prst="straightConnector1">
                <a:avLst/>
              </a:prstGeom>
              <a:ln w="25400">
                <a:solidFill>
                  <a:schemeClr val="accent1"/>
                </a:solidFill>
                <a:prstDash val="sysDash"/>
                <a:tailEnd type="none"/>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2342160" y="4307097"/>
              <a:ext cx="730032" cy="914797"/>
              <a:chOff x="2352551" y="4307097"/>
              <a:chExt cx="730032" cy="914797"/>
            </a:xfrm>
          </p:grpSpPr>
          <p:cxnSp>
            <p:nvCxnSpPr>
              <p:cNvPr id="82" name="Straight Arrow Connector 81"/>
              <p:cNvCxnSpPr/>
              <p:nvPr/>
            </p:nvCxnSpPr>
            <p:spPr>
              <a:xfrm>
                <a:off x="2352551" y="5202844"/>
                <a:ext cx="716576" cy="0"/>
              </a:xfrm>
              <a:prstGeom prst="straightConnector1">
                <a:avLst/>
              </a:prstGeom>
              <a:ln w="25400">
                <a:solidFill>
                  <a:schemeClr val="accent1"/>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a:off x="3082583" y="4307097"/>
                <a:ext cx="0" cy="914797"/>
              </a:xfrm>
              <a:prstGeom prst="straightConnector1">
                <a:avLst/>
              </a:prstGeom>
              <a:ln w="25400">
                <a:solidFill>
                  <a:schemeClr val="accent1"/>
                </a:solidFill>
                <a:prstDash val="sysDash"/>
                <a:tailEnd type="none"/>
              </a:ln>
            </p:spPr>
            <p:style>
              <a:lnRef idx="1">
                <a:schemeClr val="accent1"/>
              </a:lnRef>
              <a:fillRef idx="0">
                <a:schemeClr val="accent1"/>
              </a:fillRef>
              <a:effectRef idx="0">
                <a:schemeClr val="accent1"/>
              </a:effectRef>
              <a:fontRef idx="minor">
                <a:schemeClr val="tx1"/>
              </a:fontRef>
            </p:style>
          </p:cxnSp>
        </p:grpSp>
        <p:cxnSp>
          <p:nvCxnSpPr>
            <p:cNvPr id="58" name="Straight Arrow Connector 57"/>
            <p:cNvCxnSpPr/>
            <p:nvPr/>
          </p:nvCxnSpPr>
          <p:spPr>
            <a:xfrm>
              <a:off x="4929277" y="3824852"/>
              <a:ext cx="620440" cy="1"/>
            </a:xfrm>
            <a:prstGeom prst="straightConnector1">
              <a:avLst/>
            </a:prstGeom>
            <a:ln w="25400">
              <a:solidFill>
                <a:schemeClr val="accent1"/>
              </a:solidFill>
              <a:prstDash val="sysDash"/>
              <a:tailEnd type="triangle"/>
            </a:ln>
          </p:spPr>
          <p:style>
            <a:lnRef idx="1">
              <a:schemeClr val="accent1"/>
            </a:lnRef>
            <a:fillRef idx="0">
              <a:schemeClr val="accent1"/>
            </a:fillRef>
            <a:effectRef idx="0">
              <a:schemeClr val="accent1"/>
            </a:effectRef>
            <a:fontRef idx="minor">
              <a:schemeClr val="tx1"/>
            </a:fontRef>
          </p:style>
        </p:cxnSp>
        <p:pic>
          <p:nvPicPr>
            <p:cNvPr id="5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08530" y="3431316"/>
              <a:ext cx="736178" cy="661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8975" y="3513510"/>
              <a:ext cx="726626" cy="596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20489" y="3483138"/>
              <a:ext cx="701073" cy="625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2" name="Group 61"/>
            <p:cNvGrpSpPr/>
            <p:nvPr/>
          </p:nvGrpSpPr>
          <p:grpSpPr>
            <a:xfrm>
              <a:off x="1027924" y="1706432"/>
              <a:ext cx="1031446" cy="470871"/>
              <a:chOff x="1662503" y="2563478"/>
              <a:chExt cx="1031446" cy="470871"/>
            </a:xfrm>
          </p:grpSpPr>
          <p:grpSp>
            <p:nvGrpSpPr>
              <p:cNvPr id="76" name="Group 75"/>
              <p:cNvGrpSpPr/>
              <p:nvPr/>
            </p:nvGrpSpPr>
            <p:grpSpPr>
              <a:xfrm>
                <a:off x="2161956" y="2563478"/>
                <a:ext cx="531993" cy="460823"/>
                <a:chOff x="1782641" y="4872469"/>
                <a:chExt cx="736831" cy="638258"/>
              </a:xfrm>
            </p:grpSpPr>
            <p:pic>
              <p:nvPicPr>
                <p:cNvPr id="80"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82641" y="5019506"/>
                  <a:ext cx="491221" cy="491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28251" y="4872469"/>
                  <a:ext cx="491221" cy="491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77" name="Group 76"/>
              <p:cNvGrpSpPr/>
              <p:nvPr/>
            </p:nvGrpSpPr>
            <p:grpSpPr>
              <a:xfrm>
                <a:off x="1662503" y="2573526"/>
                <a:ext cx="531993" cy="460823"/>
                <a:chOff x="1782641" y="4872469"/>
                <a:chExt cx="736831" cy="638258"/>
              </a:xfrm>
            </p:grpSpPr>
            <p:pic>
              <p:nvPicPr>
                <p:cNvPr id="78"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82641" y="5019506"/>
                  <a:ext cx="491221" cy="491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9"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28251" y="4872469"/>
                  <a:ext cx="491221" cy="491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63" name="Group 62"/>
            <p:cNvGrpSpPr/>
            <p:nvPr/>
          </p:nvGrpSpPr>
          <p:grpSpPr>
            <a:xfrm>
              <a:off x="1027924" y="4413650"/>
              <a:ext cx="939460" cy="683849"/>
              <a:chOff x="1027924" y="4413650"/>
              <a:chExt cx="939460" cy="683849"/>
            </a:xfrm>
          </p:grpSpPr>
          <p:grpSp>
            <p:nvGrpSpPr>
              <p:cNvPr id="72" name="Group 71"/>
              <p:cNvGrpSpPr/>
              <p:nvPr/>
            </p:nvGrpSpPr>
            <p:grpSpPr>
              <a:xfrm>
                <a:off x="1027924" y="4775277"/>
                <a:ext cx="939460" cy="322222"/>
                <a:chOff x="1595493" y="1776097"/>
                <a:chExt cx="1081337" cy="370884"/>
              </a:xfrm>
            </p:grpSpPr>
            <p:pic>
              <p:nvPicPr>
                <p:cNvPr id="74"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61956" y="1776097"/>
                  <a:ext cx="514874" cy="370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5"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95493" y="1776097"/>
                  <a:ext cx="514874" cy="370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73"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68818" y="4413650"/>
                <a:ext cx="447320" cy="322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64"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20489" y="2539306"/>
              <a:ext cx="624306" cy="61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5" name="Picture 64"/>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610278" y="2176993"/>
              <a:ext cx="354012" cy="354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6" name="Picture 65"/>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610278" y="3129126"/>
              <a:ext cx="354012" cy="354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7" name="Picture 66"/>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610278" y="4083579"/>
              <a:ext cx="354012" cy="354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8" name="Picture 67"/>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610278" y="4994665"/>
              <a:ext cx="354012" cy="354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9"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05014" y="3307487"/>
              <a:ext cx="630000" cy="8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0"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913080" y="3236429"/>
              <a:ext cx="236929" cy="266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 name="Picture 70"/>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035605" y="3634508"/>
              <a:ext cx="354012" cy="354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89" name="Group 88"/>
          <p:cNvGrpSpPr>
            <a:grpSpLocks noChangeAspect="1"/>
          </p:cNvGrpSpPr>
          <p:nvPr/>
        </p:nvGrpSpPr>
        <p:grpSpPr>
          <a:xfrm>
            <a:off x="4500500" y="2110909"/>
            <a:ext cx="3616788" cy="1674582"/>
            <a:chOff x="150209" y="1474593"/>
            <a:chExt cx="8493043" cy="3932303"/>
          </a:xfrm>
        </p:grpSpPr>
        <p:pic>
          <p:nvPicPr>
            <p:cNvPr id="90" name="Picture 5"/>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969299" y="2705467"/>
              <a:ext cx="1067556" cy="549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1" name="Picture 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724811" y="2049967"/>
              <a:ext cx="1052298" cy="880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2" name="Group 91"/>
            <p:cNvGrpSpPr/>
            <p:nvPr/>
          </p:nvGrpSpPr>
          <p:grpSpPr>
            <a:xfrm>
              <a:off x="435932" y="3519379"/>
              <a:ext cx="3928250" cy="1887517"/>
              <a:chOff x="435932" y="3519380"/>
              <a:chExt cx="3928250" cy="1869345"/>
            </a:xfrm>
          </p:grpSpPr>
          <p:sp>
            <p:nvSpPr>
              <p:cNvPr id="118" name="Rectangular Callout 117"/>
              <p:cNvSpPr/>
              <p:nvPr/>
            </p:nvSpPr>
            <p:spPr>
              <a:xfrm>
                <a:off x="435932" y="3519380"/>
                <a:ext cx="3928250" cy="1869345"/>
              </a:xfrm>
              <a:prstGeom prst="wedgeRectCallout">
                <a:avLst>
                  <a:gd name="adj1" fmla="val -3169"/>
                  <a:gd name="adj2" fmla="val -77035"/>
                </a:avLst>
              </a:prstGeom>
              <a:solidFill>
                <a:schemeClr val="bg1"/>
              </a:solidFill>
              <a:ln w="25400">
                <a:solidFill>
                  <a:schemeClr val="bg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9" name="Picture 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56091" y="4111669"/>
                <a:ext cx="484687" cy="618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93" name="Group 92"/>
            <p:cNvGrpSpPr/>
            <p:nvPr/>
          </p:nvGrpSpPr>
          <p:grpSpPr>
            <a:xfrm>
              <a:off x="5847766" y="3519378"/>
              <a:ext cx="2414514" cy="1822901"/>
              <a:chOff x="5847766" y="3519378"/>
              <a:chExt cx="2414514" cy="1822901"/>
            </a:xfrm>
          </p:grpSpPr>
          <p:sp>
            <p:nvSpPr>
              <p:cNvPr id="116" name="Rectangular Callout 115"/>
              <p:cNvSpPr/>
              <p:nvPr/>
            </p:nvSpPr>
            <p:spPr>
              <a:xfrm>
                <a:off x="5847766" y="3519378"/>
                <a:ext cx="2414514" cy="1822901"/>
              </a:xfrm>
              <a:prstGeom prst="wedgeRectCallout">
                <a:avLst>
                  <a:gd name="adj1" fmla="val -1175"/>
                  <a:gd name="adj2" fmla="val -70833"/>
                </a:avLst>
              </a:prstGeom>
              <a:solidFill>
                <a:schemeClr val="bg1"/>
              </a:solidFill>
              <a:ln w="25400">
                <a:solidFill>
                  <a:schemeClr val="bg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7" name="Picture 6"/>
              <p:cNvPicPr>
                <a:picLocks noChangeAspect="1" noChangeArrowheads="1"/>
              </p:cNvPicPr>
              <p:nvPr/>
            </p:nvPicPr>
            <p:blipFill rotWithShape="1">
              <a:blip r:embed="rId17">
                <a:extLst>
                  <a:ext uri="{28A0092B-C50C-407E-A947-70E740481C1C}">
                    <a14:useLocalDpi xmlns:a14="http://schemas.microsoft.com/office/drawing/2010/main" val="0"/>
                  </a:ext>
                </a:extLst>
              </a:blip>
              <a:srcRect l="50000"/>
              <a:stretch/>
            </p:blipFill>
            <p:spPr bwMode="auto">
              <a:xfrm>
                <a:off x="6021684" y="4007453"/>
                <a:ext cx="488786" cy="574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96" name="Arc 95"/>
            <p:cNvSpPr/>
            <p:nvPr/>
          </p:nvSpPr>
          <p:spPr>
            <a:xfrm rot="9879941">
              <a:off x="4075858" y="3936932"/>
              <a:ext cx="2553924" cy="1155538"/>
            </a:xfrm>
            <a:prstGeom prst="arc">
              <a:avLst>
                <a:gd name="adj1" fmla="val 12655279"/>
                <a:gd name="adj2" fmla="val 162179"/>
              </a:avLst>
            </a:prstGeom>
            <a:ln w="25400">
              <a:solidFill>
                <a:schemeClr val="accent1">
                  <a:shade val="95000"/>
                  <a:satMod val="105000"/>
                </a:schemeClr>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97" name="Picture 96"/>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990567" y="4986066"/>
              <a:ext cx="267766" cy="267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8" name="Group 97"/>
            <p:cNvGrpSpPr/>
            <p:nvPr/>
          </p:nvGrpSpPr>
          <p:grpSpPr>
            <a:xfrm>
              <a:off x="1241578" y="4325212"/>
              <a:ext cx="1133818" cy="850363"/>
              <a:chOff x="815499" y="3903850"/>
              <a:chExt cx="1225429" cy="919071"/>
            </a:xfrm>
          </p:grpSpPr>
          <p:pic>
            <p:nvPicPr>
              <p:cNvPr id="113" name="Picture 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15499" y="3903850"/>
                <a:ext cx="1225429" cy="919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4" name="Picture 6"/>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1257909" y="4059801"/>
                <a:ext cx="399698" cy="449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5" name="Picture 7"/>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rot="20587626">
                <a:off x="932819" y="4170010"/>
                <a:ext cx="1004155" cy="233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99" name="Picture 5"/>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634883" y="4302595"/>
              <a:ext cx="670181" cy="889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0" name="Picture 5"/>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609310" y="4484917"/>
              <a:ext cx="359218" cy="728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1" name="Group 100"/>
            <p:cNvGrpSpPr/>
            <p:nvPr/>
          </p:nvGrpSpPr>
          <p:grpSpPr>
            <a:xfrm>
              <a:off x="6705707" y="4146065"/>
              <a:ext cx="359218" cy="728886"/>
              <a:chOff x="7763149" y="3671747"/>
              <a:chExt cx="359218" cy="728886"/>
            </a:xfrm>
          </p:grpSpPr>
          <p:pic>
            <p:nvPicPr>
              <p:cNvPr id="110" name="Picture 5"/>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763149" y="3671747"/>
                <a:ext cx="359218" cy="728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1" name="Picture 6"/>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7838132" y="3946648"/>
                <a:ext cx="208406" cy="234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 name="Picture 7"/>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rot="16200000">
                <a:off x="7672433" y="3963765"/>
                <a:ext cx="562663" cy="1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02" name="Group 101"/>
            <p:cNvGrpSpPr/>
            <p:nvPr/>
          </p:nvGrpSpPr>
          <p:grpSpPr>
            <a:xfrm>
              <a:off x="1808487" y="4009981"/>
              <a:ext cx="1980432" cy="485326"/>
              <a:chOff x="1808487" y="3742127"/>
              <a:chExt cx="1980432" cy="485326"/>
            </a:xfrm>
          </p:grpSpPr>
          <p:cxnSp>
            <p:nvCxnSpPr>
              <p:cNvPr id="108" name="Straight Arrow Connector 107"/>
              <p:cNvCxnSpPr/>
              <p:nvPr/>
            </p:nvCxnSpPr>
            <p:spPr>
              <a:xfrm>
                <a:off x="2959582" y="3742127"/>
                <a:ext cx="0" cy="253825"/>
              </a:xfrm>
              <a:prstGeom prst="straightConnector1">
                <a:avLst/>
              </a:prstGeom>
              <a:ln w="25400">
                <a:solidFill>
                  <a:schemeClr val="accent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09" name="Elbow Connector 108"/>
              <p:cNvCxnSpPr/>
              <p:nvPr/>
            </p:nvCxnSpPr>
            <p:spPr>
              <a:xfrm rot="16200000" flipH="1">
                <a:off x="2718850" y="3157385"/>
                <a:ext cx="159705" cy="1980432"/>
              </a:xfrm>
              <a:prstGeom prst="bentConnector3">
                <a:avLst>
                  <a:gd name="adj1" fmla="val -195190"/>
                </a:avLst>
              </a:prstGeom>
              <a:ln w="25400">
                <a:prstDash val="sysDash"/>
                <a:headEnd type="triangle"/>
                <a:tailEnd type="triangle"/>
              </a:ln>
            </p:spPr>
            <p:style>
              <a:lnRef idx="1">
                <a:schemeClr val="accent1"/>
              </a:lnRef>
              <a:fillRef idx="0">
                <a:schemeClr val="accent1"/>
              </a:fillRef>
              <a:effectRef idx="0">
                <a:schemeClr val="accent1"/>
              </a:effectRef>
              <a:fontRef idx="minor">
                <a:schemeClr val="tx1"/>
              </a:fontRef>
            </p:style>
          </p:cxnSp>
        </p:grpSp>
        <p:pic>
          <p:nvPicPr>
            <p:cNvPr id="103" name="Picture 10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329424" y="3876098"/>
              <a:ext cx="267766" cy="267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 name="Picture 10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191963" y="3876098"/>
              <a:ext cx="267766" cy="267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 name="Picture 6"/>
            <p:cNvPicPr>
              <a:picLocks noChangeAspect="1" noChangeArrowheads="1"/>
            </p:cNvPicPr>
            <p:nvPr/>
          </p:nvPicPr>
          <p:blipFill>
            <a:blip r:embed="rId22">
              <a:lum bright="44000" contrast="-40000"/>
              <a:extLst>
                <a:ext uri="{28A0092B-C50C-407E-A947-70E740481C1C}">
                  <a14:useLocalDpi xmlns:a14="http://schemas.microsoft.com/office/drawing/2010/main" val="0"/>
                </a:ext>
              </a:extLst>
            </a:blip>
            <a:srcRect/>
            <a:stretch>
              <a:fillRect/>
            </a:stretch>
          </p:blipFill>
          <p:spPr bwMode="auto">
            <a:xfrm rot="781902">
              <a:off x="8087798" y="1474593"/>
              <a:ext cx="555454" cy="515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 name="Picture 2"/>
            <p:cNvPicPr>
              <a:picLocks noChangeAspect="1" noChangeArrowheads="1"/>
            </p:cNvPicPr>
            <p:nvPr/>
          </p:nvPicPr>
          <p:blipFill>
            <a:blip r:embed="rId23" cstate="print">
              <a:lum bright="60000"/>
              <a:extLst>
                <a:ext uri="{28A0092B-C50C-407E-A947-70E740481C1C}">
                  <a14:useLocalDpi xmlns:a14="http://schemas.microsoft.com/office/drawing/2010/main" val="0"/>
                </a:ext>
              </a:extLst>
            </a:blip>
            <a:srcRect/>
            <a:stretch>
              <a:fillRect/>
            </a:stretch>
          </p:blipFill>
          <p:spPr bwMode="auto">
            <a:xfrm>
              <a:off x="5224064" y="1940198"/>
              <a:ext cx="1481643" cy="1023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 name="Picture 106"/>
            <p:cNvPicPr>
              <a:picLocks noChangeAspect="1" noChangeArrowheads="1"/>
            </p:cNvPicPr>
            <p:nvPr/>
          </p:nvPicPr>
          <p:blipFill rotWithShape="1">
            <a:blip r:embed="rId24">
              <a:lum bright="62000" contrast="-20000"/>
              <a:extLst>
                <a:ext uri="{28A0092B-C50C-407E-A947-70E740481C1C}">
                  <a14:useLocalDpi xmlns:a14="http://schemas.microsoft.com/office/drawing/2010/main" val="0"/>
                </a:ext>
              </a:extLst>
            </a:blip>
            <a:srcRect l="-1346" t="7312"/>
            <a:stretch/>
          </p:blipFill>
          <p:spPr bwMode="auto">
            <a:xfrm>
              <a:off x="150209" y="1679510"/>
              <a:ext cx="1497880" cy="1274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067284098"/>
      </p:ext>
    </p:extLst>
  </p:cSld>
  <p:clrMapOvr>
    <a:overrideClrMapping bg1="lt1" tx1="dk1" bg2="lt2" tx2="dk2" accent1="accent1" accent2="accent2" accent3="accent3" accent4="accent4" accent5="accent5" accent6="accent6" hlink="hlink" folHlink="folHlink"/>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What</a:t>
            </a:r>
            <a:r>
              <a:rPr lang="en-US" dirty="0" smtClean="0"/>
              <a:t> is SnapCLOUD?</a:t>
            </a:r>
            <a:endParaRPr lang="en-US" dirty="0"/>
          </a:p>
        </p:txBody>
      </p:sp>
      <p:sp>
        <p:nvSpPr>
          <p:cNvPr id="4" name="Slide Number Placeholder 3"/>
          <p:cNvSpPr>
            <a:spLocks noGrp="1"/>
          </p:cNvSpPr>
          <p:nvPr>
            <p:ph type="sldNum" sz="quarter" idx="4294967295"/>
          </p:nvPr>
        </p:nvSpPr>
        <p:spPr>
          <a:xfrm>
            <a:off x="7930273" y="6560153"/>
            <a:ext cx="1211304" cy="225196"/>
          </a:xfrm>
          <a:prstGeom prst="rect">
            <a:avLst/>
          </a:prstGeom>
        </p:spPr>
        <p:txBody>
          <a:bodyPr lIns="91339" tIns="45669" rIns="91339" bIns="45669"/>
          <a:lstStyle/>
          <a:p>
            <a:fld id="{27258FFF-F925-446B-8502-81C933981705}" type="slidenum">
              <a:rPr lang="en-US" smtClean="0">
                <a:gradFill>
                  <a:gsLst>
                    <a:gs pos="2239">
                      <a:srgbClr val="505050"/>
                    </a:gs>
                    <a:gs pos="11940">
                      <a:srgbClr val="505050"/>
                    </a:gs>
                  </a:gsLst>
                  <a:lin ang="5400000" scaled="0"/>
                </a:gradFill>
              </a:rPr>
              <a:pPr/>
              <a:t>15</a:t>
            </a:fld>
            <a:endParaRPr lang="en-US">
              <a:gradFill>
                <a:gsLst>
                  <a:gs pos="2239">
                    <a:srgbClr val="505050"/>
                  </a:gs>
                  <a:gs pos="11940">
                    <a:srgbClr val="505050"/>
                  </a:gs>
                </a:gsLst>
                <a:lin ang="5400000" scaled="0"/>
              </a:gradFill>
            </a:endParaRPr>
          </a:p>
        </p:txBody>
      </p:sp>
      <p:sp>
        <p:nvSpPr>
          <p:cNvPr id="7" name="Rectangle 6"/>
          <p:cNvSpPr/>
          <p:nvPr/>
        </p:nvSpPr>
        <p:spPr>
          <a:xfrm>
            <a:off x="8079908" y="1435769"/>
            <a:ext cx="3721608" cy="3739896"/>
          </a:xfrm>
          <a:prstGeom prst="rect">
            <a:avLst/>
          </a:prstGeom>
          <a:solidFill>
            <a:schemeClr val="bg1">
              <a:lumMod val="95000"/>
            </a:schemeClr>
          </a:solidFill>
        </p:spPr>
        <p:txBody>
          <a:bodyPr wrap="square" lIns="91339" tIns="45669" rIns="91339" bIns="45669">
            <a:noAutofit/>
          </a:bodyPr>
          <a:lstStyle/>
          <a:p>
            <a:pPr marL="456673" indent="-456673">
              <a:spcBef>
                <a:spcPts val="301"/>
              </a:spcBef>
              <a:spcAft>
                <a:spcPts val="200"/>
              </a:spcAft>
              <a:buFont typeface="+mj-lt"/>
              <a:buAutoNum type="arabicPeriod"/>
            </a:pPr>
            <a:r>
              <a:rPr lang="en-US" sz="2400" dirty="0">
                <a:solidFill>
                  <a:srgbClr val="505050"/>
                </a:solidFill>
                <a:latin typeface="Segoe UI Light"/>
              </a:rPr>
              <a:t>Fully functional </a:t>
            </a:r>
            <a:r>
              <a:rPr lang="en-US" sz="2400" dirty="0" err="1">
                <a:solidFill>
                  <a:srgbClr val="505050"/>
                </a:solidFill>
                <a:latin typeface="Segoe UI Light"/>
              </a:rPr>
              <a:t>SnapServer</a:t>
            </a:r>
            <a:r>
              <a:rPr lang="en-US" sz="2400" dirty="0">
                <a:solidFill>
                  <a:srgbClr val="505050"/>
                </a:solidFill>
                <a:latin typeface="Segoe UI Light"/>
              </a:rPr>
              <a:t> OS in the cloud</a:t>
            </a:r>
          </a:p>
          <a:p>
            <a:pPr marL="456673" indent="-456673">
              <a:spcBef>
                <a:spcPts val="301"/>
              </a:spcBef>
              <a:spcAft>
                <a:spcPts val="200"/>
              </a:spcAft>
              <a:buFont typeface="+mj-lt"/>
              <a:buAutoNum type="arabicPeriod"/>
            </a:pPr>
            <a:r>
              <a:rPr lang="en-US" sz="2400" dirty="0">
                <a:solidFill>
                  <a:srgbClr val="505050"/>
                </a:solidFill>
                <a:latin typeface="Segoe UI Light"/>
              </a:rPr>
              <a:t>Available on azure marketplace</a:t>
            </a:r>
          </a:p>
          <a:p>
            <a:pPr marL="456673" indent="-456673">
              <a:spcBef>
                <a:spcPts val="301"/>
              </a:spcBef>
              <a:spcAft>
                <a:spcPts val="200"/>
              </a:spcAft>
              <a:buFont typeface="+mj-lt"/>
              <a:buAutoNum type="arabicPeriod"/>
            </a:pPr>
            <a:r>
              <a:rPr lang="en-US" sz="2400" dirty="0">
                <a:solidFill>
                  <a:srgbClr val="505050"/>
                </a:solidFill>
                <a:latin typeface="Segoe UI Light"/>
              </a:rPr>
              <a:t>Runs on VM with storage disks attached to the VM</a:t>
            </a:r>
          </a:p>
        </p:txBody>
      </p:sp>
      <p:pic>
        <p:nvPicPr>
          <p:cNvPr id="5" name="Picture 4" descr="Screen Shot 2015-09-09 at 9.27.35 AM.png"/>
          <p:cNvPicPr>
            <a:picLocks noChangeAspect="1"/>
          </p:cNvPicPr>
          <p:nvPr/>
        </p:nvPicPr>
        <p:blipFill rotWithShape="1">
          <a:blip r:embed="rId2">
            <a:extLst>
              <a:ext uri="{28A0092B-C50C-407E-A947-70E740481C1C}">
                <a14:useLocalDpi xmlns:a14="http://schemas.microsoft.com/office/drawing/2010/main" val="0"/>
              </a:ext>
            </a:extLst>
          </a:blip>
          <a:srcRect l="37111" t="11498" r="34119" b="57189"/>
          <a:stretch/>
        </p:blipFill>
        <p:spPr>
          <a:xfrm>
            <a:off x="444541" y="1142830"/>
            <a:ext cx="7535975" cy="4613635"/>
          </a:xfrm>
          <a:prstGeom prst="rect">
            <a:avLst/>
          </a:prstGeom>
        </p:spPr>
      </p:pic>
    </p:spTree>
    <p:extLst>
      <p:ext uri="{BB962C8B-B14F-4D97-AF65-F5344CB8AC3E}">
        <p14:creationId xmlns:p14="http://schemas.microsoft.com/office/powerpoint/2010/main" val="229379567"/>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bg>
      <p:bgRef idx="1001">
        <a:schemeClr val="bg1"/>
      </p:bgRef>
    </p:bg>
    <p:spTree>
      <p:nvGrpSpPr>
        <p:cNvPr id="1" name=""/>
        <p:cNvGrpSpPr/>
        <p:nvPr/>
      </p:nvGrpSpPr>
      <p:grpSpPr>
        <a:xfrm>
          <a:off x="0" y="0"/>
          <a:ext cx="0" cy="0"/>
          <a:chOff x="0" y="0"/>
          <a:chExt cx="0" cy="0"/>
        </a:xfrm>
      </p:grpSpPr>
      <p:sp>
        <p:nvSpPr>
          <p:cNvPr id="68" name="Rectangle 67"/>
          <p:cNvSpPr/>
          <p:nvPr/>
        </p:nvSpPr>
        <p:spPr>
          <a:xfrm>
            <a:off x="455613" y="2400260"/>
            <a:ext cx="3721608" cy="3921502"/>
          </a:xfrm>
          <a:prstGeom prst="rect">
            <a:avLst/>
          </a:prstGeom>
          <a:solidFill>
            <a:schemeClr val="tx1"/>
          </a:solidFill>
        </p:spPr>
        <p:txBody>
          <a:bodyPr wrap="square" lIns="91339" tIns="45669" rIns="91339" bIns="45669">
            <a:noAutofit/>
          </a:bodyPr>
          <a:lstStyle/>
          <a:p>
            <a:pPr>
              <a:spcBef>
                <a:spcPts val="301"/>
              </a:spcBef>
              <a:spcAft>
                <a:spcPts val="200"/>
              </a:spcAft>
            </a:pPr>
            <a:endParaRPr lang="en-US" sz="2400" dirty="0">
              <a:solidFill>
                <a:srgbClr val="505050"/>
              </a:solidFill>
            </a:endParaRPr>
          </a:p>
        </p:txBody>
      </p:sp>
      <p:sp>
        <p:nvSpPr>
          <p:cNvPr id="2" name="Title 1"/>
          <p:cNvSpPr>
            <a:spLocks noGrp="1"/>
          </p:cNvSpPr>
          <p:nvPr>
            <p:ph type="title"/>
          </p:nvPr>
        </p:nvSpPr>
        <p:spPr>
          <a:noFill/>
          <a:ln w="9525">
            <a:noFill/>
            <a:miter lim="800000"/>
            <a:headEnd/>
            <a:tailEnd/>
          </a:ln>
        </p:spPr>
        <p:txBody>
          <a:bodyPr vert="horz" wrap="square" lIns="124212" tIns="62106" rIns="124212" bIns="62106" numCol="1" anchor="ctr" anchorCtr="0" compatLnSpc="1">
            <a:prstTxWarp prst="textNoShape">
              <a:avLst/>
            </a:prstTxWarp>
          </a:bodyPr>
          <a:lstStyle/>
          <a:p>
            <a:r>
              <a:rPr lang="en-US" sz="4400" dirty="0"/>
              <a:t>What is Microsoft Azure</a:t>
            </a:r>
          </a:p>
        </p:txBody>
      </p:sp>
      <p:sp>
        <p:nvSpPr>
          <p:cNvPr id="96" name="TextBox 95"/>
          <p:cNvSpPr txBox="1"/>
          <p:nvPr/>
        </p:nvSpPr>
        <p:spPr>
          <a:xfrm>
            <a:off x="4253600" y="3090313"/>
            <a:ext cx="1371600" cy="776668"/>
          </a:xfrm>
          <a:prstGeom prst="rect">
            <a:avLst/>
          </a:prstGeom>
          <a:noFill/>
          <a:ln w="12700">
            <a:noFill/>
          </a:ln>
        </p:spPr>
        <p:txBody>
          <a:bodyPr wrap="square" lIns="0" tIns="0" rIns="0" bIns="0" numCol="1" rtlCol="0" anchor="ctr">
            <a:noAutofit/>
          </a:bodyPr>
          <a:lstStyle/>
          <a:p>
            <a:pPr algn="r" defTabSz="931312"/>
            <a:r>
              <a:rPr lang="en-US" dirty="0">
                <a:solidFill>
                  <a:srgbClr val="008272"/>
                </a:solidFill>
              </a:rPr>
              <a:t>App services</a:t>
            </a:r>
          </a:p>
        </p:txBody>
      </p:sp>
      <p:sp>
        <p:nvSpPr>
          <p:cNvPr id="116" name="TextBox 115"/>
          <p:cNvSpPr txBox="1"/>
          <p:nvPr/>
        </p:nvSpPr>
        <p:spPr>
          <a:xfrm>
            <a:off x="4253600" y="5545093"/>
            <a:ext cx="1371600" cy="776670"/>
          </a:xfrm>
          <a:prstGeom prst="rect">
            <a:avLst/>
          </a:prstGeom>
          <a:noFill/>
          <a:ln w="12700">
            <a:noFill/>
          </a:ln>
        </p:spPr>
        <p:txBody>
          <a:bodyPr wrap="square" lIns="0" tIns="0" rIns="0" bIns="0" numCol="1" rtlCol="0" anchor="ctr">
            <a:noAutofit/>
          </a:bodyPr>
          <a:lstStyle/>
          <a:p>
            <a:pPr algn="r" defTabSz="931312"/>
            <a:r>
              <a:rPr lang="en-US" dirty="0">
                <a:solidFill>
                  <a:srgbClr val="68217A"/>
                </a:solidFill>
              </a:rPr>
              <a:t>Network</a:t>
            </a:r>
          </a:p>
        </p:txBody>
      </p:sp>
      <p:sp>
        <p:nvSpPr>
          <p:cNvPr id="117" name="TextBox 116"/>
          <p:cNvSpPr txBox="1"/>
          <p:nvPr/>
        </p:nvSpPr>
        <p:spPr>
          <a:xfrm>
            <a:off x="4253600" y="4726831"/>
            <a:ext cx="1371600" cy="776670"/>
          </a:xfrm>
          <a:prstGeom prst="rect">
            <a:avLst/>
          </a:prstGeom>
          <a:noFill/>
          <a:ln w="12700">
            <a:noFill/>
          </a:ln>
        </p:spPr>
        <p:txBody>
          <a:bodyPr wrap="square" lIns="0" tIns="0" rIns="0" bIns="0" numCol="1" rtlCol="0" anchor="ctr">
            <a:noAutofit/>
          </a:bodyPr>
          <a:lstStyle/>
          <a:p>
            <a:pPr algn="r" defTabSz="931312"/>
            <a:r>
              <a:rPr lang="en-US" dirty="0">
                <a:solidFill>
                  <a:srgbClr val="DC3C00"/>
                </a:solidFill>
              </a:rPr>
              <a:t>Storage</a:t>
            </a:r>
          </a:p>
        </p:txBody>
      </p:sp>
      <p:sp>
        <p:nvSpPr>
          <p:cNvPr id="118" name="TextBox 117"/>
          <p:cNvSpPr txBox="1"/>
          <p:nvPr/>
        </p:nvSpPr>
        <p:spPr>
          <a:xfrm>
            <a:off x="4253600" y="3908575"/>
            <a:ext cx="1371600" cy="776668"/>
          </a:xfrm>
          <a:prstGeom prst="rect">
            <a:avLst/>
          </a:prstGeom>
          <a:noFill/>
          <a:ln w="12700">
            <a:noFill/>
          </a:ln>
        </p:spPr>
        <p:txBody>
          <a:bodyPr wrap="square" lIns="0" tIns="0" rIns="0" bIns="0" numCol="1" rtlCol="0" anchor="ctr">
            <a:noAutofit/>
          </a:bodyPr>
          <a:lstStyle/>
          <a:p>
            <a:pPr algn="r" defTabSz="931312"/>
            <a:r>
              <a:rPr lang="en-US" dirty="0">
                <a:solidFill>
                  <a:srgbClr val="0072C6"/>
                </a:solidFill>
              </a:rPr>
              <a:t>Compute</a:t>
            </a:r>
          </a:p>
        </p:txBody>
      </p:sp>
      <p:sp>
        <p:nvSpPr>
          <p:cNvPr id="97" name="Rectangle 96"/>
          <p:cNvSpPr/>
          <p:nvPr/>
        </p:nvSpPr>
        <p:spPr bwMode="auto">
          <a:xfrm>
            <a:off x="5715013" y="3090312"/>
            <a:ext cx="749171" cy="77667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669" tIns="45669" rIns="45669" bIns="45669" numCol="1" spcCol="0" rtlCol="0" fromWordArt="0" anchor="b" anchorCtr="0" forceAA="0" compatLnSpc="1">
            <a:prstTxWarp prst="textNoShape">
              <a:avLst/>
            </a:prstTxWarp>
            <a:noAutofit/>
          </a:bodyPr>
          <a:lstStyle/>
          <a:p>
            <a:pPr algn="ctr" defTabSz="931042" fontAlgn="base">
              <a:spcBef>
                <a:spcPct val="0"/>
              </a:spcBef>
              <a:spcAft>
                <a:spcPct val="0"/>
              </a:spcAft>
            </a:pPr>
            <a:r>
              <a:rPr lang="en-US" sz="1000" dirty="0">
                <a:solidFill>
                  <a:srgbClr val="FFFFFF"/>
                </a:solidFill>
                <a:ea typeface="Segoe UI" pitchFamily="34" charset="0"/>
                <a:cs typeface="Segoe UI" pitchFamily="34" charset="0"/>
              </a:rPr>
              <a:t>Caching</a:t>
            </a:r>
          </a:p>
        </p:txBody>
      </p:sp>
      <p:sp>
        <p:nvSpPr>
          <p:cNvPr id="98" name="Rectangle 97"/>
          <p:cNvSpPr/>
          <p:nvPr/>
        </p:nvSpPr>
        <p:spPr bwMode="auto">
          <a:xfrm>
            <a:off x="6500389" y="3090312"/>
            <a:ext cx="749171" cy="77667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669" tIns="45669" rIns="45669" bIns="45669" numCol="1" spcCol="0" rtlCol="0" fromWordArt="0" anchor="b" anchorCtr="0" forceAA="0" compatLnSpc="1">
            <a:prstTxWarp prst="textNoShape">
              <a:avLst/>
            </a:prstTxWarp>
            <a:noAutofit/>
          </a:bodyPr>
          <a:lstStyle/>
          <a:p>
            <a:pPr algn="ctr" defTabSz="931042" fontAlgn="base">
              <a:spcBef>
                <a:spcPct val="0"/>
              </a:spcBef>
              <a:spcAft>
                <a:spcPct val="0"/>
              </a:spcAft>
            </a:pPr>
            <a:r>
              <a:rPr lang="en-US" sz="1000" dirty="0">
                <a:solidFill>
                  <a:srgbClr val="FFFFFF"/>
                </a:solidFill>
                <a:ea typeface="Segoe UI" pitchFamily="34" charset="0"/>
                <a:cs typeface="Segoe UI" pitchFamily="34" charset="0"/>
              </a:rPr>
              <a:t>Identity</a:t>
            </a:r>
          </a:p>
        </p:txBody>
      </p:sp>
      <p:sp>
        <p:nvSpPr>
          <p:cNvPr id="99" name="Rectangle 98"/>
          <p:cNvSpPr/>
          <p:nvPr/>
        </p:nvSpPr>
        <p:spPr bwMode="auto">
          <a:xfrm>
            <a:off x="7285764" y="3090312"/>
            <a:ext cx="749171" cy="77667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669" tIns="45669" rIns="45669" bIns="45669" numCol="1" spcCol="0" rtlCol="0" fromWordArt="0" anchor="b" anchorCtr="0" forceAA="0" compatLnSpc="1">
            <a:prstTxWarp prst="textNoShape">
              <a:avLst/>
            </a:prstTxWarp>
            <a:noAutofit/>
          </a:bodyPr>
          <a:lstStyle/>
          <a:p>
            <a:pPr algn="ctr" defTabSz="931042" fontAlgn="base">
              <a:spcBef>
                <a:spcPct val="0"/>
              </a:spcBef>
              <a:spcAft>
                <a:spcPct val="0"/>
              </a:spcAft>
            </a:pPr>
            <a:r>
              <a:rPr lang="en-US" sz="1000" dirty="0">
                <a:solidFill>
                  <a:srgbClr val="FFFFFF"/>
                </a:solidFill>
                <a:ea typeface="Segoe UI" pitchFamily="34" charset="0"/>
                <a:cs typeface="Segoe UI" pitchFamily="34" charset="0"/>
              </a:rPr>
              <a:t>Service bus</a:t>
            </a:r>
          </a:p>
        </p:txBody>
      </p:sp>
      <p:sp>
        <p:nvSpPr>
          <p:cNvPr id="100" name="Rectangle 99"/>
          <p:cNvSpPr/>
          <p:nvPr/>
        </p:nvSpPr>
        <p:spPr bwMode="auto">
          <a:xfrm>
            <a:off x="8071138" y="3090312"/>
            <a:ext cx="749171" cy="77667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669" tIns="45669" rIns="45669" bIns="45669" numCol="1" spcCol="0" rtlCol="0" fromWordArt="0" anchor="b" anchorCtr="0" forceAA="0" compatLnSpc="1">
            <a:prstTxWarp prst="textNoShape">
              <a:avLst/>
            </a:prstTxWarp>
            <a:noAutofit/>
          </a:bodyPr>
          <a:lstStyle/>
          <a:p>
            <a:pPr algn="ctr" defTabSz="931042" fontAlgn="base">
              <a:spcBef>
                <a:spcPct val="0"/>
              </a:spcBef>
              <a:spcAft>
                <a:spcPct val="0"/>
              </a:spcAft>
            </a:pPr>
            <a:r>
              <a:rPr lang="en-US" sz="1000" dirty="0">
                <a:solidFill>
                  <a:srgbClr val="FFFFFF"/>
                </a:solidFill>
                <a:ea typeface="Segoe UI" pitchFamily="34" charset="0"/>
                <a:cs typeface="Segoe UI" pitchFamily="34" charset="0"/>
              </a:rPr>
              <a:t>Media</a:t>
            </a:r>
          </a:p>
        </p:txBody>
      </p:sp>
      <p:sp>
        <p:nvSpPr>
          <p:cNvPr id="101" name="Rectangle 100"/>
          <p:cNvSpPr/>
          <p:nvPr/>
        </p:nvSpPr>
        <p:spPr bwMode="auto">
          <a:xfrm>
            <a:off x="8856513" y="3090312"/>
            <a:ext cx="749171" cy="77667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669" tIns="45669" rIns="45669" bIns="45669" numCol="1" spcCol="0" rtlCol="0" fromWordArt="0" anchor="b" anchorCtr="0" forceAA="0" compatLnSpc="1">
            <a:prstTxWarp prst="textNoShape">
              <a:avLst/>
            </a:prstTxWarp>
            <a:noAutofit/>
          </a:bodyPr>
          <a:lstStyle/>
          <a:p>
            <a:pPr algn="ctr" defTabSz="931042" fontAlgn="base">
              <a:spcBef>
                <a:spcPct val="0"/>
              </a:spcBef>
              <a:spcAft>
                <a:spcPct val="0"/>
              </a:spcAft>
            </a:pPr>
            <a:r>
              <a:rPr lang="en-US" sz="1000" dirty="0">
                <a:solidFill>
                  <a:srgbClr val="FFFFFF"/>
                </a:solidFill>
                <a:ea typeface="Segoe UI" pitchFamily="34" charset="0"/>
                <a:cs typeface="Segoe UI" pitchFamily="34" charset="0"/>
              </a:rPr>
              <a:t>CDN</a:t>
            </a:r>
          </a:p>
        </p:txBody>
      </p:sp>
      <p:sp>
        <p:nvSpPr>
          <p:cNvPr id="102" name="Rectangle 101"/>
          <p:cNvSpPr/>
          <p:nvPr/>
        </p:nvSpPr>
        <p:spPr bwMode="auto">
          <a:xfrm>
            <a:off x="9641888" y="3090312"/>
            <a:ext cx="749171" cy="77667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669" tIns="45669" rIns="45669" bIns="45669" numCol="1" spcCol="0" rtlCol="0" fromWordArt="0" anchor="b" anchorCtr="0" forceAA="0" compatLnSpc="1">
            <a:prstTxWarp prst="textNoShape">
              <a:avLst/>
            </a:prstTxWarp>
            <a:noAutofit/>
          </a:bodyPr>
          <a:lstStyle/>
          <a:p>
            <a:pPr algn="ctr" defTabSz="931042" fontAlgn="base">
              <a:spcBef>
                <a:spcPct val="0"/>
              </a:spcBef>
              <a:spcAft>
                <a:spcPct val="0"/>
              </a:spcAft>
            </a:pPr>
            <a:r>
              <a:rPr lang="en-US" sz="1000" dirty="0">
                <a:solidFill>
                  <a:srgbClr val="FFFFFF"/>
                </a:solidFill>
                <a:ea typeface="Segoe UI" pitchFamily="34" charset="0"/>
                <a:cs typeface="Segoe UI" pitchFamily="34" charset="0"/>
              </a:rPr>
              <a:t>Integration</a:t>
            </a:r>
          </a:p>
        </p:txBody>
      </p:sp>
      <p:sp>
        <p:nvSpPr>
          <p:cNvPr id="103" name="Rectangle 102"/>
          <p:cNvSpPr/>
          <p:nvPr/>
        </p:nvSpPr>
        <p:spPr bwMode="auto">
          <a:xfrm>
            <a:off x="10427263" y="3090312"/>
            <a:ext cx="749171" cy="77667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669" tIns="45669" rIns="45669" bIns="45669" numCol="1" spcCol="0" rtlCol="0" fromWordArt="0" anchor="b" anchorCtr="0" forceAA="0" compatLnSpc="1">
            <a:prstTxWarp prst="textNoShape">
              <a:avLst/>
            </a:prstTxWarp>
            <a:noAutofit/>
          </a:bodyPr>
          <a:lstStyle/>
          <a:p>
            <a:pPr algn="ctr" defTabSz="931042" fontAlgn="base">
              <a:spcBef>
                <a:spcPct val="0"/>
              </a:spcBef>
              <a:spcAft>
                <a:spcPct val="0"/>
              </a:spcAft>
            </a:pPr>
            <a:r>
              <a:rPr lang="en-US" sz="1000" dirty="0">
                <a:solidFill>
                  <a:srgbClr val="FFFFFF"/>
                </a:solidFill>
                <a:ea typeface="Segoe UI" pitchFamily="34" charset="0"/>
                <a:cs typeface="Segoe UI" pitchFamily="34" charset="0"/>
              </a:rPr>
              <a:t>HPC</a:t>
            </a:r>
          </a:p>
        </p:txBody>
      </p:sp>
      <p:sp>
        <p:nvSpPr>
          <p:cNvPr id="104" name="Rectangle 103"/>
          <p:cNvSpPr/>
          <p:nvPr/>
        </p:nvSpPr>
        <p:spPr bwMode="auto">
          <a:xfrm>
            <a:off x="11212636" y="3090312"/>
            <a:ext cx="749171" cy="77667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669" tIns="45669" rIns="45669" bIns="45669" numCol="1" spcCol="0" rtlCol="0" fromWordArt="0" anchor="b" anchorCtr="0" forceAA="0" compatLnSpc="1">
            <a:prstTxWarp prst="textNoShape">
              <a:avLst/>
            </a:prstTxWarp>
            <a:noAutofit/>
          </a:bodyPr>
          <a:lstStyle/>
          <a:p>
            <a:pPr algn="ctr" defTabSz="931042" fontAlgn="base">
              <a:spcBef>
                <a:spcPct val="0"/>
              </a:spcBef>
              <a:spcAft>
                <a:spcPct val="0"/>
              </a:spcAft>
            </a:pPr>
            <a:r>
              <a:rPr lang="en-US" sz="1000" dirty="0">
                <a:solidFill>
                  <a:srgbClr val="FFFFFF"/>
                </a:solidFill>
                <a:ea typeface="Segoe UI" pitchFamily="34" charset="0"/>
                <a:cs typeface="Segoe UI" pitchFamily="34" charset="0"/>
              </a:rPr>
              <a:t>Analytics</a:t>
            </a:r>
          </a:p>
        </p:txBody>
      </p:sp>
      <p:sp>
        <p:nvSpPr>
          <p:cNvPr id="105" name="Rectangle 104"/>
          <p:cNvSpPr/>
          <p:nvPr/>
        </p:nvSpPr>
        <p:spPr bwMode="auto">
          <a:xfrm>
            <a:off x="5715013" y="3908574"/>
            <a:ext cx="749171" cy="77667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669" tIns="45669" rIns="45669" bIns="45669" numCol="1" spcCol="0" rtlCol="0" fromWordArt="0" anchor="b" anchorCtr="0" forceAA="0" compatLnSpc="1">
            <a:prstTxWarp prst="textNoShape">
              <a:avLst/>
            </a:prstTxWarp>
            <a:noAutofit/>
          </a:bodyPr>
          <a:lstStyle/>
          <a:p>
            <a:pPr algn="ctr" defTabSz="931042" fontAlgn="base">
              <a:spcBef>
                <a:spcPct val="0"/>
              </a:spcBef>
              <a:spcAft>
                <a:spcPct val="0"/>
              </a:spcAft>
            </a:pPr>
            <a:r>
              <a:rPr lang="en-US" sz="1000" dirty="0">
                <a:solidFill>
                  <a:srgbClr val="FFFFFF"/>
                </a:solidFill>
                <a:ea typeface="Segoe UI" pitchFamily="34" charset="0"/>
                <a:cs typeface="Segoe UI" pitchFamily="34" charset="0"/>
              </a:rPr>
              <a:t>Virtual machines</a:t>
            </a:r>
          </a:p>
        </p:txBody>
      </p:sp>
      <p:sp>
        <p:nvSpPr>
          <p:cNvPr id="106" name="Rectangle 105"/>
          <p:cNvSpPr/>
          <p:nvPr/>
        </p:nvSpPr>
        <p:spPr bwMode="auto">
          <a:xfrm>
            <a:off x="6500387" y="3908574"/>
            <a:ext cx="749171" cy="77667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669" tIns="45669" rIns="45669" bIns="45669" numCol="1" spcCol="0" rtlCol="0" fromWordArt="0" anchor="b" anchorCtr="0" forceAA="0" compatLnSpc="1">
            <a:prstTxWarp prst="textNoShape">
              <a:avLst/>
            </a:prstTxWarp>
            <a:noAutofit/>
          </a:bodyPr>
          <a:lstStyle/>
          <a:p>
            <a:pPr algn="ctr" defTabSz="931042" fontAlgn="base">
              <a:spcBef>
                <a:spcPct val="0"/>
              </a:spcBef>
              <a:spcAft>
                <a:spcPct val="0"/>
              </a:spcAft>
            </a:pPr>
            <a:r>
              <a:rPr lang="en-US" sz="1000" dirty="0">
                <a:solidFill>
                  <a:srgbClr val="FFFFFF"/>
                </a:solidFill>
                <a:ea typeface="Segoe UI" pitchFamily="34" charset="0"/>
                <a:cs typeface="Segoe UI" pitchFamily="34" charset="0"/>
              </a:rPr>
              <a:t>Websites</a:t>
            </a:r>
          </a:p>
        </p:txBody>
      </p:sp>
      <p:sp>
        <p:nvSpPr>
          <p:cNvPr id="107" name="Rectangle 106"/>
          <p:cNvSpPr/>
          <p:nvPr/>
        </p:nvSpPr>
        <p:spPr bwMode="auto">
          <a:xfrm>
            <a:off x="7285762" y="3908574"/>
            <a:ext cx="749171" cy="77667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669" tIns="45669" rIns="45669" bIns="45669" numCol="1" spcCol="0" rtlCol="0" fromWordArt="0" anchor="b" anchorCtr="0" forceAA="0" compatLnSpc="1">
            <a:prstTxWarp prst="textNoShape">
              <a:avLst/>
            </a:prstTxWarp>
            <a:noAutofit/>
          </a:bodyPr>
          <a:lstStyle/>
          <a:p>
            <a:pPr algn="ctr" defTabSz="931042" fontAlgn="base">
              <a:spcBef>
                <a:spcPct val="0"/>
              </a:spcBef>
              <a:spcAft>
                <a:spcPct val="0"/>
              </a:spcAft>
            </a:pPr>
            <a:r>
              <a:rPr lang="en-US" sz="1000" dirty="0">
                <a:solidFill>
                  <a:srgbClr val="FFFFFF"/>
                </a:solidFill>
                <a:ea typeface="Segoe UI" pitchFamily="34" charset="0"/>
                <a:cs typeface="Segoe UI" pitchFamily="34" charset="0"/>
              </a:rPr>
              <a:t>Cloud services</a:t>
            </a:r>
          </a:p>
        </p:txBody>
      </p:sp>
      <p:sp>
        <p:nvSpPr>
          <p:cNvPr id="108" name="Rectangle 107"/>
          <p:cNvSpPr/>
          <p:nvPr/>
        </p:nvSpPr>
        <p:spPr bwMode="auto">
          <a:xfrm>
            <a:off x="8071136" y="3908574"/>
            <a:ext cx="749171" cy="77667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669" tIns="45669" rIns="45669" bIns="45669" numCol="1" spcCol="0" rtlCol="0" fromWordArt="0" anchor="b" anchorCtr="0" forceAA="0" compatLnSpc="1">
            <a:prstTxWarp prst="textNoShape">
              <a:avLst/>
            </a:prstTxWarp>
            <a:noAutofit/>
          </a:bodyPr>
          <a:lstStyle/>
          <a:p>
            <a:pPr algn="ctr" defTabSz="931042" fontAlgn="base">
              <a:spcBef>
                <a:spcPct val="0"/>
              </a:spcBef>
              <a:spcAft>
                <a:spcPct val="0"/>
              </a:spcAft>
            </a:pPr>
            <a:r>
              <a:rPr lang="en-US" sz="1000" dirty="0">
                <a:solidFill>
                  <a:srgbClr val="FFFFFF"/>
                </a:solidFill>
                <a:ea typeface="Segoe UI" pitchFamily="34" charset="0"/>
                <a:cs typeface="Segoe UI" pitchFamily="34" charset="0"/>
              </a:rPr>
              <a:t>Mobile services</a:t>
            </a:r>
          </a:p>
        </p:txBody>
      </p:sp>
      <p:sp>
        <p:nvSpPr>
          <p:cNvPr id="109" name="Rectangle 108"/>
          <p:cNvSpPr/>
          <p:nvPr/>
        </p:nvSpPr>
        <p:spPr bwMode="auto">
          <a:xfrm>
            <a:off x="5715013" y="4726835"/>
            <a:ext cx="749171" cy="77667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669" tIns="45669" rIns="45669" bIns="45669" numCol="1" spcCol="0" rtlCol="0" fromWordArt="0" anchor="b" anchorCtr="0" forceAA="0" compatLnSpc="1">
            <a:prstTxWarp prst="textNoShape">
              <a:avLst/>
            </a:prstTxWarp>
            <a:noAutofit/>
          </a:bodyPr>
          <a:lstStyle/>
          <a:p>
            <a:pPr algn="ctr" defTabSz="931042" fontAlgn="base">
              <a:spcBef>
                <a:spcPct val="0"/>
              </a:spcBef>
              <a:spcAft>
                <a:spcPct val="0"/>
              </a:spcAft>
            </a:pPr>
            <a:r>
              <a:rPr lang="en-US" sz="1000" dirty="0">
                <a:solidFill>
                  <a:srgbClr val="FFFFFF"/>
                </a:solidFill>
                <a:ea typeface="Segoe UI" pitchFamily="34" charset="0"/>
                <a:cs typeface="Segoe UI" pitchFamily="34" charset="0"/>
              </a:rPr>
              <a:t>SQL database</a:t>
            </a:r>
          </a:p>
        </p:txBody>
      </p:sp>
      <p:sp>
        <p:nvSpPr>
          <p:cNvPr id="110" name="Rectangle 109"/>
          <p:cNvSpPr/>
          <p:nvPr/>
        </p:nvSpPr>
        <p:spPr bwMode="auto">
          <a:xfrm>
            <a:off x="6500387" y="4726835"/>
            <a:ext cx="749171" cy="77667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669" tIns="45669" rIns="45669" bIns="45669" numCol="1" spcCol="0" rtlCol="0" fromWordArt="0" anchor="b" anchorCtr="0" forceAA="0" compatLnSpc="1">
            <a:prstTxWarp prst="textNoShape">
              <a:avLst/>
            </a:prstTxWarp>
            <a:noAutofit/>
          </a:bodyPr>
          <a:lstStyle/>
          <a:p>
            <a:pPr algn="ctr" defTabSz="931042" fontAlgn="base">
              <a:spcBef>
                <a:spcPct val="0"/>
              </a:spcBef>
              <a:spcAft>
                <a:spcPct val="0"/>
              </a:spcAft>
            </a:pPr>
            <a:r>
              <a:rPr lang="en-US" sz="1000" dirty="0" err="1">
                <a:solidFill>
                  <a:srgbClr val="FFFFFF"/>
                </a:solidFill>
                <a:ea typeface="Segoe UI" pitchFamily="34" charset="0"/>
                <a:cs typeface="Segoe UI" pitchFamily="34" charset="0"/>
              </a:rPr>
              <a:t>HDInsight</a:t>
            </a:r>
            <a:endParaRPr lang="en-US" sz="1000" dirty="0">
              <a:solidFill>
                <a:srgbClr val="FFFFFF"/>
              </a:solidFill>
              <a:ea typeface="Segoe UI" pitchFamily="34" charset="0"/>
              <a:cs typeface="Segoe UI" pitchFamily="34" charset="0"/>
            </a:endParaRPr>
          </a:p>
        </p:txBody>
      </p:sp>
      <p:sp>
        <p:nvSpPr>
          <p:cNvPr id="111" name="Rectangle 110"/>
          <p:cNvSpPr/>
          <p:nvPr/>
        </p:nvSpPr>
        <p:spPr bwMode="auto">
          <a:xfrm>
            <a:off x="7285762" y="4726835"/>
            <a:ext cx="749171" cy="77667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669" tIns="45669" rIns="45669" bIns="45669" numCol="1" spcCol="0" rtlCol="0" fromWordArt="0" anchor="b" anchorCtr="0" forceAA="0" compatLnSpc="1">
            <a:prstTxWarp prst="textNoShape">
              <a:avLst/>
            </a:prstTxWarp>
            <a:noAutofit/>
          </a:bodyPr>
          <a:lstStyle/>
          <a:p>
            <a:pPr algn="ctr" defTabSz="931042" fontAlgn="base">
              <a:spcBef>
                <a:spcPct val="0"/>
              </a:spcBef>
              <a:spcAft>
                <a:spcPct val="0"/>
              </a:spcAft>
            </a:pPr>
            <a:r>
              <a:rPr lang="en-US" sz="1000" dirty="0">
                <a:solidFill>
                  <a:srgbClr val="FFFFFF"/>
                </a:solidFill>
                <a:ea typeface="Segoe UI" pitchFamily="34" charset="0"/>
                <a:cs typeface="Segoe UI" pitchFamily="34" charset="0"/>
              </a:rPr>
              <a:t>Tables</a:t>
            </a:r>
          </a:p>
        </p:txBody>
      </p:sp>
      <p:sp>
        <p:nvSpPr>
          <p:cNvPr id="112" name="Rectangle 111"/>
          <p:cNvSpPr/>
          <p:nvPr/>
        </p:nvSpPr>
        <p:spPr bwMode="auto">
          <a:xfrm>
            <a:off x="8071136" y="4726831"/>
            <a:ext cx="749171" cy="77667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669" tIns="45669" rIns="45669" bIns="45669" numCol="1" spcCol="0" rtlCol="0" fromWordArt="0" anchor="b" anchorCtr="0" forceAA="0" compatLnSpc="1">
            <a:prstTxWarp prst="textNoShape">
              <a:avLst/>
            </a:prstTxWarp>
            <a:noAutofit/>
          </a:bodyPr>
          <a:lstStyle/>
          <a:p>
            <a:pPr algn="ctr" defTabSz="931042" fontAlgn="base">
              <a:spcBef>
                <a:spcPct val="0"/>
              </a:spcBef>
              <a:spcAft>
                <a:spcPct val="0"/>
              </a:spcAft>
            </a:pPr>
            <a:r>
              <a:rPr lang="en-US" sz="1000" dirty="0">
                <a:solidFill>
                  <a:srgbClr val="FFFFFF"/>
                </a:solidFill>
                <a:ea typeface="Segoe UI" pitchFamily="34" charset="0"/>
                <a:cs typeface="Segoe UI" pitchFamily="34" charset="0"/>
              </a:rPr>
              <a:t>Blob storage</a:t>
            </a:r>
          </a:p>
        </p:txBody>
      </p:sp>
      <p:sp>
        <p:nvSpPr>
          <p:cNvPr id="113" name="Rectangle 112"/>
          <p:cNvSpPr/>
          <p:nvPr/>
        </p:nvSpPr>
        <p:spPr bwMode="auto">
          <a:xfrm>
            <a:off x="5715013" y="5545093"/>
            <a:ext cx="749171" cy="776670"/>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669" tIns="45669" rIns="45669" bIns="45669" numCol="1" spcCol="0" rtlCol="0" fromWordArt="0" anchor="b" anchorCtr="0" forceAA="0" compatLnSpc="1">
            <a:prstTxWarp prst="textNoShape">
              <a:avLst/>
            </a:prstTxWarp>
            <a:noAutofit/>
          </a:bodyPr>
          <a:lstStyle/>
          <a:p>
            <a:pPr algn="ctr" defTabSz="931042" fontAlgn="base">
              <a:spcBef>
                <a:spcPct val="0"/>
              </a:spcBef>
              <a:spcAft>
                <a:spcPct val="0"/>
              </a:spcAft>
            </a:pPr>
            <a:r>
              <a:rPr lang="en-US" sz="1000" dirty="0">
                <a:solidFill>
                  <a:srgbClr val="FFFFFF"/>
                </a:solidFill>
                <a:ea typeface="Segoe UI" pitchFamily="34" charset="0"/>
                <a:cs typeface="Segoe UI" pitchFamily="34" charset="0"/>
              </a:rPr>
              <a:t>Connect</a:t>
            </a:r>
          </a:p>
        </p:txBody>
      </p:sp>
      <p:sp>
        <p:nvSpPr>
          <p:cNvPr id="114" name="Rectangle 113"/>
          <p:cNvSpPr/>
          <p:nvPr/>
        </p:nvSpPr>
        <p:spPr bwMode="auto">
          <a:xfrm>
            <a:off x="6500387" y="5545093"/>
            <a:ext cx="749171" cy="776670"/>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669" tIns="45669" rIns="45669" bIns="45669" numCol="1" spcCol="0" rtlCol="0" fromWordArt="0" anchor="b" anchorCtr="0" forceAA="0" compatLnSpc="1">
            <a:prstTxWarp prst="textNoShape">
              <a:avLst/>
            </a:prstTxWarp>
            <a:noAutofit/>
          </a:bodyPr>
          <a:lstStyle/>
          <a:p>
            <a:pPr algn="ctr" defTabSz="931042" fontAlgn="base">
              <a:spcBef>
                <a:spcPct val="0"/>
              </a:spcBef>
              <a:spcAft>
                <a:spcPct val="0"/>
              </a:spcAft>
            </a:pPr>
            <a:r>
              <a:rPr lang="en-US" sz="1000" dirty="0">
                <a:solidFill>
                  <a:srgbClr val="FFFFFF"/>
                </a:solidFill>
                <a:ea typeface="Segoe UI" pitchFamily="34" charset="0"/>
                <a:cs typeface="Segoe UI" pitchFamily="34" charset="0"/>
              </a:rPr>
              <a:t>Virtual network</a:t>
            </a:r>
          </a:p>
        </p:txBody>
      </p:sp>
      <p:sp>
        <p:nvSpPr>
          <p:cNvPr id="115" name="Rectangle 114"/>
          <p:cNvSpPr/>
          <p:nvPr/>
        </p:nvSpPr>
        <p:spPr bwMode="auto">
          <a:xfrm>
            <a:off x="7285762" y="5545093"/>
            <a:ext cx="749171" cy="776670"/>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669" tIns="45669" rIns="45669" bIns="45669" numCol="1" spcCol="0" rtlCol="0" fromWordArt="0" anchor="b" anchorCtr="0" forceAA="0" compatLnSpc="1">
            <a:prstTxWarp prst="textNoShape">
              <a:avLst/>
            </a:prstTxWarp>
            <a:noAutofit/>
          </a:bodyPr>
          <a:lstStyle/>
          <a:p>
            <a:pPr algn="ctr" defTabSz="931042" fontAlgn="base">
              <a:spcBef>
                <a:spcPct val="0"/>
              </a:spcBef>
              <a:spcAft>
                <a:spcPct val="0"/>
              </a:spcAft>
            </a:pPr>
            <a:r>
              <a:rPr lang="en-US" sz="1000" dirty="0">
                <a:solidFill>
                  <a:srgbClr val="FFFFFF"/>
                </a:solidFill>
                <a:ea typeface="Segoe UI" pitchFamily="34" charset="0"/>
                <a:cs typeface="Segoe UI" pitchFamily="34" charset="0"/>
              </a:rPr>
              <a:t>Traffic manager</a:t>
            </a:r>
          </a:p>
        </p:txBody>
      </p:sp>
      <p:sp>
        <p:nvSpPr>
          <p:cNvPr id="119" name="Freeform 9"/>
          <p:cNvSpPr>
            <a:spLocks noChangeAspect="1" noEditPoints="1"/>
          </p:cNvSpPr>
          <p:nvPr/>
        </p:nvSpPr>
        <p:spPr bwMode="auto">
          <a:xfrm>
            <a:off x="5933189" y="3192169"/>
            <a:ext cx="312796" cy="323938"/>
          </a:xfrm>
          <a:custGeom>
            <a:avLst/>
            <a:gdLst>
              <a:gd name="T0" fmla="*/ 140 w 400"/>
              <a:gd name="T1" fmla="*/ 92 h 400"/>
              <a:gd name="T2" fmla="*/ 210 w 400"/>
              <a:gd name="T3" fmla="*/ 224 h 400"/>
              <a:gd name="T4" fmla="*/ 313 w 400"/>
              <a:gd name="T5" fmla="*/ 199 h 400"/>
              <a:gd name="T6" fmla="*/ 284 w 400"/>
              <a:gd name="T7" fmla="*/ 191 h 400"/>
              <a:gd name="T8" fmla="*/ 313 w 400"/>
              <a:gd name="T9" fmla="*/ 184 h 400"/>
              <a:gd name="T10" fmla="*/ 313 w 400"/>
              <a:gd name="T11" fmla="*/ 199 h 400"/>
              <a:gd name="T12" fmla="*/ 0 w 400"/>
              <a:gd name="T13" fmla="*/ 200 h 400"/>
              <a:gd name="T14" fmla="*/ 400 w 400"/>
              <a:gd name="T15" fmla="*/ 200 h 400"/>
              <a:gd name="T16" fmla="*/ 200 w 400"/>
              <a:gd name="T17" fmla="*/ 51 h 400"/>
              <a:gd name="T18" fmla="*/ 346 w 400"/>
              <a:gd name="T19" fmla="*/ 229 h 400"/>
              <a:gd name="T20" fmla="*/ 200 w 400"/>
              <a:gd name="T21" fmla="*/ 265 h 400"/>
              <a:gd name="T22" fmla="*/ 54 w 400"/>
              <a:gd name="T23" fmla="*/ 229 h 400"/>
              <a:gd name="T24" fmla="*/ 200 w 400"/>
              <a:gd name="T25" fmla="*/ 51 h 400"/>
              <a:gd name="T26" fmla="*/ 267 w 400"/>
              <a:gd name="T27" fmla="*/ 153 h 400"/>
              <a:gd name="T28" fmla="*/ 288 w 400"/>
              <a:gd name="T29" fmla="*/ 132 h 400"/>
              <a:gd name="T30" fmla="*/ 295 w 400"/>
              <a:gd name="T31" fmla="*/ 145 h 400"/>
              <a:gd name="T32" fmla="*/ 273 w 400"/>
              <a:gd name="T33" fmla="*/ 156 h 400"/>
              <a:gd name="T34" fmla="*/ 193 w 400"/>
              <a:gd name="T35" fmla="*/ 112 h 400"/>
              <a:gd name="T36" fmla="*/ 200 w 400"/>
              <a:gd name="T37" fmla="*/ 83 h 400"/>
              <a:gd name="T38" fmla="*/ 208 w 400"/>
              <a:gd name="T39" fmla="*/ 112 h 400"/>
              <a:gd name="T40" fmla="*/ 242 w 400"/>
              <a:gd name="T41" fmla="*/ 130 h 400"/>
              <a:gd name="T42" fmla="*/ 236 w 400"/>
              <a:gd name="T43" fmla="*/ 119 h 400"/>
              <a:gd name="T44" fmla="*/ 256 w 400"/>
              <a:gd name="T45" fmla="*/ 98 h 400"/>
              <a:gd name="T46" fmla="*/ 249 w 400"/>
              <a:gd name="T47" fmla="*/ 126 h 400"/>
              <a:gd name="T48" fmla="*/ 107 w 400"/>
              <a:gd name="T49" fmla="*/ 200 h 400"/>
              <a:gd name="T50" fmla="*/ 79 w 400"/>
              <a:gd name="T51" fmla="*/ 192 h 400"/>
              <a:gd name="T52" fmla="*/ 107 w 400"/>
              <a:gd name="T53" fmla="*/ 185 h 400"/>
              <a:gd name="T54" fmla="*/ 107 w 400"/>
              <a:gd name="T55" fmla="*/ 200 h 400"/>
              <a:gd name="T56" fmla="*/ 122 w 400"/>
              <a:gd name="T57" fmla="*/ 159 h 400"/>
              <a:gd name="T58" fmla="*/ 101 w 400"/>
              <a:gd name="T59" fmla="*/ 138 h 400"/>
              <a:gd name="T60" fmla="*/ 129 w 400"/>
              <a:gd name="T61" fmla="*/ 146 h 400"/>
              <a:gd name="T62" fmla="*/ 126 w 400"/>
              <a:gd name="T63" fmla="*/ 16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0" h="400">
                <a:moveTo>
                  <a:pt x="221" y="188"/>
                </a:moveTo>
                <a:cubicBezTo>
                  <a:pt x="214" y="175"/>
                  <a:pt x="142" y="91"/>
                  <a:pt x="140" y="92"/>
                </a:cubicBezTo>
                <a:cubicBezTo>
                  <a:pt x="137" y="94"/>
                  <a:pt x="166" y="200"/>
                  <a:pt x="173" y="213"/>
                </a:cubicBezTo>
                <a:cubicBezTo>
                  <a:pt x="180" y="226"/>
                  <a:pt x="196" y="231"/>
                  <a:pt x="210" y="224"/>
                </a:cubicBezTo>
                <a:cubicBezTo>
                  <a:pt x="223" y="217"/>
                  <a:pt x="228" y="201"/>
                  <a:pt x="221" y="188"/>
                </a:cubicBezTo>
                <a:close/>
                <a:moveTo>
                  <a:pt x="313" y="199"/>
                </a:moveTo>
                <a:cubicBezTo>
                  <a:pt x="292" y="199"/>
                  <a:pt x="292" y="199"/>
                  <a:pt x="292" y="199"/>
                </a:cubicBezTo>
                <a:cubicBezTo>
                  <a:pt x="287" y="199"/>
                  <a:pt x="284" y="195"/>
                  <a:pt x="284" y="191"/>
                </a:cubicBezTo>
                <a:cubicBezTo>
                  <a:pt x="284" y="187"/>
                  <a:pt x="287" y="184"/>
                  <a:pt x="292" y="184"/>
                </a:cubicBezTo>
                <a:cubicBezTo>
                  <a:pt x="313" y="184"/>
                  <a:pt x="313" y="184"/>
                  <a:pt x="313" y="184"/>
                </a:cubicBezTo>
                <a:cubicBezTo>
                  <a:pt x="317" y="184"/>
                  <a:pt x="320" y="187"/>
                  <a:pt x="320" y="191"/>
                </a:cubicBezTo>
                <a:cubicBezTo>
                  <a:pt x="320" y="195"/>
                  <a:pt x="317" y="199"/>
                  <a:pt x="313" y="199"/>
                </a:cubicBezTo>
                <a:close/>
                <a:moveTo>
                  <a:pt x="200" y="0"/>
                </a:moveTo>
                <a:cubicBezTo>
                  <a:pt x="90" y="0"/>
                  <a:pt x="0" y="90"/>
                  <a:pt x="0" y="200"/>
                </a:cubicBezTo>
                <a:cubicBezTo>
                  <a:pt x="0" y="310"/>
                  <a:pt x="90" y="400"/>
                  <a:pt x="200" y="400"/>
                </a:cubicBezTo>
                <a:cubicBezTo>
                  <a:pt x="310" y="400"/>
                  <a:pt x="400" y="310"/>
                  <a:pt x="400" y="200"/>
                </a:cubicBezTo>
                <a:cubicBezTo>
                  <a:pt x="400" y="90"/>
                  <a:pt x="310" y="0"/>
                  <a:pt x="200" y="0"/>
                </a:cubicBezTo>
                <a:close/>
                <a:moveTo>
                  <a:pt x="200" y="51"/>
                </a:moveTo>
                <a:cubicBezTo>
                  <a:pt x="282" y="51"/>
                  <a:pt x="349" y="118"/>
                  <a:pt x="349" y="200"/>
                </a:cubicBezTo>
                <a:cubicBezTo>
                  <a:pt x="349" y="210"/>
                  <a:pt x="348" y="220"/>
                  <a:pt x="346" y="229"/>
                </a:cubicBezTo>
                <a:cubicBezTo>
                  <a:pt x="262" y="229"/>
                  <a:pt x="262" y="229"/>
                  <a:pt x="262" y="229"/>
                </a:cubicBezTo>
                <a:cubicBezTo>
                  <a:pt x="255" y="250"/>
                  <a:pt x="230" y="265"/>
                  <a:pt x="200" y="265"/>
                </a:cubicBezTo>
                <a:cubicBezTo>
                  <a:pt x="170" y="265"/>
                  <a:pt x="145" y="250"/>
                  <a:pt x="138" y="229"/>
                </a:cubicBezTo>
                <a:cubicBezTo>
                  <a:pt x="54" y="229"/>
                  <a:pt x="54" y="229"/>
                  <a:pt x="54" y="229"/>
                </a:cubicBezTo>
                <a:cubicBezTo>
                  <a:pt x="52" y="220"/>
                  <a:pt x="51" y="210"/>
                  <a:pt x="51" y="200"/>
                </a:cubicBezTo>
                <a:cubicBezTo>
                  <a:pt x="51" y="118"/>
                  <a:pt x="118" y="51"/>
                  <a:pt x="200" y="51"/>
                </a:cubicBezTo>
                <a:close/>
                <a:moveTo>
                  <a:pt x="273" y="156"/>
                </a:moveTo>
                <a:cubicBezTo>
                  <a:pt x="271" y="156"/>
                  <a:pt x="268" y="155"/>
                  <a:pt x="267" y="153"/>
                </a:cubicBezTo>
                <a:cubicBezTo>
                  <a:pt x="265" y="149"/>
                  <a:pt x="266" y="144"/>
                  <a:pt x="269" y="142"/>
                </a:cubicBezTo>
                <a:cubicBezTo>
                  <a:pt x="288" y="132"/>
                  <a:pt x="288" y="132"/>
                  <a:pt x="288" y="132"/>
                </a:cubicBezTo>
                <a:cubicBezTo>
                  <a:pt x="291" y="130"/>
                  <a:pt x="296" y="131"/>
                  <a:pt x="298" y="135"/>
                </a:cubicBezTo>
                <a:cubicBezTo>
                  <a:pt x="300" y="138"/>
                  <a:pt x="299" y="143"/>
                  <a:pt x="295" y="145"/>
                </a:cubicBezTo>
                <a:cubicBezTo>
                  <a:pt x="277" y="155"/>
                  <a:pt x="277" y="155"/>
                  <a:pt x="277" y="155"/>
                </a:cubicBezTo>
                <a:cubicBezTo>
                  <a:pt x="276" y="156"/>
                  <a:pt x="274" y="156"/>
                  <a:pt x="273" y="156"/>
                </a:cubicBezTo>
                <a:close/>
                <a:moveTo>
                  <a:pt x="200" y="120"/>
                </a:moveTo>
                <a:cubicBezTo>
                  <a:pt x="196" y="120"/>
                  <a:pt x="193" y="116"/>
                  <a:pt x="193" y="112"/>
                </a:cubicBezTo>
                <a:cubicBezTo>
                  <a:pt x="193" y="91"/>
                  <a:pt x="193" y="91"/>
                  <a:pt x="193" y="91"/>
                </a:cubicBezTo>
                <a:cubicBezTo>
                  <a:pt x="193" y="87"/>
                  <a:pt x="196" y="83"/>
                  <a:pt x="200" y="83"/>
                </a:cubicBezTo>
                <a:cubicBezTo>
                  <a:pt x="204" y="83"/>
                  <a:pt x="208" y="87"/>
                  <a:pt x="208" y="91"/>
                </a:cubicBezTo>
                <a:cubicBezTo>
                  <a:pt x="208" y="112"/>
                  <a:pt x="208" y="112"/>
                  <a:pt x="208" y="112"/>
                </a:cubicBezTo>
                <a:cubicBezTo>
                  <a:pt x="208" y="116"/>
                  <a:pt x="204" y="120"/>
                  <a:pt x="200" y="120"/>
                </a:cubicBezTo>
                <a:close/>
                <a:moveTo>
                  <a:pt x="242" y="130"/>
                </a:moveTo>
                <a:cubicBezTo>
                  <a:pt x="241" y="130"/>
                  <a:pt x="239" y="130"/>
                  <a:pt x="238" y="129"/>
                </a:cubicBezTo>
                <a:cubicBezTo>
                  <a:pt x="235" y="127"/>
                  <a:pt x="233" y="123"/>
                  <a:pt x="236" y="119"/>
                </a:cubicBezTo>
                <a:cubicBezTo>
                  <a:pt x="246" y="101"/>
                  <a:pt x="246" y="101"/>
                  <a:pt x="246" y="101"/>
                </a:cubicBezTo>
                <a:cubicBezTo>
                  <a:pt x="248" y="97"/>
                  <a:pt x="253" y="96"/>
                  <a:pt x="256" y="98"/>
                </a:cubicBezTo>
                <a:cubicBezTo>
                  <a:pt x="260" y="100"/>
                  <a:pt x="261" y="105"/>
                  <a:pt x="259" y="108"/>
                </a:cubicBezTo>
                <a:cubicBezTo>
                  <a:pt x="249" y="126"/>
                  <a:pt x="249" y="126"/>
                  <a:pt x="249" y="126"/>
                </a:cubicBezTo>
                <a:cubicBezTo>
                  <a:pt x="247" y="129"/>
                  <a:pt x="245" y="130"/>
                  <a:pt x="242" y="130"/>
                </a:cubicBezTo>
                <a:close/>
                <a:moveTo>
                  <a:pt x="107" y="200"/>
                </a:moveTo>
                <a:cubicBezTo>
                  <a:pt x="86" y="200"/>
                  <a:pt x="86" y="200"/>
                  <a:pt x="86" y="200"/>
                </a:cubicBezTo>
                <a:cubicBezTo>
                  <a:pt x="82" y="200"/>
                  <a:pt x="79" y="196"/>
                  <a:pt x="79" y="192"/>
                </a:cubicBezTo>
                <a:cubicBezTo>
                  <a:pt x="79" y="188"/>
                  <a:pt x="82" y="185"/>
                  <a:pt x="86" y="185"/>
                </a:cubicBezTo>
                <a:cubicBezTo>
                  <a:pt x="107" y="185"/>
                  <a:pt x="107" y="185"/>
                  <a:pt x="107" y="185"/>
                </a:cubicBezTo>
                <a:cubicBezTo>
                  <a:pt x="112" y="185"/>
                  <a:pt x="115" y="188"/>
                  <a:pt x="115" y="192"/>
                </a:cubicBezTo>
                <a:cubicBezTo>
                  <a:pt x="115" y="196"/>
                  <a:pt x="112" y="200"/>
                  <a:pt x="107" y="200"/>
                </a:cubicBezTo>
                <a:close/>
                <a:moveTo>
                  <a:pt x="126" y="160"/>
                </a:moveTo>
                <a:cubicBezTo>
                  <a:pt x="124" y="160"/>
                  <a:pt x="123" y="160"/>
                  <a:pt x="122" y="159"/>
                </a:cubicBezTo>
                <a:cubicBezTo>
                  <a:pt x="104" y="148"/>
                  <a:pt x="104" y="148"/>
                  <a:pt x="104" y="148"/>
                </a:cubicBezTo>
                <a:cubicBezTo>
                  <a:pt x="100" y="146"/>
                  <a:pt x="99" y="142"/>
                  <a:pt x="101" y="138"/>
                </a:cubicBezTo>
                <a:cubicBezTo>
                  <a:pt x="103" y="134"/>
                  <a:pt x="108" y="133"/>
                  <a:pt x="111" y="135"/>
                </a:cubicBezTo>
                <a:cubicBezTo>
                  <a:pt x="129" y="146"/>
                  <a:pt x="129" y="146"/>
                  <a:pt x="129" y="146"/>
                </a:cubicBezTo>
                <a:cubicBezTo>
                  <a:pt x="133" y="148"/>
                  <a:pt x="134" y="153"/>
                  <a:pt x="132" y="156"/>
                </a:cubicBezTo>
                <a:cubicBezTo>
                  <a:pt x="131" y="159"/>
                  <a:pt x="128" y="160"/>
                  <a:pt x="126" y="160"/>
                </a:cubicBezTo>
                <a:close/>
              </a:path>
            </a:pathLst>
          </a:custGeom>
          <a:solidFill>
            <a:schemeClr val="bg1"/>
          </a:solidFill>
          <a:ln>
            <a:noFill/>
          </a:ln>
          <a:extLst/>
        </p:spPr>
        <p:txBody>
          <a:bodyPr vert="horz" wrap="square" lIns="91312" tIns="45655" rIns="91312" bIns="45655" numCol="1" anchor="t" anchorCtr="0" compatLnSpc="1">
            <a:prstTxWarp prst="textNoShape">
              <a:avLst/>
            </a:prstTxWarp>
          </a:bodyPr>
          <a:lstStyle/>
          <a:p>
            <a:pPr defTabSz="931312"/>
            <a:endParaRPr lang="en-US">
              <a:solidFill>
                <a:srgbClr val="1E1E1E"/>
              </a:solidFill>
            </a:endParaRPr>
          </a:p>
        </p:txBody>
      </p:sp>
      <p:sp>
        <p:nvSpPr>
          <p:cNvPr id="120" name="Freeform 6"/>
          <p:cNvSpPr>
            <a:spLocks noChangeAspect="1" noEditPoints="1"/>
          </p:cNvSpPr>
          <p:nvPr/>
        </p:nvSpPr>
        <p:spPr bwMode="black">
          <a:xfrm>
            <a:off x="6727103" y="4015499"/>
            <a:ext cx="295717" cy="310416"/>
          </a:xfrm>
          <a:custGeom>
            <a:avLst/>
            <a:gdLst>
              <a:gd name="T0" fmla="*/ 84 w 84"/>
              <a:gd name="T1" fmla="*/ 43 h 85"/>
              <a:gd name="T2" fmla="*/ 0 w 84"/>
              <a:gd name="T3" fmla="*/ 43 h 85"/>
              <a:gd name="T4" fmla="*/ 76 w 84"/>
              <a:gd name="T5" fmla="*/ 27 h 85"/>
              <a:gd name="T6" fmla="*/ 65 w 84"/>
              <a:gd name="T7" fmla="*/ 40 h 85"/>
              <a:gd name="T8" fmla="*/ 76 w 84"/>
              <a:gd name="T9" fmla="*/ 27 h 85"/>
              <a:gd name="T10" fmla="*/ 45 w 84"/>
              <a:gd name="T11" fmla="*/ 27 h 85"/>
              <a:gd name="T12" fmla="*/ 62 w 84"/>
              <a:gd name="T13" fmla="*/ 40 h 85"/>
              <a:gd name="T14" fmla="*/ 40 w 84"/>
              <a:gd name="T15" fmla="*/ 27 h 85"/>
              <a:gd name="T16" fmla="*/ 21 w 84"/>
              <a:gd name="T17" fmla="*/ 40 h 85"/>
              <a:gd name="T18" fmla="*/ 40 w 84"/>
              <a:gd name="T19" fmla="*/ 27 h 85"/>
              <a:gd name="T20" fmla="*/ 8 w 84"/>
              <a:gd name="T21" fmla="*/ 27 h 85"/>
              <a:gd name="T22" fmla="*/ 19 w 84"/>
              <a:gd name="T23" fmla="*/ 40 h 85"/>
              <a:gd name="T24" fmla="*/ 10 w 84"/>
              <a:gd name="T25" fmla="*/ 21 h 85"/>
              <a:gd name="T26" fmla="*/ 30 w 84"/>
              <a:gd name="T27" fmla="*/ 6 h 85"/>
              <a:gd name="T28" fmla="*/ 25 w 84"/>
              <a:gd name="T29" fmla="*/ 21 h 85"/>
              <a:gd name="T30" fmla="*/ 40 w 84"/>
              <a:gd name="T31" fmla="*/ 4 h 85"/>
              <a:gd name="T32" fmla="*/ 45 w 84"/>
              <a:gd name="T33" fmla="*/ 21 h 85"/>
              <a:gd name="T34" fmla="*/ 45 w 84"/>
              <a:gd name="T35" fmla="*/ 5 h 85"/>
              <a:gd name="T36" fmla="*/ 62 w 84"/>
              <a:gd name="T37" fmla="*/ 21 h 85"/>
              <a:gd name="T38" fmla="*/ 54 w 84"/>
              <a:gd name="T39" fmla="*/ 6 h 85"/>
              <a:gd name="T40" fmla="*/ 80 w 84"/>
              <a:gd name="T41" fmla="*/ 45 h 85"/>
              <a:gd name="T42" fmla="*/ 63 w 84"/>
              <a:gd name="T43" fmla="*/ 59 h 85"/>
              <a:gd name="T44" fmla="*/ 80 w 84"/>
              <a:gd name="T45" fmla="*/ 45 h 85"/>
              <a:gd name="T46" fmla="*/ 45 w 84"/>
              <a:gd name="T47" fmla="*/ 45 h 85"/>
              <a:gd name="T48" fmla="*/ 61 w 84"/>
              <a:gd name="T49" fmla="*/ 59 h 85"/>
              <a:gd name="T50" fmla="*/ 40 w 84"/>
              <a:gd name="T51" fmla="*/ 45 h 85"/>
              <a:gd name="T52" fmla="*/ 23 w 84"/>
              <a:gd name="T53" fmla="*/ 59 h 85"/>
              <a:gd name="T54" fmla="*/ 40 w 84"/>
              <a:gd name="T55" fmla="*/ 45 h 85"/>
              <a:gd name="T56" fmla="*/ 4 w 84"/>
              <a:gd name="T57" fmla="*/ 45 h 85"/>
              <a:gd name="T58" fmla="*/ 21 w 84"/>
              <a:gd name="T59" fmla="*/ 59 h 85"/>
              <a:gd name="T60" fmla="*/ 45 w 84"/>
              <a:gd name="T61" fmla="*/ 64 h 85"/>
              <a:gd name="T62" fmla="*/ 59 w 84"/>
              <a:gd name="T63" fmla="*/ 64 h 85"/>
              <a:gd name="T64" fmla="*/ 40 w 84"/>
              <a:gd name="T65" fmla="*/ 81 h 85"/>
              <a:gd name="T66" fmla="*/ 25 w 84"/>
              <a:gd name="T67" fmla="*/ 64 h 85"/>
              <a:gd name="T68" fmla="*/ 73 w 84"/>
              <a:gd name="T69" fmla="*/ 64 h 85"/>
              <a:gd name="T70" fmla="*/ 54 w 84"/>
              <a:gd name="T71" fmla="*/ 79 h 85"/>
              <a:gd name="T72" fmla="*/ 22 w 84"/>
              <a:gd name="T73" fmla="*/ 64 h 85"/>
              <a:gd name="T74" fmla="*/ 30 w 84"/>
              <a:gd name="T75" fmla="*/ 79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 h="85">
                <a:moveTo>
                  <a:pt x="42" y="0"/>
                </a:moveTo>
                <a:cubicBezTo>
                  <a:pt x="65" y="0"/>
                  <a:pt x="84" y="19"/>
                  <a:pt x="84" y="43"/>
                </a:cubicBezTo>
                <a:cubicBezTo>
                  <a:pt x="84" y="66"/>
                  <a:pt x="65" y="85"/>
                  <a:pt x="42" y="85"/>
                </a:cubicBezTo>
                <a:cubicBezTo>
                  <a:pt x="19" y="85"/>
                  <a:pt x="0" y="66"/>
                  <a:pt x="0" y="43"/>
                </a:cubicBezTo>
                <a:cubicBezTo>
                  <a:pt x="0" y="19"/>
                  <a:pt x="19" y="0"/>
                  <a:pt x="42" y="0"/>
                </a:cubicBezTo>
                <a:close/>
                <a:moveTo>
                  <a:pt x="76" y="27"/>
                </a:moveTo>
                <a:cubicBezTo>
                  <a:pt x="63" y="27"/>
                  <a:pt x="63" y="27"/>
                  <a:pt x="63" y="27"/>
                </a:cubicBezTo>
                <a:cubicBezTo>
                  <a:pt x="64" y="31"/>
                  <a:pt x="65" y="35"/>
                  <a:pt x="65" y="40"/>
                </a:cubicBezTo>
                <a:cubicBezTo>
                  <a:pt x="80" y="40"/>
                  <a:pt x="80" y="40"/>
                  <a:pt x="80" y="40"/>
                </a:cubicBezTo>
                <a:cubicBezTo>
                  <a:pt x="79" y="35"/>
                  <a:pt x="78" y="31"/>
                  <a:pt x="76" y="27"/>
                </a:cubicBezTo>
                <a:close/>
                <a:moveTo>
                  <a:pt x="61" y="27"/>
                </a:moveTo>
                <a:cubicBezTo>
                  <a:pt x="45" y="27"/>
                  <a:pt x="45" y="27"/>
                  <a:pt x="45" y="27"/>
                </a:cubicBezTo>
                <a:cubicBezTo>
                  <a:pt x="45" y="40"/>
                  <a:pt x="45" y="40"/>
                  <a:pt x="45" y="40"/>
                </a:cubicBezTo>
                <a:cubicBezTo>
                  <a:pt x="62" y="40"/>
                  <a:pt x="62" y="40"/>
                  <a:pt x="62" y="40"/>
                </a:cubicBezTo>
                <a:cubicBezTo>
                  <a:pt x="62" y="35"/>
                  <a:pt x="62" y="31"/>
                  <a:pt x="61" y="27"/>
                </a:cubicBezTo>
                <a:close/>
                <a:moveTo>
                  <a:pt x="40" y="27"/>
                </a:moveTo>
                <a:cubicBezTo>
                  <a:pt x="23" y="27"/>
                  <a:pt x="23" y="27"/>
                  <a:pt x="23" y="27"/>
                </a:cubicBezTo>
                <a:cubicBezTo>
                  <a:pt x="22" y="31"/>
                  <a:pt x="22" y="35"/>
                  <a:pt x="21" y="40"/>
                </a:cubicBezTo>
                <a:cubicBezTo>
                  <a:pt x="40" y="40"/>
                  <a:pt x="40" y="40"/>
                  <a:pt x="40" y="40"/>
                </a:cubicBezTo>
                <a:cubicBezTo>
                  <a:pt x="40" y="27"/>
                  <a:pt x="40" y="27"/>
                  <a:pt x="40" y="27"/>
                </a:cubicBezTo>
                <a:close/>
                <a:moveTo>
                  <a:pt x="21" y="27"/>
                </a:moveTo>
                <a:cubicBezTo>
                  <a:pt x="8" y="27"/>
                  <a:pt x="8" y="27"/>
                  <a:pt x="8" y="27"/>
                </a:cubicBezTo>
                <a:cubicBezTo>
                  <a:pt x="6" y="31"/>
                  <a:pt x="5" y="35"/>
                  <a:pt x="4" y="40"/>
                </a:cubicBezTo>
                <a:cubicBezTo>
                  <a:pt x="19" y="40"/>
                  <a:pt x="19" y="40"/>
                  <a:pt x="19" y="40"/>
                </a:cubicBezTo>
                <a:cubicBezTo>
                  <a:pt x="19" y="35"/>
                  <a:pt x="20" y="31"/>
                  <a:pt x="21" y="27"/>
                </a:cubicBezTo>
                <a:close/>
                <a:moveTo>
                  <a:pt x="10" y="21"/>
                </a:moveTo>
                <a:cubicBezTo>
                  <a:pt x="22" y="21"/>
                  <a:pt x="22" y="21"/>
                  <a:pt x="22" y="21"/>
                </a:cubicBezTo>
                <a:cubicBezTo>
                  <a:pt x="24" y="15"/>
                  <a:pt x="27" y="10"/>
                  <a:pt x="30" y="6"/>
                </a:cubicBezTo>
                <a:cubicBezTo>
                  <a:pt x="22" y="9"/>
                  <a:pt x="15" y="14"/>
                  <a:pt x="10" y="21"/>
                </a:cubicBezTo>
                <a:close/>
                <a:moveTo>
                  <a:pt x="25" y="21"/>
                </a:moveTo>
                <a:cubicBezTo>
                  <a:pt x="40" y="21"/>
                  <a:pt x="40" y="21"/>
                  <a:pt x="40" y="21"/>
                </a:cubicBezTo>
                <a:cubicBezTo>
                  <a:pt x="40" y="4"/>
                  <a:pt x="40" y="4"/>
                  <a:pt x="40" y="4"/>
                </a:cubicBezTo>
                <a:cubicBezTo>
                  <a:pt x="33" y="6"/>
                  <a:pt x="28" y="12"/>
                  <a:pt x="25" y="21"/>
                </a:cubicBezTo>
                <a:close/>
                <a:moveTo>
                  <a:pt x="45" y="21"/>
                </a:moveTo>
                <a:cubicBezTo>
                  <a:pt x="59" y="21"/>
                  <a:pt x="59" y="21"/>
                  <a:pt x="59" y="21"/>
                </a:cubicBezTo>
                <a:cubicBezTo>
                  <a:pt x="56" y="12"/>
                  <a:pt x="51" y="6"/>
                  <a:pt x="45" y="5"/>
                </a:cubicBezTo>
                <a:cubicBezTo>
                  <a:pt x="45" y="21"/>
                  <a:pt x="45" y="21"/>
                  <a:pt x="45" y="21"/>
                </a:cubicBezTo>
                <a:close/>
                <a:moveTo>
                  <a:pt x="62" y="21"/>
                </a:moveTo>
                <a:cubicBezTo>
                  <a:pt x="73" y="21"/>
                  <a:pt x="73" y="21"/>
                  <a:pt x="73" y="21"/>
                </a:cubicBezTo>
                <a:cubicBezTo>
                  <a:pt x="69" y="14"/>
                  <a:pt x="62" y="9"/>
                  <a:pt x="54" y="6"/>
                </a:cubicBezTo>
                <a:cubicBezTo>
                  <a:pt x="57" y="10"/>
                  <a:pt x="60" y="15"/>
                  <a:pt x="62" y="21"/>
                </a:cubicBezTo>
                <a:close/>
                <a:moveTo>
                  <a:pt x="80" y="45"/>
                </a:moveTo>
                <a:cubicBezTo>
                  <a:pt x="65" y="45"/>
                  <a:pt x="65" y="45"/>
                  <a:pt x="65" y="45"/>
                </a:cubicBezTo>
                <a:cubicBezTo>
                  <a:pt x="65" y="50"/>
                  <a:pt x="64" y="54"/>
                  <a:pt x="63" y="59"/>
                </a:cubicBezTo>
                <a:cubicBezTo>
                  <a:pt x="76" y="59"/>
                  <a:pt x="76" y="59"/>
                  <a:pt x="76" y="59"/>
                </a:cubicBezTo>
                <a:cubicBezTo>
                  <a:pt x="78" y="54"/>
                  <a:pt x="79" y="50"/>
                  <a:pt x="80" y="45"/>
                </a:cubicBezTo>
                <a:close/>
                <a:moveTo>
                  <a:pt x="62" y="45"/>
                </a:moveTo>
                <a:cubicBezTo>
                  <a:pt x="45" y="45"/>
                  <a:pt x="45" y="45"/>
                  <a:pt x="45" y="45"/>
                </a:cubicBezTo>
                <a:cubicBezTo>
                  <a:pt x="45" y="59"/>
                  <a:pt x="45" y="59"/>
                  <a:pt x="45" y="59"/>
                </a:cubicBezTo>
                <a:cubicBezTo>
                  <a:pt x="61" y="59"/>
                  <a:pt x="61" y="59"/>
                  <a:pt x="61" y="59"/>
                </a:cubicBezTo>
                <a:cubicBezTo>
                  <a:pt x="62" y="54"/>
                  <a:pt x="62" y="50"/>
                  <a:pt x="62" y="45"/>
                </a:cubicBezTo>
                <a:close/>
                <a:moveTo>
                  <a:pt x="40" y="45"/>
                </a:moveTo>
                <a:cubicBezTo>
                  <a:pt x="21" y="45"/>
                  <a:pt x="21" y="45"/>
                  <a:pt x="21" y="45"/>
                </a:cubicBezTo>
                <a:cubicBezTo>
                  <a:pt x="22" y="50"/>
                  <a:pt x="22" y="54"/>
                  <a:pt x="23" y="59"/>
                </a:cubicBezTo>
                <a:cubicBezTo>
                  <a:pt x="40" y="59"/>
                  <a:pt x="40" y="59"/>
                  <a:pt x="40" y="59"/>
                </a:cubicBezTo>
                <a:cubicBezTo>
                  <a:pt x="40" y="45"/>
                  <a:pt x="40" y="45"/>
                  <a:pt x="40" y="45"/>
                </a:cubicBezTo>
                <a:close/>
                <a:moveTo>
                  <a:pt x="19" y="45"/>
                </a:moveTo>
                <a:cubicBezTo>
                  <a:pt x="4" y="45"/>
                  <a:pt x="4" y="45"/>
                  <a:pt x="4" y="45"/>
                </a:cubicBezTo>
                <a:cubicBezTo>
                  <a:pt x="5" y="50"/>
                  <a:pt x="6" y="54"/>
                  <a:pt x="8" y="59"/>
                </a:cubicBezTo>
                <a:cubicBezTo>
                  <a:pt x="21" y="59"/>
                  <a:pt x="21" y="59"/>
                  <a:pt x="21" y="59"/>
                </a:cubicBezTo>
                <a:cubicBezTo>
                  <a:pt x="20" y="54"/>
                  <a:pt x="19" y="50"/>
                  <a:pt x="19" y="45"/>
                </a:cubicBezTo>
                <a:close/>
                <a:moveTo>
                  <a:pt x="45" y="64"/>
                </a:moveTo>
                <a:cubicBezTo>
                  <a:pt x="45" y="81"/>
                  <a:pt x="45" y="81"/>
                  <a:pt x="45" y="81"/>
                </a:cubicBezTo>
                <a:cubicBezTo>
                  <a:pt x="51" y="79"/>
                  <a:pt x="56" y="73"/>
                  <a:pt x="59" y="64"/>
                </a:cubicBezTo>
                <a:cubicBezTo>
                  <a:pt x="45" y="64"/>
                  <a:pt x="45" y="64"/>
                  <a:pt x="45" y="64"/>
                </a:cubicBezTo>
                <a:close/>
                <a:moveTo>
                  <a:pt x="40" y="81"/>
                </a:moveTo>
                <a:cubicBezTo>
                  <a:pt x="40" y="64"/>
                  <a:pt x="40" y="64"/>
                  <a:pt x="40" y="64"/>
                </a:cubicBezTo>
                <a:cubicBezTo>
                  <a:pt x="25" y="64"/>
                  <a:pt x="25" y="64"/>
                  <a:pt x="25" y="64"/>
                </a:cubicBezTo>
                <a:cubicBezTo>
                  <a:pt x="28" y="73"/>
                  <a:pt x="33" y="79"/>
                  <a:pt x="40" y="81"/>
                </a:cubicBezTo>
                <a:close/>
                <a:moveTo>
                  <a:pt x="73" y="64"/>
                </a:moveTo>
                <a:cubicBezTo>
                  <a:pt x="62" y="64"/>
                  <a:pt x="62" y="64"/>
                  <a:pt x="62" y="64"/>
                </a:cubicBezTo>
                <a:cubicBezTo>
                  <a:pt x="60" y="70"/>
                  <a:pt x="57" y="75"/>
                  <a:pt x="54" y="79"/>
                </a:cubicBezTo>
                <a:cubicBezTo>
                  <a:pt x="62" y="76"/>
                  <a:pt x="69" y="71"/>
                  <a:pt x="73" y="64"/>
                </a:cubicBezTo>
                <a:close/>
                <a:moveTo>
                  <a:pt x="22" y="64"/>
                </a:moveTo>
                <a:cubicBezTo>
                  <a:pt x="11" y="64"/>
                  <a:pt x="11" y="64"/>
                  <a:pt x="11" y="64"/>
                </a:cubicBezTo>
                <a:cubicBezTo>
                  <a:pt x="15" y="71"/>
                  <a:pt x="22" y="76"/>
                  <a:pt x="30" y="79"/>
                </a:cubicBezTo>
                <a:cubicBezTo>
                  <a:pt x="27" y="75"/>
                  <a:pt x="24" y="70"/>
                  <a:pt x="22" y="64"/>
                </a:cubicBezTo>
                <a:close/>
              </a:path>
            </a:pathLst>
          </a:custGeom>
          <a:solidFill>
            <a:srgbClr val="FFFFFF"/>
          </a:solidFill>
          <a:ln>
            <a:noFill/>
          </a:ln>
        </p:spPr>
        <p:txBody>
          <a:bodyPr vert="horz" wrap="square" lIns="91312" tIns="45655" rIns="91312" bIns="45655" numCol="1" anchor="t" anchorCtr="0" compatLnSpc="1">
            <a:prstTxWarp prst="textNoShape">
              <a:avLst/>
            </a:prstTxWarp>
          </a:bodyPr>
          <a:lstStyle/>
          <a:p>
            <a:pPr defTabSz="931312"/>
            <a:endParaRPr lang="en-US">
              <a:solidFill>
                <a:srgbClr val="1E1E1E"/>
              </a:solidFill>
            </a:endParaRPr>
          </a:p>
        </p:txBody>
      </p:sp>
      <p:sp>
        <p:nvSpPr>
          <p:cNvPr id="121" name="Freeform 164"/>
          <p:cNvSpPr>
            <a:spLocks noChangeAspect="1" noEditPoints="1"/>
          </p:cNvSpPr>
          <p:nvPr/>
        </p:nvSpPr>
        <p:spPr bwMode="black">
          <a:xfrm>
            <a:off x="6752739" y="3178472"/>
            <a:ext cx="244443" cy="351335"/>
          </a:xfrm>
          <a:custGeom>
            <a:avLst/>
            <a:gdLst>
              <a:gd name="T0" fmla="*/ 221 w 288"/>
              <a:gd name="T1" fmla="*/ 373 h 399"/>
              <a:gd name="T2" fmla="*/ 194 w 288"/>
              <a:gd name="T3" fmla="*/ 350 h 399"/>
              <a:gd name="T4" fmla="*/ 137 w 288"/>
              <a:gd name="T5" fmla="*/ 150 h 399"/>
              <a:gd name="T6" fmla="*/ 165 w 288"/>
              <a:gd name="T7" fmla="*/ 398 h 399"/>
              <a:gd name="T8" fmla="*/ 94 w 288"/>
              <a:gd name="T9" fmla="*/ 325 h 399"/>
              <a:gd name="T10" fmla="*/ 192 w 288"/>
              <a:gd name="T11" fmla="*/ 269 h 399"/>
              <a:gd name="T12" fmla="*/ 223 w 288"/>
              <a:gd name="T13" fmla="*/ 371 h 399"/>
              <a:gd name="T14" fmla="*/ 135 w 288"/>
              <a:gd name="T15" fmla="*/ 170 h 399"/>
              <a:gd name="T16" fmla="*/ 179 w 288"/>
              <a:gd name="T17" fmla="*/ 395 h 399"/>
              <a:gd name="T18" fmla="*/ 135 w 288"/>
              <a:gd name="T19" fmla="*/ 324 h 399"/>
              <a:gd name="T20" fmla="*/ 154 w 288"/>
              <a:gd name="T21" fmla="*/ 308 h 399"/>
              <a:gd name="T22" fmla="*/ 208 w 288"/>
              <a:gd name="T23" fmla="*/ 382 h 399"/>
              <a:gd name="T24" fmla="*/ 85 w 288"/>
              <a:gd name="T25" fmla="*/ 380 h 399"/>
              <a:gd name="T26" fmla="*/ 143 w 288"/>
              <a:gd name="T27" fmla="*/ 82 h 399"/>
              <a:gd name="T28" fmla="*/ 228 w 288"/>
              <a:gd name="T29" fmla="*/ 288 h 399"/>
              <a:gd name="T30" fmla="*/ 253 w 288"/>
              <a:gd name="T31" fmla="*/ 340 h 399"/>
              <a:gd name="T32" fmla="*/ 247 w 288"/>
              <a:gd name="T33" fmla="*/ 233 h 399"/>
              <a:gd name="T34" fmla="*/ 20 w 288"/>
              <a:gd name="T35" fmla="*/ 263 h 399"/>
              <a:gd name="T36" fmla="*/ 85 w 288"/>
              <a:gd name="T37" fmla="*/ 380 h 399"/>
              <a:gd name="T38" fmla="*/ 219 w 288"/>
              <a:gd name="T39" fmla="*/ 242 h 399"/>
              <a:gd name="T40" fmla="*/ 56 w 288"/>
              <a:gd name="T41" fmla="*/ 305 h 399"/>
              <a:gd name="T42" fmla="*/ 129 w 288"/>
              <a:gd name="T43" fmla="*/ 397 h 399"/>
              <a:gd name="T44" fmla="*/ 137 w 288"/>
              <a:gd name="T45" fmla="*/ 115 h 399"/>
              <a:gd name="T46" fmla="*/ 210 w 288"/>
              <a:gd name="T47" fmla="*/ 334 h 399"/>
              <a:gd name="T48" fmla="*/ 239 w 288"/>
              <a:gd name="T49" fmla="*/ 357 h 399"/>
              <a:gd name="T50" fmla="*/ 0 w 288"/>
              <a:gd name="T51" fmla="*/ 202 h 399"/>
              <a:gd name="T52" fmla="*/ 144 w 288"/>
              <a:gd name="T53" fmla="*/ 51 h 399"/>
              <a:gd name="T54" fmla="*/ 252 w 288"/>
              <a:gd name="T55" fmla="*/ 298 h 399"/>
              <a:gd name="T56" fmla="*/ 266 w 288"/>
              <a:gd name="T57" fmla="*/ 320 h 399"/>
              <a:gd name="T58" fmla="*/ 277 w 288"/>
              <a:gd name="T59" fmla="*/ 221 h 399"/>
              <a:gd name="T60" fmla="*/ 3 w 288"/>
              <a:gd name="T61" fmla="*/ 162 h 399"/>
              <a:gd name="T62" fmla="*/ 0 w 288"/>
              <a:gd name="T63" fmla="*/ 202 h 399"/>
              <a:gd name="T64" fmla="*/ 145 w 288"/>
              <a:gd name="T65" fmla="*/ 0 h 399"/>
              <a:gd name="T66" fmla="*/ 144 w 288"/>
              <a:gd name="T67" fmla="*/ 18 h 399"/>
              <a:gd name="T68" fmla="*/ 142 w 288"/>
              <a:gd name="T69" fmla="*/ 308 h 399"/>
              <a:gd name="T70" fmla="*/ 137 w 288"/>
              <a:gd name="T71" fmla="*/ 201 h 399"/>
              <a:gd name="T72" fmla="*/ 130 w 288"/>
              <a:gd name="T73" fmla="*/ 208 h 399"/>
              <a:gd name="T74" fmla="*/ 142 w 288"/>
              <a:gd name="T75" fmla="*/ 308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8" h="399">
                <a:moveTo>
                  <a:pt x="223" y="371"/>
                </a:moveTo>
                <a:cubicBezTo>
                  <a:pt x="221" y="373"/>
                  <a:pt x="221" y="373"/>
                  <a:pt x="221" y="373"/>
                </a:cubicBezTo>
                <a:cubicBezTo>
                  <a:pt x="220" y="374"/>
                  <a:pt x="218" y="375"/>
                  <a:pt x="217" y="376"/>
                </a:cubicBezTo>
                <a:cubicBezTo>
                  <a:pt x="215" y="374"/>
                  <a:pt x="205" y="366"/>
                  <a:pt x="194" y="350"/>
                </a:cubicBezTo>
                <a:cubicBezTo>
                  <a:pt x="181" y="332"/>
                  <a:pt x="177" y="299"/>
                  <a:pt x="180" y="268"/>
                </a:cubicBezTo>
                <a:cubicBezTo>
                  <a:pt x="186" y="212"/>
                  <a:pt x="180" y="148"/>
                  <a:pt x="137" y="150"/>
                </a:cubicBezTo>
                <a:cubicBezTo>
                  <a:pt x="90" y="152"/>
                  <a:pt x="69" y="245"/>
                  <a:pt x="106" y="319"/>
                </a:cubicBezTo>
                <a:cubicBezTo>
                  <a:pt x="125" y="357"/>
                  <a:pt x="150" y="384"/>
                  <a:pt x="165" y="398"/>
                </a:cubicBezTo>
                <a:cubicBezTo>
                  <a:pt x="161" y="398"/>
                  <a:pt x="157" y="399"/>
                  <a:pt x="153" y="399"/>
                </a:cubicBezTo>
                <a:cubicBezTo>
                  <a:pt x="137" y="384"/>
                  <a:pt x="115" y="364"/>
                  <a:pt x="94" y="325"/>
                </a:cubicBezTo>
                <a:cubicBezTo>
                  <a:pt x="46" y="236"/>
                  <a:pt x="82" y="134"/>
                  <a:pt x="137" y="134"/>
                </a:cubicBezTo>
                <a:cubicBezTo>
                  <a:pt x="195" y="134"/>
                  <a:pt x="201" y="201"/>
                  <a:pt x="192" y="269"/>
                </a:cubicBezTo>
                <a:cubicBezTo>
                  <a:pt x="188" y="301"/>
                  <a:pt x="191" y="329"/>
                  <a:pt x="202" y="346"/>
                </a:cubicBezTo>
                <a:cubicBezTo>
                  <a:pt x="213" y="363"/>
                  <a:pt x="224" y="370"/>
                  <a:pt x="223" y="371"/>
                </a:cubicBezTo>
                <a:close/>
                <a:moveTo>
                  <a:pt x="166" y="306"/>
                </a:moveTo>
                <a:cubicBezTo>
                  <a:pt x="163" y="275"/>
                  <a:pt x="185" y="172"/>
                  <a:pt x="135" y="170"/>
                </a:cubicBezTo>
                <a:cubicBezTo>
                  <a:pt x="104" y="169"/>
                  <a:pt x="77" y="248"/>
                  <a:pt x="125" y="329"/>
                </a:cubicBezTo>
                <a:cubicBezTo>
                  <a:pt x="143" y="361"/>
                  <a:pt x="166" y="383"/>
                  <a:pt x="179" y="395"/>
                </a:cubicBezTo>
                <a:cubicBezTo>
                  <a:pt x="182" y="394"/>
                  <a:pt x="185" y="393"/>
                  <a:pt x="188" y="392"/>
                </a:cubicBezTo>
                <a:cubicBezTo>
                  <a:pt x="177" y="381"/>
                  <a:pt x="153" y="358"/>
                  <a:pt x="135" y="324"/>
                </a:cubicBezTo>
                <a:cubicBezTo>
                  <a:pt x="101" y="266"/>
                  <a:pt x="110" y="186"/>
                  <a:pt x="135" y="186"/>
                </a:cubicBezTo>
                <a:cubicBezTo>
                  <a:pt x="168" y="186"/>
                  <a:pt x="149" y="268"/>
                  <a:pt x="154" y="308"/>
                </a:cubicBezTo>
                <a:cubicBezTo>
                  <a:pt x="160" y="352"/>
                  <a:pt x="187" y="377"/>
                  <a:pt x="200" y="386"/>
                </a:cubicBezTo>
                <a:cubicBezTo>
                  <a:pt x="203" y="385"/>
                  <a:pt x="205" y="384"/>
                  <a:pt x="208" y="382"/>
                </a:cubicBezTo>
                <a:cubicBezTo>
                  <a:pt x="199" y="375"/>
                  <a:pt x="170" y="350"/>
                  <a:pt x="166" y="306"/>
                </a:cubicBezTo>
                <a:close/>
                <a:moveTo>
                  <a:pt x="85" y="380"/>
                </a:moveTo>
                <a:cubicBezTo>
                  <a:pt x="65" y="357"/>
                  <a:pt x="36" y="313"/>
                  <a:pt x="31" y="261"/>
                </a:cubicBezTo>
                <a:cubicBezTo>
                  <a:pt x="25" y="164"/>
                  <a:pt x="66" y="82"/>
                  <a:pt x="143" y="82"/>
                </a:cubicBezTo>
                <a:cubicBezTo>
                  <a:pt x="213" y="82"/>
                  <a:pt x="241" y="157"/>
                  <a:pt x="235" y="231"/>
                </a:cubicBezTo>
                <a:cubicBezTo>
                  <a:pt x="234" y="251"/>
                  <a:pt x="228" y="269"/>
                  <a:pt x="228" y="288"/>
                </a:cubicBezTo>
                <a:cubicBezTo>
                  <a:pt x="227" y="320"/>
                  <a:pt x="236" y="334"/>
                  <a:pt x="248" y="347"/>
                </a:cubicBezTo>
                <a:cubicBezTo>
                  <a:pt x="250" y="345"/>
                  <a:pt x="251" y="343"/>
                  <a:pt x="253" y="340"/>
                </a:cubicBezTo>
                <a:cubicBezTo>
                  <a:pt x="246" y="330"/>
                  <a:pt x="237" y="313"/>
                  <a:pt x="238" y="289"/>
                </a:cubicBezTo>
                <a:cubicBezTo>
                  <a:pt x="239" y="273"/>
                  <a:pt x="243" y="254"/>
                  <a:pt x="247" y="233"/>
                </a:cubicBezTo>
                <a:cubicBezTo>
                  <a:pt x="257" y="169"/>
                  <a:pt x="233" y="66"/>
                  <a:pt x="143" y="65"/>
                </a:cubicBezTo>
                <a:cubicBezTo>
                  <a:pt x="77" y="64"/>
                  <a:pt x="7" y="129"/>
                  <a:pt x="20" y="263"/>
                </a:cubicBezTo>
                <a:cubicBezTo>
                  <a:pt x="24" y="299"/>
                  <a:pt x="39" y="330"/>
                  <a:pt x="54" y="354"/>
                </a:cubicBezTo>
                <a:cubicBezTo>
                  <a:pt x="64" y="365"/>
                  <a:pt x="74" y="373"/>
                  <a:pt x="85" y="380"/>
                </a:cubicBezTo>
                <a:close/>
                <a:moveTo>
                  <a:pt x="219" y="331"/>
                </a:moveTo>
                <a:cubicBezTo>
                  <a:pt x="211" y="309"/>
                  <a:pt x="212" y="277"/>
                  <a:pt x="219" y="242"/>
                </a:cubicBezTo>
                <a:cubicBezTo>
                  <a:pt x="228" y="183"/>
                  <a:pt x="216" y="99"/>
                  <a:pt x="137" y="99"/>
                </a:cubicBezTo>
                <a:cubicBezTo>
                  <a:pt x="73" y="99"/>
                  <a:pt x="16" y="198"/>
                  <a:pt x="56" y="305"/>
                </a:cubicBezTo>
                <a:cubicBezTo>
                  <a:pt x="72" y="346"/>
                  <a:pt x="96" y="376"/>
                  <a:pt x="113" y="393"/>
                </a:cubicBezTo>
                <a:cubicBezTo>
                  <a:pt x="118" y="395"/>
                  <a:pt x="123" y="396"/>
                  <a:pt x="129" y="397"/>
                </a:cubicBezTo>
                <a:cubicBezTo>
                  <a:pt x="113" y="382"/>
                  <a:pt x="84" y="348"/>
                  <a:pt x="67" y="300"/>
                </a:cubicBezTo>
                <a:cubicBezTo>
                  <a:pt x="37" y="213"/>
                  <a:pt x="79" y="116"/>
                  <a:pt x="137" y="115"/>
                </a:cubicBezTo>
                <a:cubicBezTo>
                  <a:pt x="189" y="114"/>
                  <a:pt x="216" y="168"/>
                  <a:pt x="208" y="239"/>
                </a:cubicBezTo>
                <a:cubicBezTo>
                  <a:pt x="201" y="274"/>
                  <a:pt x="200" y="310"/>
                  <a:pt x="210" y="334"/>
                </a:cubicBezTo>
                <a:cubicBezTo>
                  <a:pt x="217" y="351"/>
                  <a:pt x="228" y="359"/>
                  <a:pt x="233" y="363"/>
                </a:cubicBezTo>
                <a:cubicBezTo>
                  <a:pt x="235" y="361"/>
                  <a:pt x="237" y="359"/>
                  <a:pt x="239" y="357"/>
                </a:cubicBezTo>
                <a:cubicBezTo>
                  <a:pt x="235" y="354"/>
                  <a:pt x="225" y="347"/>
                  <a:pt x="219" y="331"/>
                </a:cubicBezTo>
                <a:close/>
                <a:moveTo>
                  <a:pt x="0" y="202"/>
                </a:moveTo>
                <a:cubicBezTo>
                  <a:pt x="0" y="217"/>
                  <a:pt x="1" y="231"/>
                  <a:pt x="4" y="245"/>
                </a:cubicBezTo>
                <a:cubicBezTo>
                  <a:pt x="6" y="146"/>
                  <a:pt x="40" y="49"/>
                  <a:pt x="144" y="51"/>
                </a:cubicBezTo>
                <a:cubicBezTo>
                  <a:pt x="230" y="51"/>
                  <a:pt x="271" y="143"/>
                  <a:pt x="262" y="219"/>
                </a:cubicBezTo>
                <a:cubicBezTo>
                  <a:pt x="259" y="248"/>
                  <a:pt x="252" y="276"/>
                  <a:pt x="252" y="298"/>
                </a:cubicBezTo>
                <a:cubicBezTo>
                  <a:pt x="252" y="315"/>
                  <a:pt x="258" y="326"/>
                  <a:pt x="260" y="330"/>
                </a:cubicBezTo>
                <a:cubicBezTo>
                  <a:pt x="262" y="327"/>
                  <a:pt x="264" y="323"/>
                  <a:pt x="266" y="320"/>
                </a:cubicBezTo>
                <a:cubicBezTo>
                  <a:pt x="263" y="314"/>
                  <a:pt x="261" y="308"/>
                  <a:pt x="262" y="298"/>
                </a:cubicBezTo>
                <a:cubicBezTo>
                  <a:pt x="262" y="279"/>
                  <a:pt x="272" y="252"/>
                  <a:pt x="277" y="221"/>
                </a:cubicBezTo>
                <a:cubicBezTo>
                  <a:pt x="288" y="144"/>
                  <a:pt x="247" y="31"/>
                  <a:pt x="144" y="31"/>
                </a:cubicBezTo>
                <a:cubicBezTo>
                  <a:pt x="62" y="32"/>
                  <a:pt x="18" y="92"/>
                  <a:pt x="3" y="162"/>
                </a:cubicBezTo>
                <a:cubicBezTo>
                  <a:pt x="1" y="175"/>
                  <a:pt x="0" y="188"/>
                  <a:pt x="0" y="201"/>
                </a:cubicBezTo>
                <a:cubicBezTo>
                  <a:pt x="0" y="201"/>
                  <a:pt x="0" y="202"/>
                  <a:pt x="0" y="202"/>
                </a:cubicBezTo>
                <a:close/>
                <a:moveTo>
                  <a:pt x="262" y="75"/>
                </a:moveTo>
                <a:cubicBezTo>
                  <a:pt x="244" y="44"/>
                  <a:pt x="206" y="0"/>
                  <a:pt x="145" y="0"/>
                </a:cubicBezTo>
                <a:cubicBezTo>
                  <a:pt x="108" y="0"/>
                  <a:pt x="80" y="18"/>
                  <a:pt x="58" y="40"/>
                </a:cubicBezTo>
                <a:cubicBezTo>
                  <a:pt x="60" y="39"/>
                  <a:pt x="91" y="18"/>
                  <a:pt x="144" y="18"/>
                </a:cubicBezTo>
                <a:cubicBezTo>
                  <a:pt x="220" y="18"/>
                  <a:pt x="262" y="75"/>
                  <a:pt x="262" y="75"/>
                </a:cubicBezTo>
                <a:close/>
                <a:moveTo>
                  <a:pt x="142" y="308"/>
                </a:moveTo>
                <a:cubicBezTo>
                  <a:pt x="140" y="294"/>
                  <a:pt x="141" y="277"/>
                  <a:pt x="142" y="260"/>
                </a:cubicBezTo>
                <a:cubicBezTo>
                  <a:pt x="143" y="238"/>
                  <a:pt x="144" y="209"/>
                  <a:pt x="137" y="201"/>
                </a:cubicBezTo>
                <a:cubicBezTo>
                  <a:pt x="137" y="201"/>
                  <a:pt x="137" y="201"/>
                  <a:pt x="135" y="201"/>
                </a:cubicBezTo>
                <a:cubicBezTo>
                  <a:pt x="135" y="201"/>
                  <a:pt x="132" y="202"/>
                  <a:pt x="130" y="208"/>
                </a:cubicBezTo>
                <a:cubicBezTo>
                  <a:pt x="122" y="227"/>
                  <a:pt x="122" y="271"/>
                  <a:pt x="141" y="308"/>
                </a:cubicBezTo>
                <a:cubicBezTo>
                  <a:pt x="141" y="309"/>
                  <a:pt x="142" y="309"/>
                  <a:pt x="142" y="3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186" tIns="41092" rIns="82186" bIns="41092" numCol="1" anchor="t" anchorCtr="0" compatLnSpc="1">
            <a:prstTxWarp prst="textNoShape">
              <a:avLst/>
            </a:prstTxWarp>
          </a:bodyPr>
          <a:lstStyle/>
          <a:p>
            <a:pPr defTabSz="931312"/>
            <a:endParaRPr lang="en-US" sz="1600">
              <a:solidFill>
                <a:srgbClr val="1E1E1E"/>
              </a:solidFill>
            </a:endParaRPr>
          </a:p>
        </p:txBody>
      </p:sp>
      <p:sp>
        <p:nvSpPr>
          <p:cNvPr id="122" name="Freeform 25"/>
          <p:cNvSpPr>
            <a:spLocks noEditPoints="1"/>
          </p:cNvSpPr>
          <p:nvPr/>
        </p:nvSpPr>
        <p:spPr bwMode="black">
          <a:xfrm>
            <a:off x="7472155" y="3188035"/>
            <a:ext cx="376361" cy="332225"/>
          </a:xfrm>
          <a:custGeom>
            <a:avLst/>
            <a:gdLst>
              <a:gd name="T0" fmla="*/ 300 w 300"/>
              <a:gd name="T1" fmla="*/ 201 h 255"/>
              <a:gd name="T2" fmla="*/ 288 w 300"/>
              <a:gd name="T3" fmla="*/ 210 h 255"/>
              <a:gd name="T4" fmla="*/ 285 w 300"/>
              <a:gd name="T5" fmla="*/ 214 h 255"/>
              <a:gd name="T6" fmla="*/ 266 w 300"/>
              <a:gd name="T7" fmla="*/ 230 h 255"/>
              <a:gd name="T8" fmla="*/ 229 w 300"/>
              <a:gd name="T9" fmla="*/ 245 h 255"/>
              <a:gd name="T10" fmla="*/ 169 w 300"/>
              <a:gd name="T11" fmla="*/ 253 h 255"/>
              <a:gd name="T12" fmla="*/ 47 w 300"/>
              <a:gd name="T13" fmla="*/ 231 h 255"/>
              <a:gd name="T14" fmla="*/ 47 w 300"/>
              <a:gd name="T15" fmla="*/ 186 h 255"/>
              <a:gd name="T16" fmla="*/ 89 w 300"/>
              <a:gd name="T17" fmla="*/ 168 h 255"/>
              <a:gd name="T18" fmla="*/ 130 w 300"/>
              <a:gd name="T19" fmla="*/ 171 h 255"/>
              <a:gd name="T20" fmla="*/ 163 w 300"/>
              <a:gd name="T21" fmla="*/ 174 h 255"/>
              <a:gd name="T22" fmla="*/ 198 w 300"/>
              <a:gd name="T23" fmla="*/ 169 h 255"/>
              <a:gd name="T24" fmla="*/ 219 w 300"/>
              <a:gd name="T25" fmla="*/ 182 h 255"/>
              <a:gd name="T26" fmla="*/ 201 w 300"/>
              <a:gd name="T27" fmla="*/ 195 h 255"/>
              <a:gd name="T28" fmla="*/ 174 w 300"/>
              <a:gd name="T29" fmla="*/ 194 h 255"/>
              <a:gd name="T30" fmla="*/ 144 w 300"/>
              <a:gd name="T31" fmla="*/ 202 h 255"/>
              <a:gd name="T32" fmla="*/ 177 w 300"/>
              <a:gd name="T33" fmla="*/ 217 h 255"/>
              <a:gd name="T34" fmla="*/ 223 w 300"/>
              <a:gd name="T35" fmla="*/ 218 h 255"/>
              <a:gd name="T36" fmla="*/ 255 w 300"/>
              <a:gd name="T37" fmla="*/ 209 h 255"/>
              <a:gd name="T38" fmla="*/ 287 w 300"/>
              <a:gd name="T39" fmla="*/ 193 h 255"/>
              <a:gd name="T40" fmla="*/ 300 w 300"/>
              <a:gd name="T41" fmla="*/ 201 h 255"/>
              <a:gd name="T42" fmla="*/ 34 w 300"/>
              <a:gd name="T43" fmla="*/ 173 h 255"/>
              <a:gd name="T44" fmla="*/ 0 w 300"/>
              <a:gd name="T45" fmla="*/ 173 h 255"/>
              <a:gd name="T46" fmla="*/ 0 w 300"/>
              <a:gd name="T47" fmla="*/ 240 h 255"/>
              <a:gd name="T48" fmla="*/ 34 w 300"/>
              <a:gd name="T49" fmla="*/ 240 h 255"/>
              <a:gd name="T50" fmla="*/ 39 w 300"/>
              <a:gd name="T51" fmla="*/ 235 h 255"/>
              <a:gd name="T52" fmla="*/ 39 w 300"/>
              <a:gd name="T53" fmla="*/ 177 h 255"/>
              <a:gd name="T54" fmla="*/ 34 w 300"/>
              <a:gd name="T55" fmla="*/ 173 h 255"/>
              <a:gd name="T56" fmla="*/ 246 w 300"/>
              <a:gd name="T57" fmla="*/ 24 h 255"/>
              <a:gd name="T58" fmla="*/ 246 w 300"/>
              <a:gd name="T59" fmla="*/ 147 h 255"/>
              <a:gd name="T60" fmla="*/ 123 w 300"/>
              <a:gd name="T61" fmla="*/ 147 h 255"/>
              <a:gd name="T62" fmla="*/ 123 w 300"/>
              <a:gd name="T63" fmla="*/ 122 h 255"/>
              <a:gd name="T64" fmla="*/ 99 w 300"/>
              <a:gd name="T65" fmla="*/ 122 h 255"/>
              <a:gd name="T66" fmla="*/ 99 w 300"/>
              <a:gd name="T67" fmla="*/ 0 h 255"/>
              <a:gd name="T68" fmla="*/ 221 w 300"/>
              <a:gd name="T69" fmla="*/ 0 h 255"/>
              <a:gd name="T70" fmla="*/ 221 w 300"/>
              <a:gd name="T71" fmla="*/ 24 h 255"/>
              <a:gd name="T72" fmla="*/ 246 w 300"/>
              <a:gd name="T73" fmla="*/ 24 h 255"/>
              <a:gd name="T74" fmla="*/ 123 w 300"/>
              <a:gd name="T75" fmla="*/ 116 h 255"/>
              <a:gd name="T76" fmla="*/ 123 w 300"/>
              <a:gd name="T77" fmla="*/ 24 h 255"/>
              <a:gd name="T78" fmla="*/ 215 w 300"/>
              <a:gd name="T79" fmla="*/ 24 h 255"/>
              <a:gd name="T80" fmla="*/ 215 w 300"/>
              <a:gd name="T81" fmla="*/ 6 h 255"/>
              <a:gd name="T82" fmla="*/ 105 w 300"/>
              <a:gd name="T83" fmla="*/ 6 h 255"/>
              <a:gd name="T84" fmla="*/ 105 w 300"/>
              <a:gd name="T85" fmla="*/ 116 h 255"/>
              <a:gd name="T86" fmla="*/ 123 w 300"/>
              <a:gd name="T87" fmla="*/ 116 h 255"/>
              <a:gd name="T88" fmla="*/ 224 w 300"/>
              <a:gd name="T89" fmla="*/ 85 h 255"/>
              <a:gd name="T90" fmla="*/ 183 w 300"/>
              <a:gd name="T91" fmla="*/ 56 h 255"/>
              <a:gd name="T92" fmla="*/ 183 w 300"/>
              <a:gd name="T93" fmla="*/ 76 h 255"/>
              <a:gd name="T94" fmla="*/ 145 w 300"/>
              <a:gd name="T95" fmla="*/ 76 h 255"/>
              <a:gd name="T96" fmla="*/ 145 w 300"/>
              <a:gd name="T97" fmla="*/ 94 h 255"/>
              <a:gd name="T98" fmla="*/ 183 w 300"/>
              <a:gd name="T99" fmla="*/ 94 h 255"/>
              <a:gd name="T100" fmla="*/ 183 w 300"/>
              <a:gd name="T101" fmla="*/ 115 h 255"/>
              <a:gd name="T102" fmla="*/ 224 w 300"/>
              <a:gd name="T103" fmla="*/ 8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00" h="255">
                <a:moveTo>
                  <a:pt x="300" y="201"/>
                </a:moveTo>
                <a:cubicBezTo>
                  <a:pt x="300" y="201"/>
                  <a:pt x="299" y="202"/>
                  <a:pt x="288" y="210"/>
                </a:cubicBezTo>
                <a:cubicBezTo>
                  <a:pt x="288" y="210"/>
                  <a:pt x="286" y="214"/>
                  <a:pt x="285" y="214"/>
                </a:cubicBezTo>
                <a:cubicBezTo>
                  <a:pt x="280" y="218"/>
                  <a:pt x="275" y="223"/>
                  <a:pt x="266" y="230"/>
                </a:cubicBezTo>
                <a:cubicBezTo>
                  <a:pt x="257" y="231"/>
                  <a:pt x="238" y="240"/>
                  <a:pt x="229" y="245"/>
                </a:cubicBezTo>
                <a:cubicBezTo>
                  <a:pt x="212" y="244"/>
                  <a:pt x="187" y="248"/>
                  <a:pt x="169" y="253"/>
                </a:cubicBezTo>
                <a:cubicBezTo>
                  <a:pt x="143" y="249"/>
                  <a:pt x="140" y="255"/>
                  <a:pt x="47" y="231"/>
                </a:cubicBezTo>
                <a:cubicBezTo>
                  <a:pt x="47" y="231"/>
                  <a:pt x="47" y="194"/>
                  <a:pt x="47" y="186"/>
                </a:cubicBezTo>
                <a:cubicBezTo>
                  <a:pt x="64" y="182"/>
                  <a:pt x="69" y="171"/>
                  <a:pt x="89" y="168"/>
                </a:cubicBezTo>
                <a:cubicBezTo>
                  <a:pt x="103" y="166"/>
                  <a:pt x="116" y="167"/>
                  <a:pt x="130" y="171"/>
                </a:cubicBezTo>
                <a:cubicBezTo>
                  <a:pt x="139" y="174"/>
                  <a:pt x="148" y="176"/>
                  <a:pt x="163" y="174"/>
                </a:cubicBezTo>
                <a:cubicBezTo>
                  <a:pt x="176" y="173"/>
                  <a:pt x="181" y="169"/>
                  <a:pt x="198" y="169"/>
                </a:cubicBezTo>
                <a:cubicBezTo>
                  <a:pt x="209" y="169"/>
                  <a:pt x="220" y="176"/>
                  <a:pt x="219" y="182"/>
                </a:cubicBezTo>
                <a:cubicBezTo>
                  <a:pt x="219" y="188"/>
                  <a:pt x="208" y="194"/>
                  <a:pt x="201" y="195"/>
                </a:cubicBezTo>
                <a:cubicBezTo>
                  <a:pt x="185" y="195"/>
                  <a:pt x="189" y="194"/>
                  <a:pt x="174" y="194"/>
                </a:cubicBezTo>
                <a:cubicBezTo>
                  <a:pt x="156" y="194"/>
                  <a:pt x="155" y="197"/>
                  <a:pt x="144" y="202"/>
                </a:cubicBezTo>
                <a:cubicBezTo>
                  <a:pt x="155" y="205"/>
                  <a:pt x="162" y="209"/>
                  <a:pt x="177" y="217"/>
                </a:cubicBezTo>
                <a:cubicBezTo>
                  <a:pt x="193" y="215"/>
                  <a:pt x="209" y="217"/>
                  <a:pt x="223" y="218"/>
                </a:cubicBezTo>
                <a:cubicBezTo>
                  <a:pt x="235" y="215"/>
                  <a:pt x="241" y="210"/>
                  <a:pt x="255" y="209"/>
                </a:cubicBezTo>
                <a:cubicBezTo>
                  <a:pt x="264" y="202"/>
                  <a:pt x="276" y="191"/>
                  <a:pt x="287" y="193"/>
                </a:cubicBezTo>
                <a:cubicBezTo>
                  <a:pt x="293" y="194"/>
                  <a:pt x="300" y="201"/>
                  <a:pt x="300" y="201"/>
                </a:cubicBezTo>
                <a:close/>
                <a:moveTo>
                  <a:pt x="34" y="173"/>
                </a:moveTo>
                <a:cubicBezTo>
                  <a:pt x="0" y="173"/>
                  <a:pt x="0" y="173"/>
                  <a:pt x="0" y="173"/>
                </a:cubicBezTo>
                <a:cubicBezTo>
                  <a:pt x="0" y="240"/>
                  <a:pt x="0" y="240"/>
                  <a:pt x="0" y="240"/>
                </a:cubicBezTo>
                <a:cubicBezTo>
                  <a:pt x="34" y="240"/>
                  <a:pt x="34" y="240"/>
                  <a:pt x="34" y="240"/>
                </a:cubicBezTo>
                <a:cubicBezTo>
                  <a:pt x="37" y="240"/>
                  <a:pt x="39" y="238"/>
                  <a:pt x="39" y="235"/>
                </a:cubicBezTo>
                <a:cubicBezTo>
                  <a:pt x="39" y="177"/>
                  <a:pt x="39" y="177"/>
                  <a:pt x="39" y="177"/>
                </a:cubicBezTo>
                <a:cubicBezTo>
                  <a:pt x="39" y="175"/>
                  <a:pt x="37" y="173"/>
                  <a:pt x="34" y="173"/>
                </a:cubicBezTo>
                <a:close/>
                <a:moveTo>
                  <a:pt x="246" y="24"/>
                </a:moveTo>
                <a:cubicBezTo>
                  <a:pt x="246" y="147"/>
                  <a:pt x="246" y="147"/>
                  <a:pt x="246" y="147"/>
                </a:cubicBezTo>
                <a:cubicBezTo>
                  <a:pt x="123" y="147"/>
                  <a:pt x="123" y="147"/>
                  <a:pt x="123" y="147"/>
                </a:cubicBezTo>
                <a:cubicBezTo>
                  <a:pt x="123" y="122"/>
                  <a:pt x="123" y="122"/>
                  <a:pt x="123" y="122"/>
                </a:cubicBezTo>
                <a:cubicBezTo>
                  <a:pt x="99" y="122"/>
                  <a:pt x="99" y="122"/>
                  <a:pt x="99" y="122"/>
                </a:cubicBezTo>
                <a:cubicBezTo>
                  <a:pt x="99" y="0"/>
                  <a:pt x="99" y="0"/>
                  <a:pt x="99" y="0"/>
                </a:cubicBezTo>
                <a:cubicBezTo>
                  <a:pt x="221" y="0"/>
                  <a:pt x="221" y="0"/>
                  <a:pt x="221" y="0"/>
                </a:cubicBezTo>
                <a:cubicBezTo>
                  <a:pt x="221" y="24"/>
                  <a:pt x="221" y="24"/>
                  <a:pt x="221" y="24"/>
                </a:cubicBezTo>
                <a:lnTo>
                  <a:pt x="246" y="24"/>
                </a:lnTo>
                <a:close/>
                <a:moveTo>
                  <a:pt x="123" y="116"/>
                </a:moveTo>
                <a:cubicBezTo>
                  <a:pt x="123" y="24"/>
                  <a:pt x="123" y="24"/>
                  <a:pt x="123" y="24"/>
                </a:cubicBezTo>
                <a:cubicBezTo>
                  <a:pt x="215" y="24"/>
                  <a:pt x="215" y="24"/>
                  <a:pt x="215" y="24"/>
                </a:cubicBezTo>
                <a:cubicBezTo>
                  <a:pt x="215" y="6"/>
                  <a:pt x="215" y="6"/>
                  <a:pt x="215" y="6"/>
                </a:cubicBezTo>
                <a:cubicBezTo>
                  <a:pt x="105" y="6"/>
                  <a:pt x="105" y="6"/>
                  <a:pt x="105" y="6"/>
                </a:cubicBezTo>
                <a:cubicBezTo>
                  <a:pt x="105" y="116"/>
                  <a:pt x="105" y="116"/>
                  <a:pt x="105" y="116"/>
                </a:cubicBezTo>
                <a:lnTo>
                  <a:pt x="123" y="116"/>
                </a:lnTo>
                <a:close/>
                <a:moveTo>
                  <a:pt x="224" y="85"/>
                </a:moveTo>
                <a:cubicBezTo>
                  <a:pt x="183" y="56"/>
                  <a:pt x="183" y="56"/>
                  <a:pt x="183" y="56"/>
                </a:cubicBezTo>
                <a:cubicBezTo>
                  <a:pt x="183" y="76"/>
                  <a:pt x="183" y="76"/>
                  <a:pt x="183" y="76"/>
                </a:cubicBezTo>
                <a:cubicBezTo>
                  <a:pt x="145" y="76"/>
                  <a:pt x="145" y="76"/>
                  <a:pt x="145" y="76"/>
                </a:cubicBezTo>
                <a:cubicBezTo>
                  <a:pt x="145" y="94"/>
                  <a:pt x="145" y="94"/>
                  <a:pt x="145" y="94"/>
                </a:cubicBezTo>
                <a:cubicBezTo>
                  <a:pt x="183" y="94"/>
                  <a:pt x="183" y="94"/>
                  <a:pt x="183" y="94"/>
                </a:cubicBezTo>
                <a:cubicBezTo>
                  <a:pt x="183" y="115"/>
                  <a:pt x="183" y="115"/>
                  <a:pt x="183" y="115"/>
                </a:cubicBezTo>
                <a:lnTo>
                  <a:pt x="224" y="85"/>
                </a:lnTo>
                <a:close/>
              </a:path>
            </a:pathLst>
          </a:custGeom>
          <a:solidFill>
            <a:schemeClr val="bg1"/>
          </a:solidFill>
          <a:ln>
            <a:noFill/>
          </a:ln>
        </p:spPr>
        <p:txBody>
          <a:bodyPr vert="horz" wrap="square" lIns="0" tIns="41092" rIns="82186" bIns="41092" numCol="1" anchor="t" anchorCtr="0" compatLnSpc="1">
            <a:prstTxWarp prst="textNoShape">
              <a:avLst/>
            </a:prstTxWarp>
          </a:bodyPr>
          <a:lstStyle/>
          <a:p>
            <a:pPr algn="ctr" defTabSz="912960"/>
            <a:endParaRPr lang="en-US" sz="1600">
              <a:gradFill>
                <a:gsLst>
                  <a:gs pos="0">
                    <a:srgbClr val="FFFFFF"/>
                  </a:gs>
                  <a:gs pos="100000">
                    <a:srgbClr val="FFFFFF"/>
                  </a:gs>
                </a:gsLst>
                <a:lin ang="5400000" scaled="0"/>
              </a:gradFill>
            </a:endParaRPr>
          </a:p>
        </p:txBody>
      </p:sp>
      <p:grpSp>
        <p:nvGrpSpPr>
          <p:cNvPr id="123" name="Group 122"/>
          <p:cNvGrpSpPr/>
          <p:nvPr/>
        </p:nvGrpSpPr>
        <p:grpSpPr>
          <a:xfrm>
            <a:off x="8284779" y="3192166"/>
            <a:ext cx="321862" cy="333676"/>
            <a:chOff x="-1062216" y="3251199"/>
            <a:chExt cx="1289052" cy="1289052"/>
          </a:xfrm>
          <a:solidFill>
            <a:schemeClr val="bg1"/>
          </a:solidFill>
        </p:grpSpPr>
        <p:sp>
          <p:nvSpPr>
            <p:cNvPr id="142" name="Freeform 141"/>
            <p:cNvSpPr/>
            <p:nvPr/>
          </p:nvSpPr>
          <p:spPr bwMode="auto">
            <a:xfrm>
              <a:off x="-1062216" y="3251199"/>
              <a:ext cx="1289052" cy="1289052"/>
            </a:xfrm>
            <a:custGeom>
              <a:avLst/>
              <a:gdLst>
                <a:gd name="connsiteX0" fmla="*/ 644527 w 1289052"/>
                <a:gd name="connsiteY0" fmla="*/ 96045 h 1289052"/>
                <a:gd name="connsiteX1" fmla="*/ 96045 w 1289052"/>
                <a:gd name="connsiteY1" fmla="*/ 644527 h 1289052"/>
                <a:gd name="connsiteX2" fmla="*/ 644527 w 1289052"/>
                <a:gd name="connsiteY2" fmla="*/ 1193009 h 1289052"/>
                <a:gd name="connsiteX3" fmla="*/ 1193009 w 1289052"/>
                <a:gd name="connsiteY3" fmla="*/ 644527 h 1289052"/>
                <a:gd name="connsiteX4" fmla="*/ 644527 w 1289052"/>
                <a:gd name="connsiteY4" fmla="*/ 96045 h 1289052"/>
                <a:gd name="connsiteX5" fmla="*/ 644526 w 1289052"/>
                <a:gd name="connsiteY5" fmla="*/ 0 h 1289052"/>
                <a:gd name="connsiteX6" fmla="*/ 1289052 w 1289052"/>
                <a:gd name="connsiteY6" fmla="*/ 644526 h 1289052"/>
                <a:gd name="connsiteX7" fmla="*/ 644526 w 1289052"/>
                <a:gd name="connsiteY7" fmla="*/ 1289052 h 1289052"/>
                <a:gd name="connsiteX8" fmla="*/ 0 w 1289052"/>
                <a:gd name="connsiteY8" fmla="*/ 644526 h 1289052"/>
                <a:gd name="connsiteX9" fmla="*/ 644526 w 1289052"/>
                <a:gd name="connsiteY9" fmla="*/ 0 h 1289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9052" h="1289052">
                  <a:moveTo>
                    <a:pt x="644527" y="96045"/>
                  </a:moveTo>
                  <a:cubicBezTo>
                    <a:pt x="341609" y="96045"/>
                    <a:pt x="96045" y="341609"/>
                    <a:pt x="96045" y="644527"/>
                  </a:cubicBezTo>
                  <a:cubicBezTo>
                    <a:pt x="96045" y="947445"/>
                    <a:pt x="341609" y="1193009"/>
                    <a:pt x="644527" y="1193009"/>
                  </a:cubicBezTo>
                  <a:cubicBezTo>
                    <a:pt x="947445" y="1193009"/>
                    <a:pt x="1193009" y="947445"/>
                    <a:pt x="1193009" y="644527"/>
                  </a:cubicBezTo>
                  <a:cubicBezTo>
                    <a:pt x="1193009" y="341609"/>
                    <a:pt x="947445" y="96045"/>
                    <a:pt x="644527" y="96045"/>
                  </a:cubicBezTo>
                  <a:close/>
                  <a:moveTo>
                    <a:pt x="644526" y="0"/>
                  </a:moveTo>
                  <a:cubicBezTo>
                    <a:pt x="1000488" y="0"/>
                    <a:pt x="1289052" y="288564"/>
                    <a:pt x="1289052" y="644526"/>
                  </a:cubicBezTo>
                  <a:cubicBezTo>
                    <a:pt x="1289052" y="1000488"/>
                    <a:pt x="1000488" y="1289052"/>
                    <a:pt x="644526" y="1289052"/>
                  </a:cubicBezTo>
                  <a:cubicBezTo>
                    <a:pt x="288564" y="1289052"/>
                    <a:pt x="0" y="1000488"/>
                    <a:pt x="0" y="644526"/>
                  </a:cubicBezTo>
                  <a:cubicBezTo>
                    <a:pt x="0" y="288564"/>
                    <a:pt x="288564" y="0"/>
                    <a:pt x="644526" y="0"/>
                  </a:cubicBezTo>
                  <a:close/>
                </a:path>
              </a:pathLst>
            </a:custGeom>
            <a:grpFill/>
            <a:ln>
              <a:noFill/>
            </a:ln>
            <a:extLst/>
          </p:spPr>
          <p:txBody>
            <a:bodyPr vert="horz" wrap="square" lIns="91414" tIns="45706" rIns="91414" bIns="45706" numCol="1" rtlCol="0" anchor="t" anchorCtr="0" compatLnSpc="1">
              <a:prstTxWarp prst="textNoShape">
                <a:avLst/>
              </a:prstTxWarp>
            </a:bodyPr>
            <a:lstStyle/>
            <a:p>
              <a:pPr algn="ctr" defTabSz="931312"/>
              <a:endParaRPr lang="en-US">
                <a:solidFill>
                  <a:srgbClr val="1E1E1E"/>
                </a:solidFill>
              </a:endParaRPr>
            </a:p>
          </p:txBody>
        </p:sp>
        <p:sp>
          <p:nvSpPr>
            <p:cNvPr id="143" name="Isosceles Triangle 142"/>
            <p:cNvSpPr/>
            <p:nvPr/>
          </p:nvSpPr>
          <p:spPr bwMode="auto">
            <a:xfrm rot="5400000">
              <a:off x="-587211" y="3698422"/>
              <a:ext cx="466657" cy="402293"/>
            </a:xfrm>
            <a:prstGeom prst="triangle">
              <a:avLst/>
            </a:prstGeom>
            <a:grpFill/>
            <a:ln>
              <a:noFill/>
            </a:ln>
            <a:extLst/>
          </p:spPr>
          <p:txBody>
            <a:bodyPr vert="horz" wrap="square" lIns="91414" tIns="45706" rIns="91414" bIns="45706" numCol="1" rtlCol="0" anchor="t" anchorCtr="0" compatLnSpc="1">
              <a:prstTxWarp prst="textNoShape">
                <a:avLst/>
              </a:prstTxWarp>
            </a:bodyPr>
            <a:lstStyle/>
            <a:p>
              <a:pPr algn="ctr" defTabSz="931312"/>
              <a:endParaRPr lang="en-US">
                <a:solidFill>
                  <a:srgbClr val="1E1E1E"/>
                </a:solidFill>
              </a:endParaRPr>
            </a:p>
          </p:txBody>
        </p:sp>
      </p:grpSp>
      <p:sp>
        <p:nvSpPr>
          <p:cNvPr id="124" name="Freeform 107"/>
          <p:cNvSpPr>
            <a:spLocks noChangeAspect="1" noEditPoints="1"/>
          </p:cNvSpPr>
          <p:nvPr/>
        </p:nvSpPr>
        <p:spPr bwMode="white">
          <a:xfrm>
            <a:off x="9033191" y="3192179"/>
            <a:ext cx="395788" cy="340449"/>
          </a:xfrm>
          <a:custGeom>
            <a:avLst/>
            <a:gdLst>
              <a:gd name="T0" fmla="*/ 312 w 400"/>
              <a:gd name="T1" fmla="*/ 44 h 332"/>
              <a:gd name="T2" fmla="*/ 270 w 400"/>
              <a:gd name="T3" fmla="*/ 55 h 332"/>
              <a:gd name="T4" fmla="*/ 183 w 400"/>
              <a:gd name="T5" fmla="*/ 0 h 332"/>
              <a:gd name="T6" fmla="*/ 87 w 400"/>
              <a:gd name="T7" fmla="*/ 92 h 332"/>
              <a:gd name="T8" fmla="*/ 34 w 400"/>
              <a:gd name="T9" fmla="*/ 132 h 332"/>
              <a:gd name="T10" fmla="*/ 0 w 400"/>
              <a:gd name="T11" fmla="*/ 176 h 332"/>
              <a:gd name="T12" fmla="*/ 45 w 400"/>
              <a:gd name="T13" fmla="*/ 221 h 332"/>
              <a:gd name="T14" fmla="*/ 156 w 400"/>
              <a:gd name="T15" fmla="*/ 221 h 332"/>
              <a:gd name="T16" fmla="*/ 139 w 400"/>
              <a:gd name="T17" fmla="*/ 255 h 332"/>
              <a:gd name="T18" fmla="*/ 165 w 400"/>
              <a:gd name="T19" fmla="*/ 255 h 332"/>
              <a:gd name="T20" fmla="*/ 115 w 400"/>
              <a:gd name="T21" fmla="*/ 332 h 332"/>
              <a:gd name="T22" fmla="*/ 247 w 400"/>
              <a:gd name="T23" fmla="*/ 238 h 332"/>
              <a:gd name="T24" fmla="*/ 204 w 400"/>
              <a:gd name="T25" fmla="*/ 238 h 332"/>
              <a:gd name="T26" fmla="*/ 220 w 400"/>
              <a:gd name="T27" fmla="*/ 221 h 332"/>
              <a:gd name="T28" fmla="*/ 312 w 400"/>
              <a:gd name="T29" fmla="*/ 221 h 332"/>
              <a:gd name="T30" fmla="*/ 400 w 400"/>
              <a:gd name="T31" fmla="*/ 133 h 332"/>
              <a:gd name="T32" fmla="*/ 312 w 400"/>
              <a:gd name="T33" fmla="*/ 44 h 332"/>
              <a:gd name="T34" fmla="*/ 312 w 400"/>
              <a:gd name="T35" fmla="*/ 190 h 332"/>
              <a:gd name="T36" fmla="*/ 45 w 400"/>
              <a:gd name="T37" fmla="*/ 190 h 332"/>
              <a:gd name="T38" fmla="*/ 31 w 400"/>
              <a:gd name="T39" fmla="*/ 176 h 332"/>
              <a:gd name="T40" fmla="*/ 45 w 400"/>
              <a:gd name="T41" fmla="*/ 162 h 332"/>
              <a:gd name="T42" fmla="*/ 46 w 400"/>
              <a:gd name="T43" fmla="*/ 162 h 332"/>
              <a:gd name="T44" fmla="*/ 59 w 400"/>
              <a:gd name="T45" fmla="*/ 162 h 332"/>
              <a:gd name="T46" fmla="*/ 61 w 400"/>
              <a:gd name="T47" fmla="*/ 149 h 332"/>
              <a:gd name="T48" fmla="*/ 94 w 400"/>
              <a:gd name="T49" fmla="*/ 122 h 332"/>
              <a:gd name="T50" fmla="*/ 100 w 400"/>
              <a:gd name="T51" fmla="*/ 123 h 332"/>
              <a:gd name="T52" fmla="*/ 121 w 400"/>
              <a:gd name="T53" fmla="*/ 126 h 332"/>
              <a:gd name="T54" fmla="*/ 118 w 400"/>
              <a:gd name="T55" fmla="*/ 105 h 332"/>
              <a:gd name="T56" fmla="*/ 118 w 400"/>
              <a:gd name="T57" fmla="*/ 96 h 332"/>
              <a:gd name="T58" fmla="*/ 183 w 400"/>
              <a:gd name="T59" fmla="*/ 31 h 332"/>
              <a:gd name="T60" fmla="*/ 246 w 400"/>
              <a:gd name="T61" fmla="*/ 83 h 332"/>
              <a:gd name="T62" fmla="*/ 252 w 400"/>
              <a:gd name="T63" fmla="*/ 111 h 332"/>
              <a:gd name="T64" fmla="*/ 272 w 400"/>
              <a:gd name="T65" fmla="*/ 91 h 332"/>
              <a:gd name="T66" fmla="*/ 312 w 400"/>
              <a:gd name="T67" fmla="*/ 76 h 332"/>
              <a:gd name="T68" fmla="*/ 369 w 400"/>
              <a:gd name="T69" fmla="*/ 133 h 332"/>
              <a:gd name="T70" fmla="*/ 312 w 400"/>
              <a:gd name="T71" fmla="*/ 190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0" h="332">
                <a:moveTo>
                  <a:pt x="312" y="44"/>
                </a:moveTo>
                <a:cubicBezTo>
                  <a:pt x="297" y="44"/>
                  <a:pt x="282" y="48"/>
                  <a:pt x="270" y="55"/>
                </a:cubicBezTo>
                <a:cubicBezTo>
                  <a:pt x="254" y="22"/>
                  <a:pt x="220" y="0"/>
                  <a:pt x="183" y="0"/>
                </a:cubicBezTo>
                <a:cubicBezTo>
                  <a:pt x="131" y="0"/>
                  <a:pt x="89" y="41"/>
                  <a:pt x="87" y="92"/>
                </a:cubicBezTo>
                <a:cubicBezTo>
                  <a:pt x="63" y="94"/>
                  <a:pt x="43" y="110"/>
                  <a:pt x="34" y="132"/>
                </a:cubicBezTo>
                <a:cubicBezTo>
                  <a:pt x="15" y="137"/>
                  <a:pt x="0" y="155"/>
                  <a:pt x="0" y="176"/>
                </a:cubicBezTo>
                <a:cubicBezTo>
                  <a:pt x="0" y="201"/>
                  <a:pt x="20" y="221"/>
                  <a:pt x="45" y="221"/>
                </a:cubicBezTo>
                <a:cubicBezTo>
                  <a:pt x="156" y="221"/>
                  <a:pt x="156" y="221"/>
                  <a:pt x="156" y="221"/>
                </a:cubicBezTo>
                <a:cubicBezTo>
                  <a:pt x="139" y="255"/>
                  <a:pt x="139" y="255"/>
                  <a:pt x="139" y="255"/>
                </a:cubicBezTo>
                <a:cubicBezTo>
                  <a:pt x="165" y="255"/>
                  <a:pt x="165" y="255"/>
                  <a:pt x="165" y="255"/>
                </a:cubicBezTo>
                <a:cubicBezTo>
                  <a:pt x="115" y="332"/>
                  <a:pt x="115" y="332"/>
                  <a:pt x="115" y="332"/>
                </a:cubicBezTo>
                <a:cubicBezTo>
                  <a:pt x="247" y="238"/>
                  <a:pt x="247" y="238"/>
                  <a:pt x="247" y="238"/>
                </a:cubicBezTo>
                <a:cubicBezTo>
                  <a:pt x="204" y="238"/>
                  <a:pt x="204" y="238"/>
                  <a:pt x="204" y="238"/>
                </a:cubicBezTo>
                <a:cubicBezTo>
                  <a:pt x="220" y="221"/>
                  <a:pt x="220" y="221"/>
                  <a:pt x="220" y="221"/>
                </a:cubicBezTo>
                <a:cubicBezTo>
                  <a:pt x="312" y="221"/>
                  <a:pt x="312" y="221"/>
                  <a:pt x="312" y="221"/>
                </a:cubicBezTo>
                <a:cubicBezTo>
                  <a:pt x="360" y="221"/>
                  <a:pt x="400" y="181"/>
                  <a:pt x="400" y="133"/>
                </a:cubicBezTo>
                <a:cubicBezTo>
                  <a:pt x="400" y="84"/>
                  <a:pt x="360" y="44"/>
                  <a:pt x="312" y="44"/>
                </a:cubicBezTo>
                <a:close/>
                <a:moveTo>
                  <a:pt x="312" y="190"/>
                </a:moveTo>
                <a:cubicBezTo>
                  <a:pt x="45" y="190"/>
                  <a:pt x="45" y="190"/>
                  <a:pt x="45" y="190"/>
                </a:cubicBezTo>
                <a:cubicBezTo>
                  <a:pt x="37" y="190"/>
                  <a:pt x="31" y="183"/>
                  <a:pt x="31" y="176"/>
                </a:cubicBezTo>
                <a:cubicBezTo>
                  <a:pt x="31" y="168"/>
                  <a:pt x="37" y="162"/>
                  <a:pt x="45" y="162"/>
                </a:cubicBezTo>
                <a:cubicBezTo>
                  <a:pt x="45" y="162"/>
                  <a:pt x="45" y="162"/>
                  <a:pt x="46" y="162"/>
                </a:cubicBezTo>
                <a:cubicBezTo>
                  <a:pt x="59" y="162"/>
                  <a:pt x="59" y="162"/>
                  <a:pt x="59" y="162"/>
                </a:cubicBezTo>
                <a:cubicBezTo>
                  <a:pt x="61" y="149"/>
                  <a:pt x="61" y="149"/>
                  <a:pt x="61" y="149"/>
                </a:cubicBezTo>
                <a:cubicBezTo>
                  <a:pt x="65" y="134"/>
                  <a:pt x="78" y="122"/>
                  <a:pt x="94" y="122"/>
                </a:cubicBezTo>
                <a:cubicBezTo>
                  <a:pt x="96" y="122"/>
                  <a:pt x="98" y="122"/>
                  <a:pt x="100" y="123"/>
                </a:cubicBezTo>
                <a:cubicBezTo>
                  <a:pt x="121" y="126"/>
                  <a:pt x="121" y="126"/>
                  <a:pt x="121" y="126"/>
                </a:cubicBezTo>
                <a:cubicBezTo>
                  <a:pt x="118" y="105"/>
                  <a:pt x="118" y="105"/>
                  <a:pt x="118" y="105"/>
                </a:cubicBezTo>
                <a:cubicBezTo>
                  <a:pt x="118" y="102"/>
                  <a:pt x="118" y="99"/>
                  <a:pt x="118" y="96"/>
                </a:cubicBezTo>
                <a:cubicBezTo>
                  <a:pt x="118" y="60"/>
                  <a:pt x="147" y="31"/>
                  <a:pt x="183" y="31"/>
                </a:cubicBezTo>
                <a:cubicBezTo>
                  <a:pt x="214" y="31"/>
                  <a:pt x="240" y="53"/>
                  <a:pt x="246" y="83"/>
                </a:cubicBezTo>
                <a:cubicBezTo>
                  <a:pt x="252" y="111"/>
                  <a:pt x="252" y="111"/>
                  <a:pt x="252" y="111"/>
                </a:cubicBezTo>
                <a:cubicBezTo>
                  <a:pt x="272" y="91"/>
                  <a:pt x="272" y="91"/>
                  <a:pt x="272" y="91"/>
                </a:cubicBezTo>
                <a:cubicBezTo>
                  <a:pt x="283" y="81"/>
                  <a:pt x="297" y="76"/>
                  <a:pt x="312" y="76"/>
                </a:cubicBezTo>
                <a:cubicBezTo>
                  <a:pt x="343" y="76"/>
                  <a:pt x="369" y="101"/>
                  <a:pt x="369" y="133"/>
                </a:cubicBezTo>
                <a:cubicBezTo>
                  <a:pt x="369" y="164"/>
                  <a:pt x="343" y="190"/>
                  <a:pt x="312" y="190"/>
                </a:cubicBezTo>
                <a:close/>
              </a:path>
            </a:pathLst>
          </a:custGeom>
          <a:solidFill>
            <a:schemeClr val="bg1"/>
          </a:solidFill>
          <a:ln>
            <a:noFill/>
          </a:ln>
        </p:spPr>
        <p:txBody>
          <a:bodyPr vert="horz" wrap="square" lIns="91312" tIns="45655" rIns="91312" bIns="45655" numCol="1" anchor="t" anchorCtr="0" compatLnSpc="1">
            <a:prstTxWarp prst="textNoShape">
              <a:avLst/>
            </a:prstTxWarp>
          </a:bodyPr>
          <a:lstStyle/>
          <a:p>
            <a:pPr defTabSz="912960"/>
            <a:endParaRPr lang="en-US" sz="1600">
              <a:solidFill>
                <a:srgbClr val="FFFFFF"/>
              </a:solidFill>
            </a:endParaRPr>
          </a:p>
        </p:txBody>
      </p:sp>
      <p:sp>
        <p:nvSpPr>
          <p:cNvPr id="125" name="Freeform 104"/>
          <p:cNvSpPr>
            <a:spLocks noEditPoints="1"/>
          </p:cNvSpPr>
          <p:nvPr/>
        </p:nvSpPr>
        <p:spPr bwMode="black">
          <a:xfrm>
            <a:off x="9844799" y="3192167"/>
            <a:ext cx="343322" cy="365426"/>
          </a:xfrm>
          <a:custGeom>
            <a:avLst/>
            <a:gdLst>
              <a:gd name="T0" fmla="*/ 0 w 1586"/>
              <a:gd name="T1" fmla="*/ 316 h 1627"/>
              <a:gd name="T2" fmla="*/ 30 w 1586"/>
              <a:gd name="T3" fmla="*/ 236 h 1627"/>
              <a:gd name="T4" fmla="*/ 30 w 1586"/>
              <a:gd name="T5" fmla="*/ 110 h 1627"/>
              <a:gd name="T6" fmla="*/ 0 w 1586"/>
              <a:gd name="T7" fmla="*/ 35 h 1627"/>
              <a:gd name="T8" fmla="*/ 65 w 1586"/>
              <a:gd name="T9" fmla="*/ 391 h 1627"/>
              <a:gd name="T10" fmla="*/ 75 w 1586"/>
              <a:gd name="T11" fmla="*/ 0 h 1627"/>
              <a:gd name="T12" fmla="*/ 156 w 1586"/>
              <a:gd name="T13" fmla="*/ 0 h 1627"/>
              <a:gd name="T14" fmla="*/ 266 w 1586"/>
              <a:gd name="T15" fmla="*/ 0 h 1627"/>
              <a:gd name="T16" fmla="*/ 291 w 1586"/>
              <a:gd name="T17" fmla="*/ 422 h 1627"/>
              <a:gd name="T18" fmla="*/ 196 w 1586"/>
              <a:gd name="T19" fmla="*/ 422 h 1627"/>
              <a:gd name="T20" fmla="*/ 311 w 1586"/>
              <a:gd name="T21" fmla="*/ 0 h 1627"/>
              <a:gd name="T22" fmla="*/ 326 w 1586"/>
              <a:gd name="T23" fmla="*/ 391 h 1627"/>
              <a:gd name="T24" fmla="*/ 392 w 1586"/>
              <a:gd name="T25" fmla="*/ 391 h 1627"/>
              <a:gd name="T26" fmla="*/ 422 w 1586"/>
              <a:gd name="T27" fmla="*/ 316 h 1627"/>
              <a:gd name="T28" fmla="*/ 422 w 1586"/>
              <a:gd name="T29" fmla="*/ 266 h 1627"/>
              <a:gd name="T30" fmla="*/ 392 w 1586"/>
              <a:gd name="T31" fmla="*/ 110 h 1627"/>
              <a:gd name="T32" fmla="*/ 0 w 1586"/>
              <a:gd name="T33" fmla="*/ 161 h 1627"/>
              <a:gd name="T34" fmla="*/ 392 w 1586"/>
              <a:gd name="T35" fmla="*/ 161 h 1627"/>
              <a:gd name="T36" fmla="*/ 572 w 1586"/>
              <a:gd name="T37" fmla="*/ 176 h 1627"/>
              <a:gd name="T38" fmla="*/ 613 w 1586"/>
              <a:gd name="T39" fmla="*/ 266 h 1627"/>
              <a:gd name="T40" fmla="*/ 582 w 1586"/>
              <a:gd name="T41" fmla="*/ 140 h 1627"/>
              <a:gd name="T42" fmla="*/ 618 w 1586"/>
              <a:gd name="T43" fmla="*/ 80 h 1627"/>
              <a:gd name="T44" fmla="*/ 658 w 1586"/>
              <a:gd name="T45" fmla="*/ 341 h 1627"/>
              <a:gd name="T46" fmla="*/ 688 w 1586"/>
              <a:gd name="T47" fmla="*/ 60 h 1627"/>
              <a:gd name="T48" fmla="*/ 693 w 1586"/>
              <a:gd name="T49" fmla="*/ 407 h 1627"/>
              <a:gd name="T50" fmla="*/ 763 w 1586"/>
              <a:gd name="T51" fmla="*/ 422 h 1627"/>
              <a:gd name="T52" fmla="*/ 798 w 1586"/>
              <a:gd name="T53" fmla="*/ 35 h 1627"/>
              <a:gd name="T54" fmla="*/ 864 w 1586"/>
              <a:gd name="T55" fmla="*/ 407 h 1627"/>
              <a:gd name="T56" fmla="*/ 879 w 1586"/>
              <a:gd name="T57" fmla="*/ 60 h 1627"/>
              <a:gd name="T58" fmla="*/ 879 w 1586"/>
              <a:gd name="T59" fmla="*/ 366 h 1627"/>
              <a:gd name="T60" fmla="*/ 939 w 1586"/>
              <a:gd name="T61" fmla="*/ 301 h 1627"/>
              <a:gd name="T62" fmla="*/ 984 w 1586"/>
              <a:gd name="T63" fmla="*/ 145 h 1627"/>
              <a:gd name="T64" fmla="*/ 949 w 1586"/>
              <a:gd name="T65" fmla="*/ 276 h 1627"/>
              <a:gd name="T66" fmla="*/ 964 w 1586"/>
              <a:gd name="T67" fmla="*/ 211 h 1627"/>
              <a:gd name="T68" fmla="*/ 1586 w 1586"/>
              <a:gd name="T69" fmla="*/ 1250 h 1627"/>
              <a:gd name="T70" fmla="*/ 0 w 1586"/>
              <a:gd name="T71" fmla="*/ 949 h 1627"/>
              <a:gd name="T72" fmla="*/ 0 w 1586"/>
              <a:gd name="T73" fmla="*/ 889 h 1627"/>
              <a:gd name="T74" fmla="*/ 30 w 1586"/>
              <a:gd name="T75" fmla="*/ 828 h 1627"/>
              <a:gd name="T76" fmla="*/ 30 w 1586"/>
              <a:gd name="T77" fmla="*/ 798 h 1627"/>
              <a:gd name="T78" fmla="*/ 0 w 1586"/>
              <a:gd name="T79" fmla="*/ 738 h 1627"/>
              <a:gd name="T80" fmla="*/ 0 w 1586"/>
              <a:gd name="T81" fmla="*/ 648 h 1627"/>
              <a:gd name="T82" fmla="*/ 30 w 1586"/>
              <a:gd name="T83" fmla="*/ 617 h 1627"/>
              <a:gd name="T84" fmla="*/ 40 w 1586"/>
              <a:gd name="T85" fmla="*/ 939 h 1627"/>
              <a:gd name="T86" fmla="*/ 40 w 1586"/>
              <a:gd name="T87" fmla="*/ 632 h 1627"/>
              <a:gd name="T88" fmla="*/ 95 w 1586"/>
              <a:gd name="T89" fmla="*/ 663 h 1627"/>
              <a:gd name="T90" fmla="*/ 171 w 1586"/>
              <a:gd name="T91" fmla="*/ 863 h 1627"/>
              <a:gd name="T92" fmla="*/ 186 w 1586"/>
              <a:gd name="T93" fmla="*/ 683 h 1627"/>
              <a:gd name="T94" fmla="*/ 211 w 1586"/>
              <a:gd name="T95" fmla="*/ 873 h 1627"/>
              <a:gd name="T96" fmla="*/ 196 w 1586"/>
              <a:gd name="T97" fmla="*/ 723 h 1627"/>
              <a:gd name="T98" fmla="*/ 251 w 1586"/>
              <a:gd name="T99" fmla="*/ 818 h 1627"/>
              <a:gd name="T100" fmla="*/ 301 w 1586"/>
              <a:gd name="T101" fmla="*/ 788 h 1627"/>
              <a:gd name="T102" fmla="*/ 301 w 1586"/>
              <a:gd name="T103" fmla="*/ 788 h 1627"/>
              <a:gd name="T104" fmla="*/ 804 w 1586"/>
              <a:gd name="T105" fmla="*/ 682 h 1627"/>
              <a:gd name="T106" fmla="*/ 481 w 1586"/>
              <a:gd name="T107" fmla="*/ 1155 h 1627"/>
              <a:gd name="T108" fmla="*/ 1110 w 1586"/>
              <a:gd name="T109" fmla="*/ 527 h 1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86" h="1627">
                <a:moveTo>
                  <a:pt x="0" y="391"/>
                </a:moveTo>
                <a:cubicBezTo>
                  <a:pt x="30" y="391"/>
                  <a:pt x="30" y="391"/>
                  <a:pt x="30" y="391"/>
                </a:cubicBezTo>
                <a:cubicBezTo>
                  <a:pt x="30" y="422"/>
                  <a:pt x="30" y="422"/>
                  <a:pt x="30" y="422"/>
                </a:cubicBezTo>
                <a:cubicBezTo>
                  <a:pt x="0" y="422"/>
                  <a:pt x="0" y="422"/>
                  <a:pt x="0" y="422"/>
                </a:cubicBezTo>
                <a:cubicBezTo>
                  <a:pt x="0" y="391"/>
                  <a:pt x="0" y="391"/>
                  <a:pt x="0" y="391"/>
                </a:cubicBezTo>
                <a:cubicBezTo>
                  <a:pt x="0" y="391"/>
                  <a:pt x="0" y="391"/>
                  <a:pt x="0" y="391"/>
                </a:cubicBezTo>
                <a:close/>
                <a:moveTo>
                  <a:pt x="0" y="316"/>
                </a:moveTo>
                <a:cubicBezTo>
                  <a:pt x="30" y="316"/>
                  <a:pt x="30" y="316"/>
                  <a:pt x="30" y="316"/>
                </a:cubicBezTo>
                <a:cubicBezTo>
                  <a:pt x="30" y="346"/>
                  <a:pt x="30" y="346"/>
                  <a:pt x="30" y="346"/>
                </a:cubicBezTo>
                <a:cubicBezTo>
                  <a:pt x="0" y="346"/>
                  <a:pt x="0" y="346"/>
                  <a:pt x="0" y="346"/>
                </a:cubicBezTo>
                <a:cubicBezTo>
                  <a:pt x="0" y="316"/>
                  <a:pt x="0" y="316"/>
                  <a:pt x="0" y="316"/>
                </a:cubicBezTo>
                <a:cubicBezTo>
                  <a:pt x="0" y="316"/>
                  <a:pt x="0" y="316"/>
                  <a:pt x="0" y="316"/>
                </a:cubicBezTo>
                <a:close/>
                <a:moveTo>
                  <a:pt x="0" y="236"/>
                </a:moveTo>
                <a:cubicBezTo>
                  <a:pt x="30" y="236"/>
                  <a:pt x="30" y="236"/>
                  <a:pt x="30" y="236"/>
                </a:cubicBezTo>
                <a:cubicBezTo>
                  <a:pt x="30" y="266"/>
                  <a:pt x="30" y="266"/>
                  <a:pt x="30" y="266"/>
                </a:cubicBezTo>
                <a:cubicBezTo>
                  <a:pt x="0" y="266"/>
                  <a:pt x="0" y="266"/>
                  <a:pt x="0" y="266"/>
                </a:cubicBezTo>
                <a:cubicBezTo>
                  <a:pt x="0" y="236"/>
                  <a:pt x="0" y="236"/>
                  <a:pt x="0" y="236"/>
                </a:cubicBezTo>
                <a:cubicBezTo>
                  <a:pt x="0" y="236"/>
                  <a:pt x="0" y="236"/>
                  <a:pt x="0" y="236"/>
                </a:cubicBezTo>
                <a:close/>
                <a:moveTo>
                  <a:pt x="0" y="80"/>
                </a:moveTo>
                <a:cubicBezTo>
                  <a:pt x="30" y="80"/>
                  <a:pt x="30" y="80"/>
                  <a:pt x="30" y="80"/>
                </a:cubicBezTo>
                <a:cubicBezTo>
                  <a:pt x="30" y="110"/>
                  <a:pt x="30" y="110"/>
                  <a:pt x="30" y="110"/>
                </a:cubicBezTo>
                <a:cubicBezTo>
                  <a:pt x="0" y="110"/>
                  <a:pt x="0" y="110"/>
                  <a:pt x="0" y="110"/>
                </a:cubicBezTo>
                <a:cubicBezTo>
                  <a:pt x="0" y="80"/>
                  <a:pt x="0" y="80"/>
                  <a:pt x="0" y="80"/>
                </a:cubicBezTo>
                <a:cubicBezTo>
                  <a:pt x="0" y="80"/>
                  <a:pt x="0" y="80"/>
                  <a:pt x="0" y="80"/>
                </a:cubicBezTo>
                <a:close/>
                <a:moveTo>
                  <a:pt x="0" y="0"/>
                </a:moveTo>
                <a:cubicBezTo>
                  <a:pt x="30" y="0"/>
                  <a:pt x="30" y="0"/>
                  <a:pt x="30" y="0"/>
                </a:cubicBezTo>
                <a:cubicBezTo>
                  <a:pt x="30" y="35"/>
                  <a:pt x="30" y="35"/>
                  <a:pt x="30" y="35"/>
                </a:cubicBezTo>
                <a:cubicBezTo>
                  <a:pt x="0" y="35"/>
                  <a:pt x="0" y="35"/>
                  <a:pt x="0" y="35"/>
                </a:cubicBezTo>
                <a:cubicBezTo>
                  <a:pt x="0" y="0"/>
                  <a:pt x="0" y="0"/>
                  <a:pt x="0" y="0"/>
                </a:cubicBezTo>
                <a:cubicBezTo>
                  <a:pt x="0" y="0"/>
                  <a:pt x="0" y="0"/>
                  <a:pt x="0" y="0"/>
                </a:cubicBezTo>
                <a:close/>
                <a:moveTo>
                  <a:pt x="65" y="391"/>
                </a:moveTo>
                <a:cubicBezTo>
                  <a:pt x="95" y="391"/>
                  <a:pt x="95" y="391"/>
                  <a:pt x="95" y="391"/>
                </a:cubicBezTo>
                <a:cubicBezTo>
                  <a:pt x="95" y="422"/>
                  <a:pt x="95" y="422"/>
                  <a:pt x="95" y="422"/>
                </a:cubicBezTo>
                <a:cubicBezTo>
                  <a:pt x="65" y="422"/>
                  <a:pt x="65" y="422"/>
                  <a:pt x="65" y="422"/>
                </a:cubicBezTo>
                <a:cubicBezTo>
                  <a:pt x="65" y="391"/>
                  <a:pt x="65" y="391"/>
                  <a:pt x="65" y="391"/>
                </a:cubicBezTo>
                <a:cubicBezTo>
                  <a:pt x="65" y="391"/>
                  <a:pt x="65" y="391"/>
                  <a:pt x="65" y="391"/>
                </a:cubicBezTo>
                <a:close/>
                <a:moveTo>
                  <a:pt x="75" y="0"/>
                </a:moveTo>
                <a:cubicBezTo>
                  <a:pt x="111" y="0"/>
                  <a:pt x="111" y="0"/>
                  <a:pt x="111" y="0"/>
                </a:cubicBezTo>
                <a:cubicBezTo>
                  <a:pt x="111" y="35"/>
                  <a:pt x="111" y="35"/>
                  <a:pt x="111" y="35"/>
                </a:cubicBezTo>
                <a:cubicBezTo>
                  <a:pt x="75" y="35"/>
                  <a:pt x="75" y="35"/>
                  <a:pt x="75" y="35"/>
                </a:cubicBezTo>
                <a:cubicBezTo>
                  <a:pt x="75" y="0"/>
                  <a:pt x="75" y="0"/>
                  <a:pt x="75" y="0"/>
                </a:cubicBezTo>
                <a:cubicBezTo>
                  <a:pt x="75" y="0"/>
                  <a:pt x="75" y="0"/>
                  <a:pt x="75" y="0"/>
                </a:cubicBezTo>
                <a:close/>
                <a:moveTo>
                  <a:pt x="131" y="391"/>
                </a:moveTo>
                <a:cubicBezTo>
                  <a:pt x="161" y="391"/>
                  <a:pt x="161" y="391"/>
                  <a:pt x="161" y="391"/>
                </a:cubicBezTo>
                <a:cubicBezTo>
                  <a:pt x="161" y="422"/>
                  <a:pt x="161" y="422"/>
                  <a:pt x="161" y="422"/>
                </a:cubicBezTo>
                <a:cubicBezTo>
                  <a:pt x="131" y="422"/>
                  <a:pt x="131" y="422"/>
                  <a:pt x="131" y="422"/>
                </a:cubicBezTo>
                <a:cubicBezTo>
                  <a:pt x="131" y="391"/>
                  <a:pt x="131" y="391"/>
                  <a:pt x="131" y="391"/>
                </a:cubicBezTo>
                <a:cubicBezTo>
                  <a:pt x="131" y="391"/>
                  <a:pt x="131" y="391"/>
                  <a:pt x="131" y="391"/>
                </a:cubicBezTo>
                <a:close/>
                <a:moveTo>
                  <a:pt x="156" y="0"/>
                </a:moveTo>
                <a:cubicBezTo>
                  <a:pt x="186" y="0"/>
                  <a:pt x="186" y="0"/>
                  <a:pt x="186" y="0"/>
                </a:cubicBezTo>
                <a:cubicBezTo>
                  <a:pt x="186" y="35"/>
                  <a:pt x="186" y="35"/>
                  <a:pt x="186" y="35"/>
                </a:cubicBezTo>
                <a:cubicBezTo>
                  <a:pt x="156" y="35"/>
                  <a:pt x="156" y="35"/>
                  <a:pt x="156" y="35"/>
                </a:cubicBezTo>
                <a:cubicBezTo>
                  <a:pt x="156" y="0"/>
                  <a:pt x="156" y="0"/>
                  <a:pt x="156" y="0"/>
                </a:cubicBezTo>
                <a:cubicBezTo>
                  <a:pt x="156" y="0"/>
                  <a:pt x="156" y="0"/>
                  <a:pt x="156" y="0"/>
                </a:cubicBezTo>
                <a:close/>
                <a:moveTo>
                  <a:pt x="231" y="0"/>
                </a:moveTo>
                <a:cubicBezTo>
                  <a:pt x="266" y="0"/>
                  <a:pt x="266" y="0"/>
                  <a:pt x="266" y="0"/>
                </a:cubicBezTo>
                <a:cubicBezTo>
                  <a:pt x="266" y="35"/>
                  <a:pt x="266" y="35"/>
                  <a:pt x="266" y="35"/>
                </a:cubicBezTo>
                <a:cubicBezTo>
                  <a:pt x="231" y="35"/>
                  <a:pt x="231" y="35"/>
                  <a:pt x="231" y="35"/>
                </a:cubicBezTo>
                <a:cubicBezTo>
                  <a:pt x="231" y="0"/>
                  <a:pt x="231" y="0"/>
                  <a:pt x="231" y="0"/>
                </a:cubicBezTo>
                <a:cubicBezTo>
                  <a:pt x="231" y="0"/>
                  <a:pt x="231" y="0"/>
                  <a:pt x="231" y="0"/>
                </a:cubicBezTo>
                <a:close/>
                <a:moveTo>
                  <a:pt x="261" y="391"/>
                </a:moveTo>
                <a:cubicBezTo>
                  <a:pt x="291" y="391"/>
                  <a:pt x="291" y="391"/>
                  <a:pt x="291" y="391"/>
                </a:cubicBezTo>
                <a:cubicBezTo>
                  <a:pt x="291" y="422"/>
                  <a:pt x="291" y="422"/>
                  <a:pt x="291" y="422"/>
                </a:cubicBezTo>
                <a:cubicBezTo>
                  <a:pt x="261" y="422"/>
                  <a:pt x="261" y="422"/>
                  <a:pt x="261" y="422"/>
                </a:cubicBezTo>
                <a:cubicBezTo>
                  <a:pt x="261" y="391"/>
                  <a:pt x="261" y="391"/>
                  <a:pt x="261" y="391"/>
                </a:cubicBezTo>
                <a:cubicBezTo>
                  <a:pt x="261" y="391"/>
                  <a:pt x="261" y="391"/>
                  <a:pt x="261" y="391"/>
                </a:cubicBezTo>
                <a:close/>
                <a:moveTo>
                  <a:pt x="196" y="391"/>
                </a:moveTo>
                <a:cubicBezTo>
                  <a:pt x="226" y="391"/>
                  <a:pt x="226" y="391"/>
                  <a:pt x="226" y="391"/>
                </a:cubicBezTo>
                <a:cubicBezTo>
                  <a:pt x="226" y="422"/>
                  <a:pt x="226" y="422"/>
                  <a:pt x="226" y="422"/>
                </a:cubicBezTo>
                <a:cubicBezTo>
                  <a:pt x="196" y="422"/>
                  <a:pt x="196" y="422"/>
                  <a:pt x="196" y="422"/>
                </a:cubicBezTo>
                <a:cubicBezTo>
                  <a:pt x="196" y="391"/>
                  <a:pt x="196" y="391"/>
                  <a:pt x="196" y="391"/>
                </a:cubicBezTo>
                <a:cubicBezTo>
                  <a:pt x="196" y="391"/>
                  <a:pt x="196" y="391"/>
                  <a:pt x="196" y="391"/>
                </a:cubicBezTo>
                <a:close/>
                <a:moveTo>
                  <a:pt x="311" y="0"/>
                </a:moveTo>
                <a:cubicBezTo>
                  <a:pt x="341" y="0"/>
                  <a:pt x="341" y="0"/>
                  <a:pt x="341" y="0"/>
                </a:cubicBezTo>
                <a:cubicBezTo>
                  <a:pt x="341" y="35"/>
                  <a:pt x="341" y="35"/>
                  <a:pt x="341" y="35"/>
                </a:cubicBezTo>
                <a:cubicBezTo>
                  <a:pt x="311" y="35"/>
                  <a:pt x="311" y="35"/>
                  <a:pt x="311" y="35"/>
                </a:cubicBezTo>
                <a:cubicBezTo>
                  <a:pt x="311" y="0"/>
                  <a:pt x="311" y="0"/>
                  <a:pt x="311" y="0"/>
                </a:cubicBezTo>
                <a:cubicBezTo>
                  <a:pt x="311" y="0"/>
                  <a:pt x="311" y="0"/>
                  <a:pt x="311" y="0"/>
                </a:cubicBezTo>
                <a:close/>
                <a:moveTo>
                  <a:pt x="326" y="391"/>
                </a:moveTo>
                <a:cubicBezTo>
                  <a:pt x="357" y="391"/>
                  <a:pt x="357" y="391"/>
                  <a:pt x="357" y="391"/>
                </a:cubicBezTo>
                <a:cubicBezTo>
                  <a:pt x="357" y="422"/>
                  <a:pt x="357" y="422"/>
                  <a:pt x="357" y="422"/>
                </a:cubicBezTo>
                <a:cubicBezTo>
                  <a:pt x="326" y="422"/>
                  <a:pt x="326" y="422"/>
                  <a:pt x="326" y="422"/>
                </a:cubicBezTo>
                <a:cubicBezTo>
                  <a:pt x="326" y="391"/>
                  <a:pt x="326" y="391"/>
                  <a:pt x="326" y="391"/>
                </a:cubicBezTo>
                <a:cubicBezTo>
                  <a:pt x="326" y="391"/>
                  <a:pt x="326" y="391"/>
                  <a:pt x="326" y="391"/>
                </a:cubicBezTo>
                <a:close/>
                <a:moveTo>
                  <a:pt x="392" y="0"/>
                </a:moveTo>
                <a:cubicBezTo>
                  <a:pt x="422" y="0"/>
                  <a:pt x="422" y="0"/>
                  <a:pt x="422" y="0"/>
                </a:cubicBezTo>
                <a:cubicBezTo>
                  <a:pt x="422" y="35"/>
                  <a:pt x="422" y="35"/>
                  <a:pt x="422" y="35"/>
                </a:cubicBezTo>
                <a:cubicBezTo>
                  <a:pt x="392" y="35"/>
                  <a:pt x="392" y="35"/>
                  <a:pt x="392" y="35"/>
                </a:cubicBezTo>
                <a:cubicBezTo>
                  <a:pt x="392" y="0"/>
                  <a:pt x="392" y="0"/>
                  <a:pt x="392" y="0"/>
                </a:cubicBezTo>
                <a:cubicBezTo>
                  <a:pt x="392" y="0"/>
                  <a:pt x="392" y="0"/>
                  <a:pt x="392" y="0"/>
                </a:cubicBezTo>
                <a:close/>
                <a:moveTo>
                  <a:pt x="392" y="391"/>
                </a:moveTo>
                <a:cubicBezTo>
                  <a:pt x="422" y="391"/>
                  <a:pt x="422" y="391"/>
                  <a:pt x="422" y="391"/>
                </a:cubicBezTo>
                <a:cubicBezTo>
                  <a:pt x="422" y="422"/>
                  <a:pt x="422" y="422"/>
                  <a:pt x="422" y="422"/>
                </a:cubicBezTo>
                <a:cubicBezTo>
                  <a:pt x="392" y="422"/>
                  <a:pt x="392" y="422"/>
                  <a:pt x="392" y="422"/>
                </a:cubicBezTo>
                <a:cubicBezTo>
                  <a:pt x="392" y="391"/>
                  <a:pt x="392" y="391"/>
                  <a:pt x="392" y="391"/>
                </a:cubicBezTo>
                <a:cubicBezTo>
                  <a:pt x="392" y="391"/>
                  <a:pt x="392" y="391"/>
                  <a:pt x="392" y="391"/>
                </a:cubicBezTo>
                <a:close/>
                <a:moveTo>
                  <a:pt x="392" y="316"/>
                </a:moveTo>
                <a:cubicBezTo>
                  <a:pt x="422" y="316"/>
                  <a:pt x="422" y="316"/>
                  <a:pt x="422" y="316"/>
                </a:cubicBezTo>
                <a:cubicBezTo>
                  <a:pt x="422" y="346"/>
                  <a:pt x="422" y="346"/>
                  <a:pt x="422" y="346"/>
                </a:cubicBezTo>
                <a:cubicBezTo>
                  <a:pt x="392" y="346"/>
                  <a:pt x="392" y="346"/>
                  <a:pt x="392" y="346"/>
                </a:cubicBezTo>
                <a:cubicBezTo>
                  <a:pt x="392" y="316"/>
                  <a:pt x="392" y="316"/>
                  <a:pt x="392" y="316"/>
                </a:cubicBezTo>
                <a:cubicBezTo>
                  <a:pt x="392" y="316"/>
                  <a:pt x="392" y="316"/>
                  <a:pt x="392" y="316"/>
                </a:cubicBezTo>
                <a:close/>
                <a:moveTo>
                  <a:pt x="392" y="236"/>
                </a:moveTo>
                <a:cubicBezTo>
                  <a:pt x="422" y="236"/>
                  <a:pt x="422" y="236"/>
                  <a:pt x="422" y="236"/>
                </a:cubicBezTo>
                <a:cubicBezTo>
                  <a:pt x="422" y="266"/>
                  <a:pt x="422" y="266"/>
                  <a:pt x="422" y="266"/>
                </a:cubicBezTo>
                <a:cubicBezTo>
                  <a:pt x="392" y="266"/>
                  <a:pt x="392" y="266"/>
                  <a:pt x="392" y="266"/>
                </a:cubicBezTo>
                <a:cubicBezTo>
                  <a:pt x="392" y="236"/>
                  <a:pt x="392" y="236"/>
                  <a:pt x="392" y="236"/>
                </a:cubicBezTo>
                <a:cubicBezTo>
                  <a:pt x="392" y="236"/>
                  <a:pt x="392" y="236"/>
                  <a:pt x="392" y="236"/>
                </a:cubicBezTo>
                <a:close/>
                <a:moveTo>
                  <a:pt x="392" y="80"/>
                </a:moveTo>
                <a:cubicBezTo>
                  <a:pt x="422" y="80"/>
                  <a:pt x="422" y="80"/>
                  <a:pt x="422" y="80"/>
                </a:cubicBezTo>
                <a:cubicBezTo>
                  <a:pt x="422" y="110"/>
                  <a:pt x="422" y="110"/>
                  <a:pt x="422" y="110"/>
                </a:cubicBezTo>
                <a:cubicBezTo>
                  <a:pt x="392" y="110"/>
                  <a:pt x="392" y="110"/>
                  <a:pt x="392" y="110"/>
                </a:cubicBezTo>
                <a:cubicBezTo>
                  <a:pt x="392" y="80"/>
                  <a:pt x="392" y="80"/>
                  <a:pt x="392" y="80"/>
                </a:cubicBezTo>
                <a:cubicBezTo>
                  <a:pt x="392" y="80"/>
                  <a:pt x="392" y="80"/>
                  <a:pt x="392" y="80"/>
                </a:cubicBezTo>
                <a:close/>
                <a:moveTo>
                  <a:pt x="0" y="161"/>
                </a:moveTo>
                <a:cubicBezTo>
                  <a:pt x="30" y="161"/>
                  <a:pt x="30" y="161"/>
                  <a:pt x="30" y="161"/>
                </a:cubicBezTo>
                <a:cubicBezTo>
                  <a:pt x="30" y="191"/>
                  <a:pt x="30" y="191"/>
                  <a:pt x="30" y="191"/>
                </a:cubicBezTo>
                <a:cubicBezTo>
                  <a:pt x="0" y="191"/>
                  <a:pt x="0" y="191"/>
                  <a:pt x="0" y="191"/>
                </a:cubicBezTo>
                <a:cubicBezTo>
                  <a:pt x="0" y="161"/>
                  <a:pt x="0" y="161"/>
                  <a:pt x="0" y="161"/>
                </a:cubicBezTo>
                <a:cubicBezTo>
                  <a:pt x="0" y="161"/>
                  <a:pt x="0" y="161"/>
                  <a:pt x="0" y="161"/>
                </a:cubicBezTo>
                <a:close/>
                <a:moveTo>
                  <a:pt x="392" y="161"/>
                </a:moveTo>
                <a:cubicBezTo>
                  <a:pt x="422" y="161"/>
                  <a:pt x="422" y="161"/>
                  <a:pt x="422" y="161"/>
                </a:cubicBezTo>
                <a:cubicBezTo>
                  <a:pt x="422" y="191"/>
                  <a:pt x="422" y="191"/>
                  <a:pt x="422" y="191"/>
                </a:cubicBezTo>
                <a:cubicBezTo>
                  <a:pt x="392" y="191"/>
                  <a:pt x="392" y="191"/>
                  <a:pt x="392" y="191"/>
                </a:cubicBezTo>
                <a:cubicBezTo>
                  <a:pt x="392" y="161"/>
                  <a:pt x="392" y="161"/>
                  <a:pt x="392" y="161"/>
                </a:cubicBezTo>
                <a:cubicBezTo>
                  <a:pt x="392" y="161"/>
                  <a:pt x="392" y="161"/>
                  <a:pt x="392" y="161"/>
                </a:cubicBezTo>
                <a:close/>
                <a:moveTo>
                  <a:pt x="1586" y="914"/>
                </a:moveTo>
                <a:cubicBezTo>
                  <a:pt x="1586" y="808"/>
                  <a:pt x="1501" y="723"/>
                  <a:pt x="1396" y="723"/>
                </a:cubicBezTo>
                <a:cubicBezTo>
                  <a:pt x="1295" y="723"/>
                  <a:pt x="1210" y="808"/>
                  <a:pt x="1210" y="914"/>
                </a:cubicBezTo>
                <a:cubicBezTo>
                  <a:pt x="1210" y="1019"/>
                  <a:pt x="1295" y="1099"/>
                  <a:pt x="1396" y="1099"/>
                </a:cubicBezTo>
                <a:cubicBezTo>
                  <a:pt x="1501" y="1099"/>
                  <a:pt x="1586" y="1019"/>
                  <a:pt x="1586" y="914"/>
                </a:cubicBezTo>
                <a:moveTo>
                  <a:pt x="572" y="211"/>
                </a:moveTo>
                <a:cubicBezTo>
                  <a:pt x="572" y="196"/>
                  <a:pt x="572" y="186"/>
                  <a:pt x="572" y="176"/>
                </a:cubicBezTo>
                <a:cubicBezTo>
                  <a:pt x="608" y="181"/>
                  <a:pt x="608" y="181"/>
                  <a:pt x="608" y="181"/>
                </a:cubicBezTo>
                <a:cubicBezTo>
                  <a:pt x="602" y="191"/>
                  <a:pt x="602" y="201"/>
                  <a:pt x="602" y="211"/>
                </a:cubicBezTo>
                <a:cubicBezTo>
                  <a:pt x="572" y="211"/>
                  <a:pt x="572" y="211"/>
                  <a:pt x="572" y="211"/>
                </a:cubicBezTo>
                <a:cubicBezTo>
                  <a:pt x="572" y="211"/>
                  <a:pt x="572" y="211"/>
                  <a:pt x="572" y="211"/>
                </a:cubicBezTo>
                <a:close/>
                <a:moveTo>
                  <a:pt x="572" y="246"/>
                </a:moveTo>
                <a:cubicBezTo>
                  <a:pt x="602" y="241"/>
                  <a:pt x="602" y="241"/>
                  <a:pt x="602" y="241"/>
                </a:cubicBezTo>
                <a:cubicBezTo>
                  <a:pt x="608" y="251"/>
                  <a:pt x="608" y="261"/>
                  <a:pt x="613" y="266"/>
                </a:cubicBezTo>
                <a:cubicBezTo>
                  <a:pt x="582" y="276"/>
                  <a:pt x="582" y="276"/>
                  <a:pt x="582" y="276"/>
                </a:cubicBezTo>
                <a:cubicBezTo>
                  <a:pt x="577" y="266"/>
                  <a:pt x="577" y="256"/>
                  <a:pt x="572" y="246"/>
                </a:cubicBezTo>
                <a:moveTo>
                  <a:pt x="582" y="140"/>
                </a:moveTo>
                <a:cubicBezTo>
                  <a:pt x="587" y="130"/>
                  <a:pt x="592" y="120"/>
                  <a:pt x="597" y="110"/>
                </a:cubicBezTo>
                <a:cubicBezTo>
                  <a:pt x="623" y="125"/>
                  <a:pt x="623" y="125"/>
                  <a:pt x="623" y="125"/>
                </a:cubicBezTo>
                <a:cubicBezTo>
                  <a:pt x="623" y="135"/>
                  <a:pt x="618" y="140"/>
                  <a:pt x="613" y="151"/>
                </a:cubicBezTo>
                <a:cubicBezTo>
                  <a:pt x="582" y="140"/>
                  <a:pt x="582" y="140"/>
                  <a:pt x="582" y="140"/>
                </a:cubicBezTo>
                <a:cubicBezTo>
                  <a:pt x="582" y="140"/>
                  <a:pt x="582" y="140"/>
                  <a:pt x="582" y="140"/>
                </a:cubicBezTo>
                <a:close/>
                <a:moveTo>
                  <a:pt x="597" y="311"/>
                </a:moveTo>
                <a:cubicBezTo>
                  <a:pt x="623" y="296"/>
                  <a:pt x="623" y="296"/>
                  <a:pt x="623" y="296"/>
                </a:cubicBezTo>
                <a:cubicBezTo>
                  <a:pt x="628" y="306"/>
                  <a:pt x="633" y="311"/>
                  <a:pt x="638" y="321"/>
                </a:cubicBezTo>
                <a:cubicBezTo>
                  <a:pt x="613" y="341"/>
                  <a:pt x="613" y="341"/>
                  <a:pt x="613" y="341"/>
                </a:cubicBezTo>
                <a:cubicBezTo>
                  <a:pt x="608" y="331"/>
                  <a:pt x="602" y="321"/>
                  <a:pt x="597" y="311"/>
                </a:cubicBezTo>
                <a:moveTo>
                  <a:pt x="618" y="80"/>
                </a:moveTo>
                <a:cubicBezTo>
                  <a:pt x="623" y="70"/>
                  <a:pt x="633" y="65"/>
                  <a:pt x="643" y="55"/>
                </a:cubicBezTo>
                <a:cubicBezTo>
                  <a:pt x="663" y="80"/>
                  <a:pt x="663" y="80"/>
                  <a:pt x="663" y="80"/>
                </a:cubicBezTo>
                <a:cubicBezTo>
                  <a:pt x="653" y="85"/>
                  <a:pt x="648" y="90"/>
                  <a:pt x="643" y="100"/>
                </a:cubicBezTo>
                <a:cubicBezTo>
                  <a:pt x="618" y="80"/>
                  <a:pt x="618" y="80"/>
                  <a:pt x="618" y="80"/>
                </a:cubicBezTo>
                <a:cubicBezTo>
                  <a:pt x="618" y="80"/>
                  <a:pt x="618" y="80"/>
                  <a:pt x="618" y="80"/>
                </a:cubicBezTo>
                <a:close/>
                <a:moveTo>
                  <a:pt x="638" y="366"/>
                </a:moveTo>
                <a:cubicBezTo>
                  <a:pt x="658" y="341"/>
                  <a:pt x="658" y="341"/>
                  <a:pt x="658" y="341"/>
                </a:cubicBezTo>
                <a:cubicBezTo>
                  <a:pt x="668" y="351"/>
                  <a:pt x="673" y="356"/>
                  <a:pt x="683" y="361"/>
                </a:cubicBezTo>
                <a:cubicBezTo>
                  <a:pt x="663" y="386"/>
                  <a:pt x="663" y="386"/>
                  <a:pt x="663" y="386"/>
                </a:cubicBezTo>
                <a:cubicBezTo>
                  <a:pt x="653" y="381"/>
                  <a:pt x="643" y="371"/>
                  <a:pt x="638" y="366"/>
                </a:cubicBezTo>
                <a:moveTo>
                  <a:pt x="668" y="35"/>
                </a:moveTo>
                <a:cubicBezTo>
                  <a:pt x="678" y="30"/>
                  <a:pt x="688" y="25"/>
                  <a:pt x="698" y="20"/>
                </a:cubicBezTo>
                <a:cubicBezTo>
                  <a:pt x="713" y="45"/>
                  <a:pt x="713" y="45"/>
                  <a:pt x="713" y="45"/>
                </a:cubicBezTo>
                <a:cubicBezTo>
                  <a:pt x="703" y="50"/>
                  <a:pt x="693" y="55"/>
                  <a:pt x="688" y="60"/>
                </a:cubicBezTo>
                <a:cubicBezTo>
                  <a:pt x="668" y="35"/>
                  <a:pt x="668" y="35"/>
                  <a:pt x="668" y="35"/>
                </a:cubicBezTo>
                <a:cubicBezTo>
                  <a:pt x="668" y="35"/>
                  <a:pt x="668" y="35"/>
                  <a:pt x="668" y="35"/>
                </a:cubicBezTo>
                <a:close/>
                <a:moveTo>
                  <a:pt x="693" y="407"/>
                </a:moveTo>
                <a:cubicBezTo>
                  <a:pt x="708" y="376"/>
                  <a:pt x="708" y="376"/>
                  <a:pt x="708" y="376"/>
                </a:cubicBezTo>
                <a:cubicBezTo>
                  <a:pt x="718" y="381"/>
                  <a:pt x="723" y="381"/>
                  <a:pt x="733" y="386"/>
                </a:cubicBezTo>
                <a:cubicBezTo>
                  <a:pt x="728" y="417"/>
                  <a:pt x="728" y="417"/>
                  <a:pt x="728" y="417"/>
                </a:cubicBezTo>
                <a:cubicBezTo>
                  <a:pt x="713" y="412"/>
                  <a:pt x="703" y="412"/>
                  <a:pt x="693" y="407"/>
                </a:cubicBezTo>
                <a:moveTo>
                  <a:pt x="733" y="5"/>
                </a:moveTo>
                <a:cubicBezTo>
                  <a:pt x="743" y="5"/>
                  <a:pt x="753" y="5"/>
                  <a:pt x="768" y="0"/>
                </a:cubicBezTo>
                <a:cubicBezTo>
                  <a:pt x="768" y="35"/>
                  <a:pt x="768" y="35"/>
                  <a:pt x="768" y="35"/>
                </a:cubicBezTo>
                <a:cubicBezTo>
                  <a:pt x="758" y="35"/>
                  <a:pt x="748" y="35"/>
                  <a:pt x="738" y="40"/>
                </a:cubicBezTo>
                <a:cubicBezTo>
                  <a:pt x="733" y="5"/>
                  <a:pt x="733" y="5"/>
                  <a:pt x="733" y="5"/>
                </a:cubicBezTo>
                <a:cubicBezTo>
                  <a:pt x="733" y="5"/>
                  <a:pt x="733" y="5"/>
                  <a:pt x="733" y="5"/>
                </a:cubicBezTo>
                <a:close/>
                <a:moveTo>
                  <a:pt x="763" y="422"/>
                </a:moveTo>
                <a:cubicBezTo>
                  <a:pt x="763" y="391"/>
                  <a:pt x="763" y="391"/>
                  <a:pt x="763" y="391"/>
                </a:cubicBezTo>
                <a:cubicBezTo>
                  <a:pt x="768" y="391"/>
                  <a:pt x="778" y="391"/>
                  <a:pt x="783" y="391"/>
                </a:cubicBezTo>
                <a:cubicBezTo>
                  <a:pt x="788" y="391"/>
                  <a:pt x="788" y="391"/>
                  <a:pt x="793" y="391"/>
                </a:cubicBezTo>
                <a:cubicBezTo>
                  <a:pt x="793" y="422"/>
                  <a:pt x="793" y="422"/>
                  <a:pt x="793" y="422"/>
                </a:cubicBezTo>
                <a:cubicBezTo>
                  <a:pt x="788" y="422"/>
                  <a:pt x="788" y="422"/>
                  <a:pt x="783" y="422"/>
                </a:cubicBezTo>
                <a:cubicBezTo>
                  <a:pt x="773" y="422"/>
                  <a:pt x="768" y="422"/>
                  <a:pt x="763" y="422"/>
                </a:cubicBezTo>
                <a:moveTo>
                  <a:pt x="798" y="35"/>
                </a:moveTo>
                <a:cubicBezTo>
                  <a:pt x="803" y="0"/>
                  <a:pt x="803" y="0"/>
                  <a:pt x="803" y="0"/>
                </a:cubicBezTo>
                <a:cubicBezTo>
                  <a:pt x="813" y="5"/>
                  <a:pt x="823" y="5"/>
                  <a:pt x="833" y="10"/>
                </a:cubicBezTo>
                <a:cubicBezTo>
                  <a:pt x="828" y="40"/>
                  <a:pt x="828" y="40"/>
                  <a:pt x="828" y="40"/>
                </a:cubicBezTo>
                <a:cubicBezTo>
                  <a:pt x="818" y="35"/>
                  <a:pt x="808" y="35"/>
                  <a:pt x="798" y="35"/>
                </a:cubicBezTo>
                <a:moveTo>
                  <a:pt x="823" y="386"/>
                </a:moveTo>
                <a:cubicBezTo>
                  <a:pt x="833" y="386"/>
                  <a:pt x="843" y="381"/>
                  <a:pt x="848" y="381"/>
                </a:cubicBezTo>
                <a:cubicBezTo>
                  <a:pt x="864" y="407"/>
                  <a:pt x="864" y="407"/>
                  <a:pt x="864" y="407"/>
                </a:cubicBezTo>
                <a:cubicBezTo>
                  <a:pt x="854" y="412"/>
                  <a:pt x="843" y="417"/>
                  <a:pt x="828" y="417"/>
                </a:cubicBezTo>
                <a:cubicBezTo>
                  <a:pt x="823" y="386"/>
                  <a:pt x="823" y="386"/>
                  <a:pt x="823" y="386"/>
                </a:cubicBezTo>
                <a:cubicBezTo>
                  <a:pt x="823" y="386"/>
                  <a:pt x="823" y="386"/>
                  <a:pt x="823" y="386"/>
                </a:cubicBezTo>
                <a:close/>
                <a:moveTo>
                  <a:pt x="854" y="50"/>
                </a:moveTo>
                <a:cubicBezTo>
                  <a:pt x="869" y="20"/>
                  <a:pt x="869" y="20"/>
                  <a:pt x="869" y="20"/>
                </a:cubicBezTo>
                <a:cubicBezTo>
                  <a:pt x="879" y="25"/>
                  <a:pt x="889" y="30"/>
                  <a:pt x="899" y="35"/>
                </a:cubicBezTo>
                <a:cubicBezTo>
                  <a:pt x="879" y="60"/>
                  <a:pt x="879" y="60"/>
                  <a:pt x="879" y="60"/>
                </a:cubicBezTo>
                <a:cubicBezTo>
                  <a:pt x="874" y="55"/>
                  <a:pt x="864" y="50"/>
                  <a:pt x="854" y="50"/>
                </a:cubicBezTo>
                <a:moveTo>
                  <a:pt x="879" y="366"/>
                </a:moveTo>
                <a:cubicBezTo>
                  <a:pt x="884" y="361"/>
                  <a:pt x="894" y="356"/>
                  <a:pt x="899" y="346"/>
                </a:cubicBezTo>
                <a:cubicBezTo>
                  <a:pt x="919" y="371"/>
                  <a:pt x="919" y="371"/>
                  <a:pt x="919" y="371"/>
                </a:cubicBezTo>
                <a:cubicBezTo>
                  <a:pt x="914" y="376"/>
                  <a:pt x="904" y="386"/>
                  <a:pt x="894" y="391"/>
                </a:cubicBezTo>
                <a:cubicBezTo>
                  <a:pt x="879" y="366"/>
                  <a:pt x="879" y="366"/>
                  <a:pt x="879" y="366"/>
                </a:cubicBezTo>
                <a:cubicBezTo>
                  <a:pt x="879" y="366"/>
                  <a:pt x="879" y="366"/>
                  <a:pt x="879" y="366"/>
                </a:cubicBezTo>
                <a:close/>
                <a:moveTo>
                  <a:pt x="904" y="80"/>
                </a:moveTo>
                <a:cubicBezTo>
                  <a:pt x="924" y="60"/>
                  <a:pt x="924" y="60"/>
                  <a:pt x="924" y="60"/>
                </a:cubicBezTo>
                <a:cubicBezTo>
                  <a:pt x="934" y="65"/>
                  <a:pt x="944" y="75"/>
                  <a:pt x="949" y="85"/>
                </a:cubicBezTo>
                <a:cubicBezTo>
                  <a:pt x="924" y="100"/>
                  <a:pt x="924" y="100"/>
                  <a:pt x="924" y="100"/>
                </a:cubicBezTo>
                <a:cubicBezTo>
                  <a:pt x="919" y="95"/>
                  <a:pt x="914" y="85"/>
                  <a:pt x="904" y="80"/>
                </a:cubicBezTo>
                <a:moveTo>
                  <a:pt x="924" y="326"/>
                </a:moveTo>
                <a:cubicBezTo>
                  <a:pt x="929" y="316"/>
                  <a:pt x="934" y="311"/>
                  <a:pt x="939" y="301"/>
                </a:cubicBezTo>
                <a:cubicBezTo>
                  <a:pt x="964" y="316"/>
                  <a:pt x="964" y="316"/>
                  <a:pt x="964" y="316"/>
                </a:cubicBezTo>
                <a:cubicBezTo>
                  <a:pt x="959" y="326"/>
                  <a:pt x="954" y="336"/>
                  <a:pt x="944" y="346"/>
                </a:cubicBezTo>
                <a:cubicBezTo>
                  <a:pt x="924" y="326"/>
                  <a:pt x="924" y="326"/>
                  <a:pt x="924" y="326"/>
                </a:cubicBezTo>
                <a:cubicBezTo>
                  <a:pt x="924" y="326"/>
                  <a:pt x="924" y="326"/>
                  <a:pt x="924" y="326"/>
                </a:cubicBezTo>
                <a:close/>
                <a:moveTo>
                  <a:pt x="939" y="130"/>
                </a:moveTo>
                <a:cubicBezTo>
                  <a:pt x="969" y="115"/>
                  <a:pt x="969" y="115"/>
                  <a:pt x="969" y="115"/>
                </a:cubicBezTo>
                <a:cubicBezTo>
                  <a:pt x="974" y="125"/>
                  <a:pt x="979" y="135"/>
                  <a:pt x="984" y="145"/>
                </a:cubicBezTo>
                <a:cubicBezTo>
                  <a:pt x="954" y="156"/>
                  <a:pt x="954" y="156"/>
                  <a:pt x="954" y="156"/>
                </a:cubicBezTo>
                <a:cubicBezTo>
                  <a:pt x="949" y="145"/>
                  <a:pt x="944" y="135"/>
                  <a:pt x="939" y="130"/>
                </a:cubicBezTo>
                <a:moveTo>
                  <a:pt x="949" y="276"/>
                </a:moveTo>
                <a:cubicBezTo>
                  <a:pt x="954" y="266"/>
                  <a:pt x="959" y="256"/>
                  <a:pt x="959" y="246"/>
                </a:cubicBezTo>
                <a:cubicBezTo>
                  <a:pt x="989" y="251"/>
                  <a:pt x="989" y="251"/>
                  <a:pt x="989" y="251"/>
                </a:cubicBezTo>
                <a:cubicBezTo>
                  <a:pt x="989" y="266"/>
                  <a:pt x="984" y="276"/>
                  <a:pt x="979" y="286"/>
                </a:cubicBezTo>
                <a:cubicBezTo>
                  <a:pt x="949" y="276"/>
                  <a:pt x="949" y="276"/>
                  <a:pt x="949" y="276"/>
                </a:cubicBezTo>
                <a:cubicBezTo>
                  <a:pt x="949" y="276"/>
                  <a:pt x="949" y="276"/>
                  <a:pt x="949" y="276"/>
                </a:cubicBezTo>
                <a:close/>
                <a:moveTo>
                  <a:pt x="959" y="186"/>
                </a:moveTo>
                <a:cubicBezTo>
                  <a:pt x="989" y="181"/>
                  <a:pt x="989" y="181"/>
                  <a:pt x="989" y="181"/>
                </a:cubicBezTo>
                <a:cubicBezTo>
                  <a:pt x="994" y="191"/>
                  <a:pt x="994" y="201"/>
                  <a:pt x="994" y="211"/>
                </a:cubicBezTo>
                <a:cubicBezTo>
                  <a:pt x="994" y="216"/>
                  <a:pt x="994" y="216"/>
                  <a:pt x="994" y="216"/>
                </a:cubicBezTo>
                <a:cubicBezTo>
                  <a:pt x="964" y="216"/>
                  <a:pt x="964" y="216"/>
                  <a:pt x="964" y="216"/>
                </a:cubicBezTo>
                <a:cubicBezTo>
                  <a:pt x="964" y="211"/>
                  <a:pt x="964" y="211"/>
                  <a:pt x="964" y="211"/>
                </a:cubicBezTo>
                <a:cubicBezTo>
                  <a:pt x="964" y="201"/>
                  <a:pt x="959" y="196"/>
                  <a:pt x="959" y="186"/>
                </a:cubicBezTo>
                <a:moveTo>
                  <a:pt x="1586" y="1250"/>
                </a:moveTo>
                <a:cubicBezTo>
                  <a:pt x="1210" y="1250"/>
                  <a:pt x="1210" y="1250"/>
                  <a:pt x="1210" y="1250"/>
                </a:cubicBezTo>
                <a:cubicBezTo>
                  <a:pt x="1210" y="1627"/>
                  <a:pt x="1210" y="1627"/>
                  <a:pt x="1210" y="1627"/>
                </a:cubicBezTo>
                <a:cubicBezTo>
                  <a:pt x="1586" y="1627"/>
                  <a:pt x="1586" y="1627"/>
                  <a:pt x="1586" y="1627"/>
                </a:cubicBezTo>
                <a:cubicBezTo>
                  <a:pt x="1586" y="1250"/>
                  <a:pt x="1586" y="1250"/>
                  <a:pt x="1586" y="1250"/>
                </a:cubicBezTo>
                <a:cubicBezTo>
                  <a:pt x="1586" y="1250"/>
                  <a:pt x="1586" y="1250"/>
                  <a:pt x="1586" y="1250"/>
                </a:cubicBezTo>
                <a:close/>
                <a:moveTo>
                  <a:pt x="733" y="1250"/>
                </a:moveTo>
                <a:cubicBezTo>
                  <a:pt x="733" y="1627"/>
                  <a:pt x="733" y="1627"/>
                  <a:pt x="733" y="1627"/>
                </a:cubicBezTo>
                <a:cubicBezTo>
                  <a:pt x="1059" y="1441"/>
                  <a:pt x="1059" y="1441"/>
                  <a:pt x="1059" y="1441"/>
                </a:cubicBezTo>
                <a:cubicBezTo>
                  <a:pt x="733" y="1250"/>
                  <a:pt x="733" y="1250"/>
                  <a:pt x="733" y="1250"/>
                </a:cubicBezTo>
                <a:cubicBezTo>
                  <a:pt x="733" y="1250"/>
                  <a:pt x="733" y="1250"/>
                  <a:pt x="733" y="1250"/>
                </a:cubicBezTo>
                <a:close/>
                <a:moveTo>
                  <a:pt x="0" y="994"/>
                </a:moveTo>
                <a:cubicBezTo>
                  <a:pt x="0" y="949"/>
                  <a:pt x="0" y="949"/>
                  <a:pt x="0" y="949"/>
                </a:cubicBezTo>
                <a:cubicBezTo>
                  <a:pt x="30" y="949"/>
                  <a:pt x="30" y="949"/>
                  <a:pt x="30" y="949"/>
                </a:cubicBezTo>
                <a:cubicBezTo>
                  <a:pt x="30" y="969"/>
                  <a:pt x="30" y="969"/>
                  <a:pt x="30" y="969"/>
                </a:cubicBezTo>
                <a:cubicBezTo>
                  <a:pt x="25" y="969"/>
                  <a:pt x="25" y="969"/>
                  <a:pt x="25" y="969"/>
                </a:cubicBezTo>
                <a:cubicBezTo>
                  <a:pt x="30" y="979"/>
                  <a:pt x="30" y="979"/>
                  <a:pt x="30" y="979"/>
                </a:cubicBezTo>
                <a:cubicBezTo>
                  <a:pt x="0" y="994"/>
                  <a:pt x="0" y="994"/>
                  <a:pt x="0" y="994"/>
                </a:cubicBezTo>
                <a:cubicBezTo>
                  <a:pt x="0" y="994"/>
                  <a:pt x="0" y="994"/>
                  <a:pt x="0" y="994"/>
                </a:cubicBezTo>
                <a:close/>
                <a:moveTo>
                  <a:pt x="0" y="889"/>
                </a:moveTo>
                <a:cubicBezTo>
                  <a:pt x="30" y="889"/>
                  <a:pt x="30" y="889"/>
                  <a:pt x="30" y="889"/>
                </a:cubicBezTo>
                <a:cubicBezTo>
                  <a:pt x="30" y="919"/>
                  <a:pt x="30" y="919"/>
                  <a:pt x="30" y="919"/>
                </a:cubicBezTo>
                <a:cubicBezTo>
                  <a:pt x="0" y="919"/>
                  <a:pt x="0" y="919"/>
                  <a:pt x="0" y="919"/>
                </a:cubicBezTo>
                <a:cubicBezTo>
                  <a:pt x="0" y="889"/>
                  <a:pt x="0" y="889"/>
                  <a:pt x="0" y="889"/>
                </a:cubicBezTo>
                <a:cubicBezTo>
                  <a:pt x="0" y="889"/>
                  <a:pt x="0" y="889"/>
                  <a:pt x="0" y="889"/>
                </a:cubicBezTo>
                <a:close/>
                <a:moveTo>
                  <a:pt x="0" y="828"/>
                </a:moveTo>
                <a:cubicBezTo>
                  <a:pt x="30" y="828"/>
                  <a:pt x="30" y="828"/>
                  <a:pt x="30" y="828"/>
                </a:cubicBezTo>
                <a:cubicBezTo>
                  <a:pt x="30" y="858"/>
                  <a:pt x="30" y="858"/>
                  <a:pt x="30" y="858"/>
                </a:cubicBezTo>
                <a:cubicBezTo>
                  <a:pt x="0" y="858"/>
                  <a:pt x="0" y="858"/>
                  <a:pt x="0" y="858"/>
                </a:cubicBezTo>
                <a:cubicBezTo>
                  <a:pt x="0" y="828"/>
                  <a:pt x="0" y="828"/>
                  <a:pt x="0" y="828"/>
                </a:cubicBezTo>
                <a:cubicBezTo>
                  <a:pt x="0" y="828"/>
                  <a:pt x="0" y="828"/>
                  <a:pt x="0" y="828"/>
                </a:cubicBezTo>
                <a:close/>
                <a:moveTo>
                  <a:pt x="0" y="768"/>
                </a:moveTo>
                <a:cubicBezTo>
                  <a:pt x="30" y="768"/>
                  <a:pt x="30" y="768"/>
                  <a:pt x="30" y="768"/>
                </a:cubicBezTo>
                <a:cubicBezTo>
                  <a:pt x="30" y="798"/>
                  <a:pt x="30" y="798"/>
                  <a:pt x="30" y="798"/>
                </a:cubicBezTo>
                <a:cubicBezTo>
                  <a:pt x="0" y="798"/>
                  <a:pt x="0" y="798"/>
                  <a:pt x="0" y="798"/>
                </a:cubicBezTo>
                <a:cubicBezTo>
                  <a:pt x="0" y="768"/>
                  <a:pt x="0" y="768"/>
                  <a:pt x="0" y="768"/>
                </a:cubicBezTo>
                <a:cubicBezTo>
                  <a:pt x="0" y="768"/>
                  <a:pt x="0" y="768"/>
                  <a:pt x="0" y="768"/>
                </a:cubicBezTo>
                <a:close/>
                <a:moveTo>
                  <a:pt x="0" y="708"/>
                </a:moveTo>
                <a:cubicBezTo>
                  <a:pt x="30" y="708"/>
                  <a:pt x="30" y="708"/>
                  <a:pt x="30" y="708"/>
                </a:cubicBezTo>
                <a:cubicBezTo>
                  <a:pt x="30" y="738"/>
                  <a:pt x="30" y="738"/>
                  <a:pt x="30" y="738"/>
                </a:cubicBezTo>
                <a:cubicBezTo>
                  <a:pt x="0" y="738"/>
                  <a:pt x="0" y="738"/>
                  <a:pt x="0" y="738"/>
                </a:cubicBezTo>
                <a:cubicBezTo>
                  <a:pt x="0" y="708"/>
                  <a:pt x="0" y="708"/>
                  <a:pt x="0" y="708"/>
                </a:cubicBezTo>
                <a:cubicBezTo>
                  <a:pt x="0" y="708"/>
                  <a:pt x="0" y="708"/>
                  <a:pt x="0" y="708"/>
                </a:cubicBezTo>
                <a:close/>
                <a:moveTo>
                  <a:pt x="0" y="648"/>
                </a:moveTo>
                <a:cubicBezTo>
                  <a:pt x="30" y="648"/>
                  <a:pt x="30" y="648"/>
                  <a:pt x="30" y="648"/>
                </a:cubicBezTo>
                <a:cubicBezTo>
                  <a:pt x="30" y="678"/>
                  <a:pt x="30" y="678"/>
                  <a:pt x="30" y="678"/>
                </a:cubicBezTo>
                <a:cubicBezTo>
                  <a:pt x="0" y="678"/>
                  <a:pt x="0" y="678"/>
                  <a:pt x="0" y="678"/>
                </a:cubicBezTo>
                <a:cubicBezTo>
                  <a:pt x="0" y="648"/>
                  <a:pt x="0" y="648"/>
                  <a:pt x="0" y="648"/>
                </a:cubicBezTo>
                <a:cubicBezTo>
                  <a:pt x="0" y="648"/>
                  <a:pt x="0" y="648"/>
                  <a:pt x="0" y="648"/>
                </a:cubicBezTo>
                <a:close/>
                <a:moveTo>
                  <a:pt x="0" y="617"/>
                </a:moveTo>
                <a:cubicBezTo>
                  <a:pt x="0" y="572"/>
                  <a:pt x="0" y="572"/>
                  <a:pt x="0" y="572"/>
                </a:cubicBezTo>
                <a:cubicBezTo>
                  <a:pt x="30" y="592"/>
                  <a:pt x="30" y="592"/>
                  <a:pt x="30" y="592"/>
                </a:cubicBezTo>
                <a:cubicBezTo>
                  <a:pt x="25" y="602"/>
                  <a:pt x="25" y="602"/>
                  <a:pt x="25" y="602"/>
                </a:cubicBezTo>
                <a:cubicBezTo>
                  <a:pt x="30" y="602"/>
                  <a:pt x="30" y="602"/>
                  <a:pt x="30" y="602"/>
                </a:cubicBezTo>
                <a:cubicBezTo>
                  <a:pt x="30" y="617"/>
                  <a:pt x="30" y="617"/>
                  <a:pt x="30" y="617"/>
                </a:cubicBezTo>
                <a:cubicBezTo>
                  <a:pt x="0" y="617"/>
                  <a:pt x="0" y="617"/>
                  <a:pt x="0" y="617"/>
                </a:cubicBezTo>
                <a:cubicBezTo>
                  <a:pt x="0" y="617"/>
                  <a:pt x="0" y="617"/>
                  <a:pt x="0" y="617"/>
                </a:cubicBezTo>
                <a:close/>
                <a:moveTo>
                  <a:pt x="40" y="939"/>
                </a:moveTo>
                <a:cubicBezTo>
                  <a:pt x="65" y="924"/>
                  <a:pt x="65" y="924"/>
                  <a:pt x="65" y="924"/>
                </a:cubicBezTo>
                <a:cubicBezTo>
                  <a:pt x="80" y="949"/>
                  <a:pt x="80" y="949"/>
                  <a:pt x="80" y="949"/>
                </a:cubicBezTo>
                <a:cubicBezTo>
                  <a:pt x="55" y="964"/>
                  <a:pt x="55" y="964"/>
                  <a:pt x="55" y="964"/>
                </a:cubicBezTo>
                <a:cubicBezTo>
                  <a:pt x="40" y="939"/>
                  <a:pt x="40" y="939"/>
                  <a:pt x="40" y="939"/>
                </a:cubicBezTo>
                <a:cubicBezTo>
                  <a:pt x="40" y="939"/>
                  <a:pt x="40" y="939"/>
                  <a:pt x="40" y="939"/>
                </a:cubicBezTo>
                <a:close/>
                <a:moveTo>
                  <a:pt x="40" y="632"/>
                </a:moveTo>
                <a:cubicBezTo>
                  <a:pt x="55" y="607"/>
                  <a:pt x="55" y="607"/>
                  <a:pt x="55" y="607"/>
                </a:cubicBezTo>
                <a:cubicBezTo>
                  <a:pt x="80" y="622"/>
                  <a:pt x="80" y="622"/>
                  <a:pt x="80" y="622"/>
                </a:cubicBezTo>
                <a:cubicBezTo>
                  <a:pt x="65" y="648"/>
                  <a:pt x="65" y="648"/>
                  <a:pt x="65" y="648"/>
                </a:cubicBezTo>
                <a:cubicBezTo>
                  <a:pt x="40" y="632"/>
                  <a:pt x="40" y="632"/>
                  <a:pt x="40" y="632"/>
                </a:cubicBezTo>
                <a:cubicBezTo>
                  <a:pt x="40" y="632"/>
                  <a:pt x="40" y="632"/>
                  <a:pt x="40" y="632"/>
                </a:cubicBezTo>
                <a:close/>
                <a:moveTo>
                  <a:pt x="95" y="909"/>
                </a:moveTo>
                <a:cubicBezTo>
                  <a:pt x="121" y="894"/>
                  <a:pt x="121" y="894"/>
                  <a:pt x="121" y="894"/>
                </a:cubicBezTo>
                <a:cubicBezTo>
                  <a:pt x="136" y="919"/>
                  <a:pt x="136" y="919"/>
                  <a:pt x="136" y="919"/>
                </a:cubicBezTo>
                <a:cubicBezTo>
                  <a:pt x="105" y="934"/>
                  <a:pt x="105" y="934"/>
                  <a:pt x="105" y="934"/>
                </a:cubicBezTo>
                <a:cubicBezTo>
                  <a:pt x="95" y="909"/>
                  <a:pt x="95" y="909"/>
                  <a:pt x="95" y="909"/>
                </a:cubicBezTo>
                <a:cubicBezTo>
                  <a:pt x="95" y="909"/>
                  <a:pt x="95" y="909"/>
                  <a:pt x="95" y="909"/>
                </a:cubicBezTo>
                <a:close/>
                <a:moveTo>
                  <a:pt x="95" y="663"/>
                </a:moveTo>
                <a:cubicBezTo>
                  <a:pt x="111" y="638"/>
                  <a:pt x="111" y="638"/>
                  <a:pt x="111" y="638"/>
                </a:cubicBezTo>
                <a:cubicBezTo>
                  <a:pt x="136" y="653"/>
                  <a:pt x="136" y="653"/>
                  <a:pt x="136" y="653"/>
                </a:cubicBezTo>
                <a:cubicBezTo>
                  <a:pt x="121" y="678"/>
                  <a:pt x="121" y="678"/>
                  <a:pt x="121" y="678"/>
                </a:cubicBezTo>
                <a:cubicBezTo>
                  <a:pt x="95" y="663"/>
                  <a:pt x="95" y="663"/>
                  <a:pt x="95" y="663"/>
                </a:cubicBezTo>
                <a:cubicBezTo>
                  <a:pt x="95" y="663"/>
                  <a:pt x="95" y="663"/>
                  <a:pt x="95" y="663"/>
                </a:cubicBezTo>
                <a:close/>
                <a:moveTo>
                  <a:pt x="146" y="879"/>
                </a:moveTo>
                <a:cubicBezTo>
                  <a:pt x="171" y="863"/>
                  <a:pt x="171" y="863"/>
                  <a:pt x="171" y="863"/>
                </a:cubicBezTo>
                <a:cubicBezTo>
                  <a:pt x="186" y="889"/>
                  <a:pt x="186" y="889"/>
                  <a:pt x="186" y="889"/>
                </a:cubicBezTo>
                <a:cubicBezTo>
                  <a:pt x="161" y="904"/>
                  <a:pt x="161" y="904"/>
                  <a:pt x="161" y="904"/>
                </a:cubicBezTo>
                <a:cubicBezTo>
                  <a:pt x="146" y="879"/>
                  <a:pt x="146" y="879"/>
                  <a:pt x="146" y="879"/>
                </a:cubicBezTo>
                <a:cubicBezTo>
                  <a:pt x="146" y="879"/>
                  <a:pt x="146" y="879"/>
                  <a:pt x="146" y="879"/>
                </a:cubicBezTo>
                <a:close/>
                <a:moveTo>
                  <a:pt x="146" y="693"/>
                </a:moveTo>
                <a:cubicBezTo>
                  <a:pt x="161" y="668"/>
                  <a:pt x="161" y="668"/>
                  <a:pt x="161" y="668"/>
                </a:cubicBezTo>
                <a:cubicBezTo>
                  <a:pt x="186" y="683"/>
                  <a:pt x="186" y="683"/>
                  <a:pt x="186" y="683"/>
                </a:cubicBezTo>
                <a:cubicBezTo>
                  <a:pt x="171" y="708"/>
                  <a:pt x="171" y="708"/>
                  <a:pt x="171" y="708"/>
                </a:cubicBezTo>
                <a:cubicBezTo>
                  <a:pt x="146" y="693"/>
                  <a:pt x="146" y="693"/>
                  <a:pt x="146" y="693"/>
                </a:cubicBezTo>
                <a:cubicBezTo>
                  <a:pt x="146" y="693"/>
                  <a:pt x="146" y="693"/>
                  <a:pt x="146" y="693"/>
                </a:cubicBezTo>
                <a:close/>
                <a:moveTo>
                  <a:pt x="196" y="848"/>
                </a:moveTo>
                <a:cubicBezTo>
                  <a:pt x="221" y="833"/>
                  <a:pt x="221" y="833"/>
                  <a:pt x="221" y="833"/>
                </a:cubicBezTo>
                <a:cubicBezTo>
                  <a:pt x="236" y="858"/>
                  <a:pt x="236" y="858"/>
                  <a:pt x="236" y="858"/>
                </a:cubicBezTo>
                <a:cubicBezTo>
                  <a:pt x="211" y="873"/>
                  <a:pt x="211" y="873"/>
                  <a:pt x="211" y="873"/>
                </a:cubicBezTo>
                <a:cubicBezTo>
                  <a:pt x="196" y="848"/>
                  <a:pt x="196" y="848"/>
                  <a:pt x="196" y="848"/>
                </a:cubicBezTo>
                <a:cubicBezTo>
                  <a:pt x="196" y="848"/>
                  <a:pt x="196" y="848"/>
                  <a:pt x="196" y="848"/>
                </a:cubicBezTo>
                <a:close/>
                <a:moveTo>
                  <a:pt x="196" y="723"/>
                </a:moveTo>
                <a:cubicBezTo>
                  <a:pt x="211" y="698"/>
                  <a:pt x="211" y="698"/>
                  <a:pt x="211" y="698"/>
                </a:cubicBezTo>
                <a:cubicBezTo>
                  <a:pt x="241" y="713"/>
                  <a:pt x="241" y="713"/>
                  <a:pt x="241" y="713"/>
                </a:cubicBezTo>
                <a:cubicBezTo>
                  <a:pt x="226" y="738"/>
                  <a:pt x="226" y="738"/>
                  <a:pt x="226" y="738"/>
                </a:cubicBezTo>
                <a:cubicBezTo>
                  <a:pt x="196" y="723"/>
                  <a:pt x="196" y="723"/>
                  <a:pt x="196" y="723"/>
                </a:cubicBezTo>
                <a:cubicBezTo>
                  <a:pt x="196" y="723"/>
                  <a:pt x="196" y="723"/>
                  <a:pt x="196" y="723"/>
                </a:cubicBezTo>
                <a:close/>
                <a:moveTo>
                  <a:pt x="251" y="818"/>
                </a:moveTo>
                <a:cubicBezTo>
                  <a:pt x="276" y="803"/>
                  <a:pt x="276" y="803"/>
                  <a:pt x="276" y="803"/>
                </a:cubicBezTo>
                <a:cubicBezTo>
                  <a:pt x="291" y="828"/>
                  <a:pt x="291" y="828"/>
                  <a:pt x="291" y="828"/>
                </a:cubicBezTo>
                <a:cubicBezTo>
                  <a:pt x="266" y="843"/>
                  <a:pt x="266" y="843"/>
                  <a:pt x="266" y="843"/>
                </a:cubicBezTo>
                <a:cubicBezTo>
                  <a:pt x="251" y="818"/>
                  <a:pt x="251" y="818"/>
                  <a:pt x="251" y="818"/>
                </a:cubicBezTo>
                <a:cubicBezTo>
                  <a:pt x="251" y="818"/>
                  <a:pt x="251" y="818"/>
                  <a:pt x="251" y="818"/>
                </a:cubicBezTo>
                <a:close/>
                <a:moveTo>
                  <a:pt x="251" y="753"/>
                </a:moveTo>
                <a:cubicBezTo>
                  <a:pt x="266" y="728"/>
                  <a:pt x="266" y="728"/>
                  <a:pt x="266" y="728"/>
                </a:cubicBezTo>
                <a:cubicBezTo>
                  <a:pt x="291" y="743"/>
                  <a:pt x="291" y="743"/>
                  <a:pt x="291" y="743"/>
                </a:cubicBezTo>
                <a:cubicBezTo>
                  <a:pt x="276" y="768"/>
                  <a:pt x="276" y="768"/>
                  <a:pt x="276" y="768"/>
                </a:cubicBezTo>
                <a:cubicBezTo>
                  <a:pt x="251" y="753"/>
                  <a:pt x="251" y="753"/>
                  <a:pt x="251" y="753"/>
                </a:cubicBezTo>
                <a:cubicBezTo>
                  <a:pt x="251" y="753"/>
                  <a:pt x="251" y="753"/>
                  <a:pt x="251" y="753"/>
                </a:cubicBezTo>
                <a:close/>
                <a:moveTo>
                  <a:pt x="301" y="788"/>
                </a:moveTo>
                <a:cubicBezTo>
                  <a:pt x="306" y="783"/>
                  <a:pt x="306" y="783"/>
                  <a:pt x="306" y="783"/>
                </a:cubicBezTo>
                <a:cubicBezTo>
                  <a:pt x="301" y="783"/>
                  <a:pt x="301" y="783"/>
                  <a:pt x="301" y="783"/>
                </a:cubicBezTo>
                <a:cubicBezTo>
                  <a:pt x="316" y="758"/>
                  <a:pt x="316" y="758"/>
                  <a:pt x="316" y="758"/>
                </a:cubicBezTo>
                <a:cubicBezTo>
                  <a:pt x="367" y="783"/>
                  <a:pt x="367" y="783"/>
                  <a:pt x="367" y="783"/>
                </a:cubicBezTo>
                <a:cubicBezTo>
                  <a:pt x="316" y="813"/>
                  <a:pt x="316" y="813"/>
                  <a:pt x="316" y="813"/>
                </a:cubicBezTo>
                <a:cubicBezTo>
                  <a:pt x="301" y="788"/>
                  <a:pt x="301" y="788"/>
                  <a:pt x="301" y="788"/>
                </a:cubicBezTo>
                <a:cubicBezTo>
                  <a:pt x="301" y="788"/>
                  <a:pt x="301" y="788"/>
                  <a:pt x="301" y="788"/>
                </a:cubicBezTo>
                <a:close/>
                <a:moveTo>
                  <a:pt x="617" y="668"/>
                </a:moveTo>
                <a:cubicBezTo>
                  <a:pt x="632" y="853"/>
                  <a:pt x="632" y="853"/>
                  <a:pt x="632" y="853"/>
                </a:cubicBezTo>
                <a:cubicBezTo>
                  <a:pt x="708" y="778"/>
                  <a:pt x="708" y="778"/>
                  <a:pt x="708" y="778"/>
                </a:cubicBezTo>
                <a:cubicBezTo>
                  <a:pt x="993" y="1069"/>
                  <a:pt x="993" y="1069"/>
                  <a:pt x="993" y="1069"/>
                </a:cubicBezTo>
                <a:cubicBezTo>
                  <a:pt x="1023" y="1040"/>
                  <a:pt x="1023" y="1040"/>
                  <a:pt x="1023" y="1040"/>
                </a:cubicBezTo>
                <a:cubicBezTo>
                  <a:pt x="732" y="753"/>
                  <a:pt x="732" y="753"/>
                  <a:pt x="732" y="753"/>
                </a:cubicBezTo>
                <a:cubicBezTo>
                  <a:pt x="804" y="682"/>
                  <a:pt x="804" y="682"/>
                  <a:pt x="804" y="682"/>
                </a:cubicBezTo>
                <a:cubicBezTo>
                  <a:pt x="617" y="668"/>
                  <a:pt x="617" y="668"/>
                  <a:pt x="617" y="668"/>
                </a:cubicBezTo>
                <a:cubicBezTo>
                  <a:pt x="617" y="668"/>
                  <a:pt x="617" y="668"/>
                  <a:pt x="617" y="668"/>
                </a:cubicBezTo>
                <a:close/>
                <a:moveTo>
                  <a:pt x="385" y="1254"/>
                </a:moveTo>
                <a:cubicBezTo>
                  <a:pt x="457" y="1180"/>
                  <a:pt x="457" y="1180"/>
                  <a:pt x="457" y="1180"/>
                </a:cubicBezTo>
                <a:cubicBezTo>
                  <a:pt x="568" y="1291"/>
                  <a:pt x="568" y="1291"/>
                  <a:pt x="568" y="1291"/>
                </a:cubicBezTo>
                <a:cubicBezTo>
                  <a:pt x="591" y="1265"/>
                  <a:pt x="591" y="1265"/>
                  <a:pt x="591" y="1265"/>
                </a:cubicBezTo>
                <a:cubicBezTo>
                  <a:pt x="481" y="1155"/>
                  <a:pt x="481" y="1155"/>
                  <a:pt x="481" y="1155"/>
                </a:cubicBezTo>
                <a:cubicBezTo>
                  <a:pt x="557" y="1084"/>
                  <a:pt x="557" y="1084"/>
                  <a:pt x="557" y="1084"/>
                </a:cubicBezTo>
                <a:cubicBezTo>
                  <a:pt x="370" y="1069"/>
                  <a:pt x="370" y="1069"/>
                  <a:pt x="370" y="1069"/>
                </a:cubicBezTo>
                <a:cubicBezTo>
                  <a:pt x="385" y="1254"/>
                  <a:pt x="385" y="1254"/>
                  <a:pt x="385" y="1254"/>
                </a:cubicBezTo>
                <a:cubicBezTo>
                  <a:pt x="385" y="1254"/>
                  <a:pt x="385" y="1254"/>
                  <a:pt x="385" y="1254"/>
                </a:cubicBezTo>
                <a:close/>
                <a:moveTo>
                  <a:pt x="1019" y="410"/>
                </a:moveTo>
                <a:cubicBezTo>
                  <a:pt x="1040" y="602"/>
                  <a:pt x="1040" y="602"/>
                  <a:pt x="1040" y="602"/>
                </a:cubicBezTo>
                <a:cubicBezTo>
                  <a:pt x="1110" y="527"/>
                  <a:pt x="1110" y="527"/>
                  <a:pt x="1110" y="527"/>
                </a:cubicBezTo>
                <a:cubicBezTo>
                  <a:pt x="1214" y="631"/>
                  <a:pt x="1214" y="631"/>
                  <a:pt x="1214" y="631"/>
                </a:cubicBezTo>
                <a:cubicBezTo>
                  <a:pt x="1244" y="606"/>
                  <a:pt x="1244" y="606"/>
                  <a:pt x="1244" y="606"/>
                </a:cubicBezTo>
                <a:cubicBezTo>
                  <a:pt x="1134" y="502"/>
                  <a:pt x="1134" y="502"/>
                  <a:pt x="1134" y="502"/>
                </a:cubicBezTo>
                <a:cubicBezTo>
                  <a:pt x="1210" y="425"/>
                  <a:pt x="1210" y="425"/>
                  <a:pt x="1210" y="425"/>
                </a:cubicBezTo>
                <a:cubicBezTo>
                  <a:pt x="1019" y="410"/>
                  <a:pt x="1019" y="410"/>
                  <a:pt x="1019" y="410"/>
                </a:cubicBezTo>
                <a:cubicBezTo>
                  <a:pt x="1019" y="410"/>
                  <a:pt x="1019" y="410"/>
                  <a:pt x="1019" y="4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12" tIns="45655" rIns="91312" bIns="45655" numCol="1" anchor="t" anchorCtr="0" compatLnSpc="1">
            <a:prstTxWarp prst="textNoShape">
              <a:avLst/>
            </a:prstTxWarp>
          </a:bodyPr>
          <a:lstStyle/>
          <a:p>
            <a:pPr defTabSz="931312"/>
            <a:endParaRPr lang="en-US">
              <a:solidFill>
                <a:srgbClr val="1E1E1E"/>
              </a:solidFill>
            </a:endParaRPr>
          </a:p>
        </p:txBody>
      </p:sp>
      <p:sp>
        <p:nvSpPr>
          <p:cNvPr id="126" name="Freeform 28"/>
          <p:cNvSpPr>
            <a:spLocks noChangeAspect="1" noEditPoints="1"/>
          </p:cNvSpPr>
          <p:nvPr/>
        </p:nvSpPr>
        <p:spPr bwMode="gray">
          <a:xfrm>
            <a:off x="10622290" y="3192179"/>
            <a:ext cx="359084" cy="314029"/>
          </a:xfrm>
          <a:custGeom>
            <a:avLst/>
            <a:gdLst>
              <a:gd name="T0" fmla="*/ 1302 w 1483"/>
              <a:gd name="T1" fmla="*/ 290 h 1251"/>
              <a:gd name="T2" fmla="*/ 1011 w 1483"/>
              <a:gd name="T3" fmla="*/ 177 h 1251"/>
              <a:gd name="T4" fmla="*/ 581 w 1483"/>
              <a:gd name="T5" fmla="*/ 0 h 1251"/>
              <a:gd name="T6" fmla="*/ 0 w 1483"/>
              <a:gd name="T7" fmla="*/ 243 h 1251"/>
              <a:gd name="T8" fmla="*/ 942 w 1483"/>
              <a:gd name="T9" fmla="*/ 1029 h 1251"/>
              <a:gd name="T10" fmla="*/ 1252 w 1483"/>
              <a:gd name="T11" fmla="*/ 892 h 1251"/>
              <a:gd name="T12" fmla="*/ 1483 w 1483"/>
              <a:gd name="T13" fmla="*/ 781 h 1251"/>
              <a:gd name="T14" fmla="*/ 600 w 1483"/>
              <a:gd name="T15" fmla="*/ 42 h 1251"/>
              <a:gd name="T16" fmla="*/ 600 w 1483"/>
              <a:gd name="T17" fmla="*/ 80 h 1251"/>
              <a:gd name="T18" fmla="*/ 942 w 1483"/>
              <a:gd name="T19" fmla="*/ 312 h 1251"/>
              <a:gd name="T20" fmla="*/ 583 w 1483"/>
              <a:gd name="T21" fmla="*/ 160 h 1251"/>
              <a:gd name="T22" fmla="*/ 942 w 1483"/>
              <a:gd name="T23" fmla="*/ 467 h 1251"/>
              <a:gd name="T24" fmla="*/ 583 w 1483"/>
              <a:gd name="T25" fmla="*/ 472 h 1251"/>
              <a:gd name="T26" fmla="*/ 583 w 1483"/>
              <a:gd name="T27" fmla="*/ 548 h 1251"/>
              <a:gd name="T28" fmla="*/ 942 w 1483"/>
              <a:gd name="T29" fmla="*/ 626 h 1251"/>
              <a:gd name="T30" fmla="*/ 583 w 1483"/>
              <a:gd name="T31" fmla="*/ 633 h 1251"/>
              <a:gd name="T32" fmla="*/ 942 w 1483"/>
              <a:gd name="T33" fmla="*/ 781 h 1251"/>
              <a:gd name="T34" fmla="*/ 583 w 1483"/>
              <a:gd name="T35" fmla="*/ 944 h 1251"/>
              <a:gd name="T36" fmla="*/ 583 w 1483"/>
              <a:gd name="T37" fmla="*/ 1022 h 1251"/>
              <a:gd name="T38" fmla="*/ 583 w 1483"/>
              <a:gd name="T39" fmla="*/ 1105 h 1251"/>
              <a:gd name="T40" fmla="*/ 583 w 1483"/>
              <a:gd name="T41" fmla="*/ 1178 h 1251"/>
              <a:gd name="T42" fmla="*/ 1252 w 1483"/>
              <a:gd name="T43" fmla="*/ 349 h 1251"/>
              <a:gd name="T44" fmla="*/ 1011 w 1483"/>
              <a:gd name="T45" fmla="*/ 288 h 1251"/>
              <a:gd name="T46" fmla="*/ 1011 w 1483"/>
              <a:gd name="T47" fmla="*/ 340 h 1251"/>
              <a:gd name="T48" fmla="*/ 1252 w 1483"/>
              <a:gd name="T49" fmla="*/ 465 h 1251"/>
              <a:gd name="T50" fmla="*/ 1011 w 1483"/>
              <a:gd name="T51" fmla="*/ 397 h 1251"/>
              <a:gd name="T52" fmla="*/ 1252 w 1483"/>
              <a:gd name="T53" fmla="*/ 571 h 1251"/>
              <a:gd name="T54" fmla="*/ 1011 w 1483"/>
              <a:gd name="T55" fmla="*/ 614 h 1251"/>
              <a:gd name="T56" fmla="*/ 1011 w 1483"/>
              <a:gd name="T57" fmla="*/ 663 h 1251"/>
              <a:gd name="T58" fmla="*/ 1252 w 1483"/>
              <a:gd name="T59" fmla="*/ 685 h 1251"/>
              <a:gd name="T60" fmla="*/ 1011 w 1483"/>
              <a:gd name="T61" fmla="*/ 722 h 1251"/>
              <a:gd name="T62" fmla="*/ 1252 w 1483"/>
              <a:gd name="T63" fmla="*/ 791 h 1251"/>
              <a:gd name="T64" fmla="*/ 1011 w 1483"/>
              <a:gd name="T65" fmla="*/ 989 h 1251"/>
              <a:gd name="T66" fmla="*/ 1252 w 1483"/>
              <a:gd name="T67" fmla="*/ 864 h 1251"/>
              <a:gd name="T68" fmla="*/ 1476 w 1483"/>
              <a:gd name="T69" fmla="*/ 401 h 1251"/>
              <a:gd name="T70" fmla="*/ 1311 w 1483"/>
              <a:gd name="T71" fmla="*/ 309 h 1251"/>
              <a:gd name="T72" fmla="*/ 1302 w 1483"/>
              <a:gd name="T73" fmla="*/ 824 h 1251"/>
              <a:gd name="T74" fmla="*/ 1481 w 1483"/>
              <a:gd name="T75" fmla="*/ 715 h 1251"/>
              <a:gd name="T76" fmla="*/ 1481 w 1483"/>
              <a:gd name="T77" fmla="*/ 692 h 1251"/>
              <a:gd name="T78" fmla="*/ 1302 w 1483"/>
              <a:gd name="T79" fmla="*/ 706 h 1251"/>
              <a:gd name="T80" fmla="*/ 1481 w 1483"/>
              <a:gd name="T81" fmla="*/ 666 h 1251"/>
              <a:gd name="T82" fmla="*/ 1302 w 1483"/>
              <a:gd name="T83" fmla="*/ 595 h 1251"/>
              <a:gd name="T84" fmla="*/ 1481 w 1483"/>
              <a:gd name="T85" fmla="*/ 567 h 1251"/>
              <a:gd name="T86" fmla="*/ 1481 w 1483"/>
              <a:gd name="T87" fmla="*/ 543 h 1251"/>
              <a:gd name="T88" fmla="*/ 1302 w 1483"/>
              <a:gd name="T89" fmla="*/ 479 h 1251"/>
              <a:gd name="T90" fmla="*/ 1481 w 1483"/>
              <a:gd name="T91" fmla="*/ 517 h 1251"/>
              <a:gd name="T92" fmla="*/ 1302 w 1483"/>
              <a:gd name="T93" fmla="*/ 368 h 1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83" h="1251">
                <a:moveTo>
                  <a:pt x="1481" y="425"/>
                </a:moveTo>
                <a:lnTo>
                  <a:pt x="1481" y="394"/>
                </a:lnTo>
                <a:lnTo>
                  <a:pt x="1302" y="290"/>
                </a:lnTo>
                <a:lnTo>
                  <a:pt x="1252" y="304"/>
                </a:lnTo>
                <a:lnTo>
                  <a:pt x="1252" y="316"/>
                </a:lnTo>
                <a:lnTo>
                  <a:pt x="1011" y="177"/>
                </a:lnTo>
                <a:lnTo>
                  <a:pt x="942" y="200"/>
                </a:lnTo>
                <a:lnTo>
                  <a:pt x="942" y="208"/>
                </a:lnTo>
                <a:lnTo>
                  <a:pt x="581" y="0"/>
                </a:lnTo>
                <a:lnTo>
                  <a:pt x="26" y="177"/>
                </a:lnTo>
                <a:lnTo>
                  <a:pt x="26" y="236"/>
                </a:lnTo>
                <a:lnTo>
                  <a:pt x="0" y="243"/>
                </a:lnTo>
                <a:lnTo>
                  <a:pt x="0" y="1067"/>
                </a:lnTo>
                <a:lnTo>
                  <a:pt x="560" y="1251"/>
                </a:lnTo>
                <a:lnTo>
                  <a:pt x="942" y="1029"/>
                </a:lnTo>
                <a:lnTo>
                  <a:pt x="942" y="1041"/>
                </a:lnTo>
                <a:lnTo>
                  <a:pt x="994" y="1041"/>
                </a:lnTo>
                <a:lnTo>
                  <a:pt x="1252" y="892"/>
                </a:lnTo>
                <a:lnTo>
                  <a:pt x="1252" y="895"/>
                </a:lnTo>
                <a:lnTo>
                  <a:pt x="1290" y="895"/>
                </a:lnTo>
                <a:lnTo>
                  <a:pt x="1483" y="781"/>
                </a:lnTo>
                <a:lnTo>
                  <a:pt x="1483" y="427"/>
                </a:lnTo>
                <a:lnTo>
                  <a:pt x="1481" y="425"/>
                </a:lnTo>
                <a:close/>
                <a:moveTo>
                  <a:pt x="600" y="42"/>
                </a:moveTo>
                <a:lnTo>
                  <a:pt x="942" y="229"/>
                </a:lnTo>
                <a:lnTo>
                  <a:pt x="942" y="255"/>
                </a:lnTo>
                <a:lnTo>
                  <a:pt x="600" y="80"/>
                </a:lnTo>
                <a:lnTo>
                  <a:pt x="600" y="42"/>
                </a:lnTo>
                <a:close/>
                <a:moveTo>
                  <a:pt x="583" y="160"/>
                </a:moveTo>
                <a:lnTo>
                  <a:pt x="942" y="312"/>
                </a:lnTo>
                <a:lnTo>
                  <a:pt x="942" y="363"/>
                </a:lnTo>
                <a:lnTo>
                  <a:pt x="583" y="234"/>
                </a:lnTo>
                <a:lnTo>
                  <a:pt x="583" y="160"/>
                </a:lnTo>
                <a:close/>
                <a:moveTo>
                  <a:pt x="583" y="316"/>
                </a:moveTo>
                <a:lnTo>
                  <a:pt x="942" y="418"/>
                </a:lnTo>
                <a:lnTo>
                  <a:pt x="942" y="467"/>
                </a:lnTo>
                <a:lnTo>
                  <a:pt x="583" y="394"/>
                </a:lnTo>
                <a:lnTo>
                  <a:pt x="583" y="316"/>
                </a:lnTo>
                <a:close/>
                <a:moveTo>
                  <a:pt x="583" y="472"/>
                </a:moveTo>
                <a:lnTo>
                  <a:pt x="942" y="524"/>
                </a:lnTo>
                <a:lnTo>
                  <a:pt x="942" y="571"/>
                </a:lnTo>
                <a:lnTo>
                  <a:pt x="583" y="548"/>
                </a:lnTo>
                <a:lnTo>
                  <a:pt x="583" y="472"/>
                </a:lnTo>
                <a:close/>
                <a:moveTo>
                  <a:pt x="583" y="633"/>
                </a:moveTo>
                <a:lnTo>
                  <a:pt x="942" y="626"/>
                </a:lnTo>
                <a:lnTo>
                  <a:pt x="942" y="678"/>
                </a:lnTo>
                <a:lnTo>
                  <a:pt x="583" y="706"/>
                </a:lnTo>
                <a:lnTo>
                  <a:pt x="583" y="633"/>
                </a:lnTo>
                <a:close/>
                <a:moveTo>
                  <a:pt x="583" y="789"/>
                </a:moveTo>
                <a:lnTo>
                  <a:pt x="942" y="732"/>
                </a:lnTo>
                <a:lnTo>
                  <a:pt x="942" y="781"/>
                </a:lnTo>
                <a:lnTo>
                  <a:pt x="583" y="862"/>
                </a:lnTo>
                <a:lnTo>
                  <a:pt x="583" y="789"/>
                </a:lnTo>
                <a:close/>
                <a:moveTo>
                  <a:pt x="583" y="944"/>
                </a:moveTo>
                <a:lnTo>
                  <a:pt x="942" y="838"/>
                </a:lnTo>
                <a:lnTo>
                  <a:pt x="942" y="885"/>
                </a:lnTo>
                <a:lnTo>
                  <a:pt x="583" y="1022"/>
                </a:lnTo>
                <a:lnTo>
                  <a:pt x="583" y="944"/>
                </a:lnTo>
                <a:close/>
                <a:moveTo>
                  <a:pt x="583" y="1178"/>
                </a:moveTo>
                <a:lnTo>
                  <a:pt x="583" y="1105"/>
                </a:lnTo>
                <a:lnTo>
                  <a:pt x="942" y="940"/>
                </a:lnTo>
                <a:lnTo>
                  <a:pt x="942" y="992"/>
                </a:lnTo>
                <a:lnTo>
                  <a:pt x="583" y="1178"/>
                </a:lnTo>
                <a:close/>
                <a:moveTo>
                  <a:pt x="1023" y="208"/>
                </a:moveTo>
                <a:lnTo>
                  <a:pt x="1252" y="333"/>
                </a:lnTo>
                <a:lnTo>
                  <a:pt x="1252" y="349"/>
                </a:lnTo>
                <a:lnTo>
                  <a:pt x="1023" y="234"/>
                </a:lnTo>
                <a:lnTo>
                  <a:pt x="1023" y="208"/>
                </a:lnTo>
                <a:close/>
                <a:moveTo>
                  <a:pt x="1011" y="288"/>
                </a:moveTo>
                <a:lnTo>
                  <a:pt x="1252" y="389"/>
                </a:lnTo>
                <a:lnTo>
                  <a:pt x="1252" y="427"/>
                </a:lnTo>
                <a:lnTo>
                  <a:pt x="1011" y="340"/>
                </a:lnTo>
                <a:lnTo>
                  <a:pt x="1011" y="288"/>
                </a:lnTo>
                <a:close/>
                <a:moveTo>
                  <a:pt x="1011" y="397"/>
                </a:moveTo>
                <a:lnTo>
                  <a:pt x="1252" y="465"/>
                </a:lnTo>
                <a:lnTo>
                  <a:pt x="1252" y="498"/>
                </a:lnTo>
                <a:lnTo>
                  <a:pt x="1011" y="448"/>
                </a:lnTo>
                <a:lnTo>
                  <a:pt x="1011" y="397"/>
                </a:lnTo>
                <a:close/>
                <a:moveTo>
                  <a:pt x="1011" y="503"/>
                </a:moveTo>
                <a:lnTo>
                  <a:pt x="1252" y="538"/>
                </a:lnTo>
                <a:lnTo>
                  <a:pt x="1252" y="571"/>
                </a:lnTo>
                <a:lnTo>
                  <a:pt x="1011" y="555"/>
                </a:lnTo>
                <a:lnTo>
                  <a:pt x="1011" y="503"/>
                </a:lnTo>
                <a:close/>
                <a:moveTo>
                  <a:pt x="1011" y="614"/>
                </a:moveTo>
                <a:lnTo>
                  <a:pt x="1252" y="609"/>
                </a:lnTo>
                <a:lnTo>
                  <a:pt x="1252" y="645"/>
                </a:lnTo>
                <a:lnTo>
                  <a:pt x="1011" y="663"/>
                </a:lnTo>
                <a:lnTo>
                  <a:pt x="1011" y="614"/>
                </a:lnTo>
                <a:close/>
                <a:moveTo>
                  <a:pt x="1011" y="722"/>
                </a:moveTo>
                <a:lnTo>
                  <a:pt x="1252" y="685"/>
                </a:lnTo>
                <a:lnTo>
                  <a:pt x="1252" y="718"/>
                </a:lnTo>
                <a:lnTo>
                  <a:pt x="1011" y="772"/>
                </a:lnTo>
                <a:lnTo>
                  <a:pt x="1011" y="722"/>
                </a:lnTo>
                <a:close/>
                <a:moveTo>
                  <a:pt x="1011" y="829"/>
                </a:moveTo>
                <a:lnTo>
                  <a:pt x="1252" y="756"/>
                </a:lnTo>
                <a:lnTo>
                  <a:pt x="1252" y="791"/>
                </a:lnTo>
                <a:lnTo>
                  <a:pt x="1011" y="883"/>
                </a:lnTo>
                <a:lnTo>
                  <a:pt x="1011" y="829"/>
                </a:lnTo>
                <a:close/>
                <a:moveTo>
                  <a:pt x="1011" y="989"/>
                </a:moveTo>
                <a:lnTo>
                  <a:pt x="1011" y="940"/>
                </a:lnTo>
                <a:lnTo>
                  <a:pt x="1252" y="829"/>
                </a:lnTo>
                <a:lnTo>
                  <a:pt x="1252" y="864"/>
                </a:lnTo>
                <a:lnTo>
                  <a:pt x="1011" y="989"/>
                </a:lnTo>
                <a:close/>
                <a:moveTo>
                  <a:pt x="1311" y="309"/>
                </a:moveTo>
                <a:lnTo>
                  <a:pt x="1476" y="401"/>
                </a:lnTo>
                <a:lnTo>
                  <a:pt x="1476" y="413"/>
                </a:lnTo>
                <a:lnTo>
                  <a:pt x="1311" y="328"/>
                </a:lnTo>
                <a:lnTo>
                  <a:pt x="1311" y="309"/>
                </a:lnTo>
                <a:close/>
                <a:moveTo>
                  <a:pt x="1481" y="767"/>
                </a:moveTo>
                <a:lnTo>
                  <a:pt x="1302" y="859"/>
                </a:lnTo>
                <a:lnTo>
                  <a:pt x="1302" y="824"/>
                </a:lnTo>
                <a:lnTo>
                  <a:pt x="1481" y="741"/>
                </a:lnTo>
                <a:lnTo>
                  <a:pt x="1481" y="767"/>
                </a:lnTo>
                <a:close/>
                <a:moveTo>
                  <a:pt x="1481" y="715"/>
                </a:moveTo>
                <a:lnTo>
                  <a:pt x="1302" y="784"/>
                </a:lnTo>
                <a:lnTo>
                  <a:pt x="1302" y="746"/>
                </a:lnTo>
                <a:lnTo>
                  <a:pt x="1481" y="692"/>
                </a:lnTo>
                <a:lnTo>
                  <a:pt x="1481" y="715"/>
                </a:lnTo>
                <a:close/>
                <a:moveTo>
                  <a:pt x="1481" y="666"/>
                </a:moveTo>
                <a:lnTo>
                  <a:pt x="1302" y="706"/>
                </a:lnTo>
                <a:lnTo>
                  <a:pt x="1302" y="670"/>
                </a:lnTo>
                <a:lnTo>
                  <a:pt x="1481" y="642"/>
                </a:lnTo>
                <a:lnTo>
                  <a:pt x="1481" y="666"/>
                </a:lnTo>
                <a:close/>
                <a:moveTo>
                  <a:pt x="1481" y="616"/>
                </a:moveTo>
                <a:lnTo>
                  <a:pt x="1302" y="630"/>
                </a:lnTo>
                <a:lnTo>
                  <a:pt x="1302" y="595"/>
                </a:lnTo>
                <a:lnTo>
                  <a:pt x="1481" y="593"/>
                </a:lnTo>
                <a:lnTo>
                  <a:pt x="1481" y="616"/>
                </a:lnTo>
                <a:close/>
                <a:moveTo>
                  <a:pt x="1481" y="567"/>
                </a:moveTo>
                <a:lnTo>
                  <a:pt x="1302" y="555"/>
                </a:lnTo>
                <a:lnTo>
                  <a:pt x="1302" y="519"/>
                </a:lnTo>
                <a:lnTo>
                  <a:pt x="1481" y="543"/>
                </a:lnTo>
                <a:lnTo>
                  <a:pt x="1481" y="567"/>
                </a:lnTo>
                <a:close/>
                <a:moveTo>
                  <a:pt x="1481" y="517"/>
                </a:moveTo>
                <a:lnTo>
                  <a:pt x="1302" y="479"/>
                </a:lnTo>
                <a:lnTo>
                  <a:pt x="1302" y="444"/>
                </a:lnTo>
                <a:lnTo>
                  <a:pt x="1481" y="493"/>
                </a:lnTo>
                <a:lnTo>
                  <a:pt x="1481" y="517"/>
                </a:lnTo>
                <a:close/>
                <a:moveTo>
                  <a:pt x="1481" y="467"/>
                </a:moveTo>
                <a:lnTo>
                  <a:pt x="1302" y="404"/>
                </a:lnTo>
                <a:lnTo>
                  <a:pt x="1302" y="368"/>
                </a:lnTo>
                <a:lnTo>
                  <a:pt x="1481" y="444"/>
                </a:lnTo>
                <a:lnTo>
                  <a:pt x="1481" y="467"/>
                </a:lnTo>
                <a:close/>
              </a:path>
            </a:pathLst>
          </a:custGeom>
          <a:solidFill>
            <a:schemeClr val="bg1"/>
          </a:solidFill>
          <a:ln>
            <a:noFill/>
          </a:ln>
          <a:extLst/>
        </p:spPr>
        <p:txBody>
          <a:bodyPr vert="horz" wrap="square" lIns="91312" tIns="45655" rIns="91312" bIns="45655" numCol="1" anchor="t" anchorCtr="0" compatLnSpc="1">
            <a:prstTxWarp prst="textNoShape">
              <a:avLst/>
            </a:prstTxWarp>
          </a:bodyPr>
          <a:lstStyle/>
          <a:p>
            <a:pPr defTabSz="931312"/>
            <a:endParaRPr lang="en-US">
              <a:solidFill>
                <a:srgbClr val="1E1E1E"/>
              </a:solidFill>
            </a:endParaRPr>
          </a:p>
        </p:txBody>
      </p:sp>
      <p:sp>
        <p:nvSpPr>
          <p:cNvPr id="127" name="Freeform 79"/>
          <p:cNvSpPr>
            <a:spLocks noChangeAspect="1" noEditPoints="1"/>
          </p:cNvSpPr>
          <p:nvPr/>
        </p:nvSpPr>
        <p:spPr bwMode="auto">
          <a:xfrm>
            <a:off x="11433510" y="3192167"/>
            <a:ext cx="307404" cy="290924"/>
          </a:xfrm>
          <a:custGeom>
            <a:avLst/>
            <a:gdLst>
              <a:gd name="T0" fmla="*/ 870 w 894"/>
              <a:gd name="T1" fmla="*/ 768 h 816"/>
              <a:gd name="T2" fmla="*/ 894 w 894"/>
              <a:gd name="T3" fmla="*/ 792 h 816"/>
              <a:gd name="T4" fmla="*/ 870 w 894"/>
              <a:gd name="T5" fmla="*/ 816 h 816"/>
              <a:gd name="T6" fmla="*/ 24 w 894"/>
              <a:gd name="T7" fmla="*/ 816 h 816"/>
              <a:gd name="T8" fmla="*/ 0 w 894"/>
              <a:gd name="T9" fmla="*/ 792 h 816"/>
              <a:gd name="T10" fmla="*/ 0 w 894"/>
              <a:gd name="T11" fmla="*/ 24 h 816"/>
              <a:gd name="T12" fmla="*/ 24 w 894"/>
              <a:gd name="T13" fmla="*/ 0 h 816"/>
              <a:gd name="T14" fmla="*/ 48 w 894"/>
              <a:gd name="T15" fmla="*/ 24 h 816"/>
              <a:gd name="T16" fmla="*/ 48 w 894"/>
              <a:gd name="T17" fmla="*/ 768 h 816"/>
              <a:gd name="T18" fmla="*/ 870 w 894"/>
              <a:gd name="T19" fmla="*/ 768 h 816"/>
              <a:gd name="T20" fmla="*/ 764 w 894"/>
              <a:gd name="T21" fmla="*/ 221 h 816"/>
              <a:gd name="T22" fmla="*/ 718 w 894"/>
              <a:gd name="T23" fmla="*/ 221 h 816"/>
              <a:gd name="T24" fmla="*/ 636 w 894"/>
              <a:gd name="T25" fmla="*/ 301 h 816"/>
              <a:gd name="T26" fmla="*/ 636 w 894"/>
              <a:gd name="T27" fmla="*/ 638 h 816"/>
              <a:gd name="T28" fmla="*/ 718 w 894"/>
              <a:gd name="T29" fmla="*/ 718 h 816"/>
              <a:gd name="T30" fmla="*/ 764 w 894"/>
              <a:gd name="T31" fmla="*/ 718 h 816"/>
              <a:gd name="T32" fmla="*/ 846 w 894"/>
              <a:gd name="T33" fmla="*/ 638 h 816"/>
              <a:gd name="T34" fmla="*/ 846 w 894"/>
              <a:gd name="T35" fmla="*/ 301 h 816"/>
              <a:gd name="T36" fmla="*/ 764 w 894"/>
              <a:gd name="T37" fmla="*/ 221 h 816"/>
              <a:gd name="T38" fmla="*/ 502 w 894"/>
              <a:gd name="T39" fmla="*/ 62 h 816"/>
              <a:gd name="T40" fmla="*/ 456 w 894"/>
              <a:gd name="T41" fmla="*/ 62 h 816"/>
              <a:gd name="T42" fmla="*/ 374 w 894"/>
              <a:gd name="T43" fmla="*/ 142 h 816"/>
              <a:gd name="T44" fmla="*/ 374 w 894"/>
              <a:gd name="T45" fmla="*/ 638 h 816"/>
              <a:gd name="T46" fmla="*/ 456 w 894"/>
              <a:gd name="T47" fmla="*/ 718 h 816"/>
              <a:gd name="T48" fmla="*/ 502 w 894"/>
              <a:gd name="T49" fmla="*/ 718 h 816"/>
              <a:gd name="T50" fmla="*/ 584 w 894"/>
              <a:gd name="T51" fmla="*/ 638 h 816"/>
              <a:gd name="T52" fmla="*/ 584 w 894"/>
              <a:gd name="T53" fmla="*/ 142 h 816"/>
              <a:gd name="T54" fmla="*/ 502 w 894"/>
              <a:gd name="T55" fmla="*/ 62 h 816"/>
              <a:gd name="T56" fmla="*/ 240 w 894"/>
              <a:gd name="T57" fmla="*/ 381 h 816"/>
              <a:gd name="T58" fmla="*/ 194 w 894"/>
              <a:gd name="T59" fmla="*/ 381 h 816"/>
              <a:gd name="T60" fmla="*/ 112 w 894"/>
              <a:gd name="T61" fmla="*/ 461 h 816"/>
              <a:gd name="T62" fmla="*/ 112 w 894"/>
              <a:gd name="T63" fmla="*/ 638 h 816"/>
              <a:gd name="T64" fmla="*/ 194 w 894"/>
              <a:gd name="T65" fmla="*/ 718 h 816"/>
              <a:gd name="T66" fmla="*/ 240 w 894"/>
              <a:gd name="T67" fmla="*/ 718 h 816"/>
              <a:gd name="T68" fmla="*/ 322 w 894"/>
              <a:gd name="T69" fmla="*/ 638 h 816"/>
              <a:gd name="T70" fmla="*/ 322 w 894"/>
              <a:gd name="T71" fmla="*/ 461 h 816"/>
              <a:gd name="T72" fmla="*/ 240 w 894"/>
              <a:gd name="T73" fmla="*/ 381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94" h="816">
                <a:moveTo>
                  <a:pt x="870" y="768"/>
                </a:moveTo>
                <a:cubicBezTo>
                  <a:pt x="883" y="768"/>
                  <a:pt x="894" y="779"/>
                  <a:pt x="894" y="792"/>
                </a:cubicBezTo>
                <a:cubicBezTo>
                  <a:pt x="894" y="805"/>
                  <a:pt x="883" y="816"/>
                  <a:pt x="870" y="816"/>
                </a:cubicBezTo>
                <a:cubicBezTo>
                  <a:pt x="24" y="816"/>
                  <a:pt x="24" y="816"/>
                  <a:pt x="24" y="816"/>
                </a:cubicBezTo>
                <a:cubicBezTo>
                  <a:pt x="11" y="816"/>
                  <a:pt x="0" y="805"/>
                  <a:pt x="0" y="792"/>
                </a:cubicBezTo>
                <a:cubicBezTo>
                  <a:pt x="0" y="24"/>
                  <a:pt x="0" y="24"/>
                  <a:pt x="0" y="24"/>
                </a:cubicBezTo>
                <a:cubicBezTo>
                  <a:pt x="0" y="11"/>
                  <a:pt x="11" y="0"/>
                  <a:pt x="24" y="0"/>
                </a:cubicBezTo>
                <a:cubicBezTo>
                  <a:pt x="37" y="0"/>
                  <a:pt x="48" y="11"/>
                  <a:pt x="48" y="24"/>
                </a:cubicBezTo>
                <a:cubicBezTo>
                  <a:pt x="48" y="768"/>
                  <a:pt x="48" y="768"/>
                  <a:pt x="48" y="768"/>
                </a:cubicBezTo>
                <a:cubicBezTo>
                  <a:pt x="870" y="768"/>
                  <a:pt x="870" y="768"/>
                  <a:pt x="870" y="768"/>
                </a:cubicBezTo>
                <a:moveTo>
                  <a:pt x="764" y="221"/>
                </a:moveTo>
                <a:cubicBezTo>
                  <a:pt x="718" y="221"/>
                  <a:pt x="718" y="221"/>
                  <a:pt x="718" y="221"/>
                </a:cubicBezTo>
                <a:cubicBezTo>
                  <a:pt x="673" y="221"/>
                  <a:pt x="636" y="257"/>
                  <a:pt x="636" y="301"/>
                </a:cubicBezTo>
                <a:cubicBezTo>
                  <a:pt x="636" y="638"/>
                  <a:pt x="636" y="638"/>
                  <a:pt x="636" y="638"/>
                </a:cubicBezTo>
                <a:cubicBezTo>
                  <a:pt x="636" y="682"/>
                  <a:pt x="673" y="718"/>
                  <a:pt x="718" y="718"/>
                </a:cubicBezTo>
                <a:cubicBezTo>
                  <a:pt x="764" y="718"/>
                  <a:pt x="764" y="718"/>
                  <a:pt x="764" y="718"/>
                </a:cubicBezTo>
                <a:cubicBezTo>
                  <a:pt x="809" y="718"/>
                  <a:pt x="846" y="682"/>
                  <a:pt x="846" y="638"/>
                </a:cubicBezTo>
                <a:cubicBezTo>
                  <a:pt x="846" y="301"/>
                  <a:pt x="846" y="301"/>
                  <a:pt x="846" y="301"/>
                </a:cubicBezTo>
                <a:cubicBezTo>
                  <a:pt x="846" y="257"/>
                  <a:pt x="809" y="221"/>
                  <a:pt x="764" y="221"/>
                </a:cubicBezTo>
                <a:moveTo>
                  <a:pt x="502" y="62"/>
                </a:moveTo>
                <a:cubicBezTo>
                  <a:pt x="456" y="62"/>
                  <a:pt x="456" y="62"/>
                  <a:pt x="456" y="62"/>
                </a:cubicBezTo>
                <a:cubicBezTo>
                  <a:pt x="411" y="62"/>
                  <a:pt x="374" y="98"/>
                  <a:pt x="374" y="142"/>
                </a:cubicBezTo>
                <a:cubicBezTo>
                  <a:pt x="374" y="638"/>
                  <a:pt x="374" y="638"/>
                  <a:pt x="374" y="638"/>
                </a:cubicBezTo>
                <a:cubicBezTo>
                  <a:pt x="374" y="682"/>
                  <a:pt x="411" y="718"/>
                  <a:pt x="456" y="718"/>
                </a:cubicBezTo>
                <a:cubicBezTo>
                  <a:pt x="502" y="718"/>
                  <a:pt x="502" y="718"/>
                  <a:pt x="502" y="718"/>
                </a:cubicBezTo>
                <a:cubicBezTo>
                  <a:pt x="548" y="718"/>
                  <a:pt x="584" y="682"/>
                  <a:pt x="584" y="638"/>
                </a:cubicBezTo>
                <a:cubicBezTo>
                  <a:pt x="584" y="142"/>
                  <a:pt x="584" y="142"/>
                  <a:pt x="584" y="142"/>
                </a:cubicBezTo>
                <a:cubicBezTo>
                  <a:pt x="584" y="98"/>
                  <a:pt x="548" y="62"/>
                  <a:pt x="502" y="62"/>
                </a:cubicBezTo>
                <a:moveTo>
                  <a:pt x="240" y="381"/>
                </a:moveTo>
                <a:cubicBezTo>
                  <a:pt x="194" y="381"/>
                  <a:pt x="194" y="381"/>
                  <a:pt x="194" y="381"/>
                </a:cubicBezTo>
                <a:cubicBezTo>
                  <a:pt x="149" y="381"/>
                  <a:pt x="112" y="417"/>
                  <a:pt x="112" y="461"/>
                </a:cubicBezTo>
                <a:cubicBezTo>
                  <a:pt x="112" y="638"/>
                  <a:pt x="112" y="638"/>
                  <a:pt x="112" y="638"/>
                </a:cubicBezTo>
                <a:cubicBezTo>
                  <a:pt x="112" y="682"/>
                  <a:pt x="149" y="718"/>
                  <a:pt x="194" y="718"/>
                </a:cubicBezTo>
                <a:cubicBezTo>
                  <a:pt x="240" y="718"/>
                  <a:pt x="240" y="718"/>
                  <a:pt x="240" y="718"/>
                </a:cubicBezTo>
                <a:cubicBezTo>
                  <a:pt x="286" y="718"/>
                  <a:pt x="322" y="682"/>
                  <a:pt x="322" y="638"/>
                </a:cubicBezTo>
                <a:cubicBezTo>
                  <a:pt x="322" y="461"/>
                  <a:pt x="322" y="461"/>
                  <a:pt x="322" y="461"/>
                </a:cubicBezTo>
                <a:cubicBezTo>
                  <a:pt x="322" y="417"/>
                  <a:pt x="286" y="381"/>
                  <a:pt x="240" y="381"/>
                </a:cubicBezTo>
              </a:path>
            </a:pathLst>
          </a:custGeom>
          <a:solidFill>
            <a:schemeClr val="bg1"/>
          </a:solidFill>
          <a:ln>
            <a:noFill/>
          </a:ln>
        </p:spPr>
        <p:txBody>
          <a:bodyPr vert="horz" wrap="square" lIns="91312" tIns="45655" rIns="91312" bIns="45655" numCol="1" anchor="t" anchorCtr="0" compatLnSpc="1">
            <a:prstTxWarp prst="textNoShape">
              <a:avLst/>
            </a:prstTxWarp>
          </a:bodyPr>
          <a:lstStyle/>
          <a:p>
            <a:pPr defTabSz="931312"/>
            <a:endParaRPr lang="en-US">
              <a:solidFill>
                <a:srgbClr val="1E1E1E"/>
              </a:solidFill>
            </a:endParaRPr>
          </a:p>
        </p:txBody>
      </p:sp>
      <p:grpSp>
        <p:nvGrpSpPr>
          <p:cNvPr id="128" name="Group 127"/>
          <p:cNvGrpSpPr/>
          <p:nvPr/>
        </p:nvGrpSpPr>
        <p:grpSpPr>
          <a:xfrm>
            <a:off x="5936104" y="3975316"/>
            <a:ext cx="306966" cy="289799"/>
            <a:chOff x="241228" y="-1619325"/>
            <a:chExt cx="1280479" cy="1166067"/>
          </a:xfrm>
          <a:solidFill>
            <a:schemeClr val="bg1"/>
          </a:solidFill>
        </p:grpSpPr>
        <p:sp>
          <p:nvSpPr>
            <p:cNvPr id="140" name="Freeform 43"/>
            <p:cNvSpPr>
              <a:spLocks noEditPoints="1"/>
            </p:cNvSpPr>
            <p:nvPr/>
          </p:nvSpPr>
          <p:spPr bwMode="auto">
            <a:xfrm>
              <a:off x="241228" y="-1619325"/>
              <a:ext cx="414578" cy="835438"/>
            </a:xfrm>
            <a:custGeom>
              <a:avLst/>
              <a:gdLst>
                <a:gd name="T0" fmla="*/ 187 w 391"/>
                <a:gd name="T1" fmla="*/ 274 h 788"/>
                <a:gd name="T2" fmla="*/ 236 w 391"/>
                <a:gd name="T3" fmla="*/ 218 h 788"/>
                <a:gd name="T4" fmla="*/ 391 w 391"/>
                <a:gd name="T5" fmla="*/ 218 h 788"/>
                <a:gd name="T6" fmla="*/ 391 w 391"/>
                <a:gd name="T7" fmla="*/ 175 h 788"/>
                <a:gd name="T8" fmla="*/ 391 w 391"/>
                <a:gd name="T9" fmla="*/ 166 h 788"/>
                <a:gd name="T10" fmla="*/ 391 w 391"/>
                <a:gd name="T11" fmla="*/ 164 h 788"/>
                <a:gd name="T12" fmla="*/ 391 w 391"/>
                <a:gd name="T13" fmla="*/ 40 h 788"/>
                <a:gd name="T14" fmla="*/ 358 w 391"/>
                <a:gd name="T15" fmla="*/ 0 h 788"/>
                <a:gd name="T16" fmla="*/ 34 w 391"/>
                <a:gd name="T17" fmla="*/ 0 h 788"/>
                <a:gd name="T18" fmla="*/ 0 w 391"/>
                <a:gd name="T19" fmla="*/ 38 h 788"/>
                <a:gd name="T20" fmla="*/ 0 w 391"/>
                <a:gd name="T21" fmla="*/ 164 h 788"/>
                <a:gd name="T22" fmla="*/ 0 w 391"/>
                <a:gd name="T23" fmla="*/ 174 h 788"/>
                <a:gd name="T24" fmla="*/ 0 w 391"/>
                <a:gd name="T25" fmla="*/ 175 h 788"/>
                <a:gd name="T26" fmla="*/ 0 w 391"/>
                <a:gd name="T27" fmla="*/ 753 h 788"/>
                <a:gd name="T28" fmla="*/ 35 w 391"/>
                <a:gd name="T29" fmla="*/ 788 h 788"/>
                <a:gd name="T30" fmla="*/ 187 w 391"/>
                <a:gd name="T31" fmla="*/ 788 h 788"/>
                <a:gd name="T32" fmla="*/ 187 w 391"/>
                <a:gd name="T33" fmla="*/ 274 h 788"/>
                <a:gd name="T34" fmla="*/ 47 w 391"/>
                <a:gd name="T35" fmla="*/ 83 h 788"/>
                <a:gd name="T36" fmla="*/ 57 w 391"/>
                <a:gd name="T37" fmla="*/ 73 h 788"/>
                <a:gd name="T38" fmla="*/ 334 w 391"/>
                <a:gd name="T39" fmla="*/ 73 h 788"/>
                <a:gd name="T40" fmla="*/ 344 w 391"/>
                <a:gd name="T41" fmla="*/ 83 h 788"/>
                <a:gd name="T42" fmla="*/ 344 w 391"/>
                <a:gd name="T43" fmla="*/ 120 h 788"/>
                <a:gd name="T44" fmla="*/ 334 w 391"/>
                <a:gd name="T45" fmla="*/ 130 h 788"/>
                <a:gd name="T46" fmla="*/ 57 w 391"/>
                <a:gd name="T47" fmla="*/ 130 h 788"/>
                <a:gd name="T48" fmla="*/ 47 w 391"/>
                <a:gd name="T49" fmla="*/ 120 h 788"/>
                <a:gd name="T50" fmla="*/ 47 w 391"/>
                <a:gd name="T51" fmla="*/ 83 h 788"/>
                <a:gd name="T52" fmla="*/ 80 w 391"/>
                <a:gd name="T53" fmla="*/ 214 h 788"/>
                <a:gd name="T54" fmla="*/ 115 w 391"/>
                <a:gd name="T55" fmla="*/ 249 h 788"/>
                <a:gd name="T56" fmla="*/ 80 w 391"/>
                <a:gd name="T57" fmla="*/ 284 h 788"/>
                <a:gd name="T58" fmla="*/ 43 w 391"/>
                <a:gd name="T59" fmla="*/ 249 h 788"/>
                <a:gd name="T60" fmla="*/ 80 w 391"/>
                <a:gd name="T61" fmla="*/ 214 h 788"/>
                <a:gd name="T62" fmla="*/ 80 w 391"/>
                <a:gd name="T63" fmla="*/ 372 h 788"/>
                <a:gd name="T64" fmla="*/ 51 w 391"/>
                <a:gd name="T65" fmla="*/ 346 h 788"/>
                <a:gd name="T66" fmla="*/ 80 w 391"/>
                <a:gd name="T67" fmla="*/ 319 h 788"/>
                <a:gd name="T68" fmla="*/ 105 w 391"/>
                <a:gd name="T69" fmla="*/ 346 h 788"/>
                <a:gd name="T70" fmla="*/ 80 w 391"/>
                <a:gd name="T71" fmla="*/ 372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1" h="788">
                  <a:moveTo>
                    <a:pt x="187" y="274"/>
                  </a:moveTo>
                  <a:cubicBezTo>
                    <a:pt x="185" y="246"/>
                    <a:pt x="210" y="219"/>
                    <a:pt x="236" y="218"/>
                  </a:cubicBezTo>
                  <a:cubicBezTo>
                    <a:pt x="391" y="218"/>
                    <a:pt x="391" y="218"/>
                    <a:pt x="391" y="218"/>
                  </a:cubicBezTo>
                  <a:cubicBezTo>
                    <a:pt x="391" y="203"/>
                    <a:pt x="391" y="191"/>
                    <a:pt x="391" y="175"/>
                  </a:cubicBezTo>
                  <a:cubicBezTo>
                    <a:pt x="391" y="175"/>
                    <a:pt x="391" y="175"/>
                    <a:pt x="391" y="166"/>
                  </a:cubicBezTo>
                  <a:cubicBezTo>
                    <a:pt x="391" y="166"/>
                    <a:pt x="391" y="165"/>
                    <a:pt x="391" y="164"/>
                  </a:cubicBezTo>
                  <a:cubicBezTo>
                    <a:pt x="391" y="157"/>
                    <a:pt x="391" y="129"/>
                    <a:pt x="391" y="40"/>
                  </a:cubicBezTo>
                  <a:cubicBezTo>
                    <a:pt x="391" y="0"/>
                    <a:pt x="363" y="0"/>
                    <a:pt x="358" y="0"/>
                  </a:cubicBezTo>
                  <a:cubicBezTo>
                    <a:pt x="347" y="0"/>
                    <a:pt x="290" y="0"/>
                    <a:pt x="34" y="0"/>
                  </a:cubicBezTo>
                  <a:cubicBezTo>
                    <a:pt x="5" y="0"/>
                    <a:pt x="0" y="22"/>
                    <a:pt x="0" y="38"/>
                  </a:cubicBezTo>
                  <a:cubicBezTo>
                    <a:pt x="0" y="44"/>
                    <a:pt x="0" y="71"/>
                    <a:pt x="0" y="164"/>
                  </a:cubicBezTo>
                  <a:cubicBezTo>
                    <a:pt x="0" y="164"/>
                    <a:pt x="0" y="164"/>
                    <a:pt x="0" y="174"/>
                  </a:cubicBezTo>
                  <a:cubicBezTo>
                    <a:pt x="0" y="174"/>
                    <a:pt x="0" y="174"/>
                    <a:pt x="0" y="175"/>
                  </a:cubicBezTo>
                  <a:cubicBezTo>
                    <a:pt x="0" y="177"/>
                    <a:pt x="0" y="218"/>
                    <a:pt x="0" y="753"/>
                  </a:cubicBezTo>
                  <a:cubicBezTo>
                    <a:pt x="0" y="788"/>
                    <a:pt x="29" y="788"/>
                    <a:pt x="35" y="788"/>
                  </a:cubicBezTo>
                  <a:cubicBezTo>
                    <a:pt x="40" y="788"/>
                    <a:pt x="66" y="788"/>
                    <a:pt x="187" y="788"/>
                  </a:cubicBezTo>
                  <a:lnTo>
                    <a:pt x="187" y="274"/>
                  </a:lnTo>
                  <a:close/>
                  <a:moveTo>
                    <a:pt x="47" y="83"/>
                  </a:moveTo>
                  <a:cubicBezTo>
                    <a:pt x="47" y="77"/>
                    <a:pt x="51" y="73"/>
                    <a:pt x="57" y="73"/>
                  </a:cubicBezTo>
                  <a:cubicBezTo>
                    <a:pt x="57" y="73"/>
                    <a:pt x="57" y="73"/>
                    <a:pt x="334" y="73"/>
                  </a:cubicBezTo>
                  <a:cubicBezTo>
                    <a:pt x="340" y="73"/>
                    <a:pt x="344" y="77"/>
                    <a:pt x="344" y="83"/>
                  </a:cubicBezTo>
                  <a:cubicBezTo>
                    <a:pt x="344" y="83"/>
                    <a:pt x="344" y="83"/>
                    <a:pt x="344" y="120"/>
                  </a:cubicBezTo>
                  <a:cubicBezTo>
                    <a:pt x="344" y="126"/>
                    <a:pt x="340" y="130"/>
                    <a:pt x="334" y="130"/>
                  </a:cubicBezTo>
                  <a:cubicBezTo>
                    <a:pt x="334" y="130"/>
                    <a:pt x="334" y="130"/>
                    <a:pt x="57" y="130"/>
                  </a:cubicBezTo>
                  <a:cubicBezTo>
                    <a:pt x="51" y="130"/>
                    <a:pt x="47" y="126"/>
                    <a:pt x="47" y="120"/>
                  </a:cubicBezTo>
                  <a:cubicBezTo>
                    <a:pt x="47" y="120"/>
                    <a:pt x="47" y="120"/>
                    <a:pt x="47" y="83"/>
                  </a:cubicBezTo>
                  <a:close/>
                  <a:moveTo>
                    <a:pt x="80" y="214"/>
                  </a:moveTo>
                  <a:cubicBezTo>
                    <a:pt x="98" y="214"/>
                    <a:pt x="115" y="229"/>
                    <a:pt x="115" y="249"/>
                  </a:cubicBezTo>
                  <a:cubicBezTo>
                    <a:pt x="115" y="268"/>
                    <a:pt x="98" y="284"/>
                    <a:pt x="80" y="284"/>
                  </a:cubicBezTo>
                  <a:cubicBezTo>
                    <a:pt x="59" y="284"/>
                    <a:pt x="43" y="268"/>
                    <a:pt x="43" y="249"/>
                  </a:cubicBezTo>
                  <a:cubicBezTo>
                    <a:pt x="43" y="229"/>
                    <a:pt x="59" y="214"/>
                    <a:pt x="80" y="214"/>
                  </a:cubicBezTo>
                  <a:close/>
                  <a:moveTo>
                    <a:pt x="80" y="372"/>
                  </a:moveTo>
                  <a:cubicBezTo>
                    <a:pt x="64" y="372"/>
                    <a:pt x="51" y="360"/>
                    <a:pt x="51" y="346"/>
                  </a:cubicBezTo>
                  <a:cubicBezTo>
                    <a:pt x="51" y="331"/>
                    <a:pt x="64" y="319"/>
                    <a:pt x="80" y="319"/>
                  </a:cubicBezTo>
                  <a:cubicBezTo>
                    <a:pt x="94" y="319"/>
                    <a:pt x="105" y="331"/>
                    <a:pt x="105" y="346"/>
                  </a:cubicBezTo>
                  <a:cubicBezTo>
                    <a:pt x="105" y="360"/>
                    <a:pt x="94" y="372"/>
                    <a:pt x="80" y="372"/>
                  </a:cubicBezTo>
                  <a:close/>
                </a:path>
              </a:pathLst>
            </a:custGeom>
            <a:grpFill/>
            <a:ln>
              <a:noFill/>
            </a:ln>
          </p:spPr>
          <p:txBody>
            <a:bodyPr vert="horz" wrap="square" lIns="91414" tIns="45706" rIns="91414" bIns="45706" numCol="1" anchor="t" anchorCtr="0" compatLnSpc="1">
              <a:prstTxWarp prst="textNoShape">
                <a:avLst/>
              </a:prstTxWarp>
            </a:bodyPr>
            <a:lstStyle/>
            <a:p>
              <a:pPr defTabSz="912780"/>
              <a:endParaRPr lang="en-US" sz="1600">
                <a:solidFill>
                  <a:srgbClr val="000000"/>
                </a:solidFill>
              </a:endParaRPr>
            </a:p>
          </p:txBody>
        </p:sp>
        <p:sp>
          <p:nvSpPr>
            <p:cNvPr id="141" name="Freeform 44"/>
            <p:cNvSpPr>
              <a:spLocks noEditPoints="1"/>
            </p:cNvSpPr>
            <p:nvPr/>
          </p:nvSpPr>
          <p:spPr bwMode="auto">
            <a:xfrm>
              <a:off x="489300" y="-1338499"/>
              <a:ext cx="1032407" cy="885241"/>
            </a:xfrm>
            <a:custGeom>
              <a:avLst/>
              <a:gdLst>
                <a:gd name="T0" fmla="*/ 943 w 974"/>
                <a:gd name="T1" fmla="*/ 0 h 835"/>
                <a:gd name="T2" fmla="*/ 33 w 974"/>
                <a:gd name="T3" fmla="*/ 0 h 835"/>
                <a:gd name="T4" fmla="*/ 0 w 974"/>
                <a:gd name="T5" fmla="*/ 30 h 835"/>
                <a:gd name="T6" fmla="*/ 0 w 974"/>
                <a:gd name="T7" fmla="*/ 683 h 835"/>
                <a:gd name="T8" fmla="*/ 33 w 974"/>
                <a:gd name="T9" fmla="*/ 714 h 835"/>
                <a:gd name="T10" fmla="*/ 332 w 974"/>
                <a:gd name="T11" fmla="*/ 714 h 835"/>
                <a:gd name="T12" fmla="*/ 323 w 974"/>
                <a:gd name="T13" fmla="*/ 761 h 835"/>
                <a:gd name="T14" fmla="*/ 272 w 974"/>
                <a:gd name="T15" fmla="*/ 779 h 835"/>
                <a:gd name="T16" fmla="*/ 267 w 974"/>
                <a:gd name="T17" fmla="*/ 779 h 835"/>
                <a:gd name="T18" fmla="*/ 246 w 974"/>
                <a:gd name="T19" fmla="*/ 801 h 835"/>
                <a:gd name="T20" fmla="*/ 246 w 974"/>
                <a:gd name="T21" fmla="*/ 813 h 835"/>
                <a:gd name="T22" fmla="*/ 267 w 974"/>
                <a:gd name="T23" fmla="*/ 835 h 835"/>
                <a:gd name="T24" fmla="*/ 719 w 974"/>
                <a:gd name="T25" fmla="*/ 835 h 835"/>
                <a:gd name="T26" fmla="*/ 740 w 974"/>
                <a:gd name="T27" fmla="*/ 813 h 835"/>
                <a:gd name="T28" fmla="*/ 740 w 974"/>
                <a:gd name="T29" fmla="*/ 801 h 835"/>
                <a:gd name="T30" fmla="*/ 719 w 974"/>
                <a:gd name="T31" fmla="*/ 779 h 835"/>
                <a:gd name="T32" fmla="*/ 717 w 974"/>
                <a:gd name="T33" fmla="*/ 779 h 835"/>
                <a:gd name="T34" fmla="*/ 669 w 974"/>
                <a:gd name="T35" fmla="*/ 761 h 835"/>
                <a:gd name="T36" fmla="*/ 661 w 974"/>
                <a:gd name="T37" fmla="*/ 714 h 835"/>
                <a:gd name="T38" fmla="*/ 943 w 974"/>
                <a:gd name="T39" fmla="*/ 714 h 835"/>
                <a:gd name="T40" fmla="*/ 974 w 974"/>
                <a:gd name="T41" fmla="*/ 683 h 835"/>
                <a:gd name="T42" fmla="*/ 974 w 974"/>
                <a:gd name="T43" fmla="*/ 30 h 835"/>
                <a:gd name="T44" fmla="*/ 943 w 974"/>
                <a:gd name="T45" fmla="*/ 0 h 835"/>
                <a:gd name="T46" fmla="*/ 918 w 974"/>
                <a:gd name="T47" fmla="*/ 634 h 835"/>
                <a:gd name="T48" fmla="*/ 892 w 974"/>
                <a:gd name="T49" fmla="*/ 660 h 835"/>
                <a:gd name="T50" fmla="*/ 84 w 974"/>
                <a:gd name="T51" fmla="*/ 660 h 835"/>
                <a:gd name="T52" fmla="*/ 57 w 974"/>
                <a:gd name="T53" fmla="*/ 634 h 835"/>
                <a:gd name="T54" fmla="*/ 57 w 974"/>
                <a:gd name="T55" fmla="*/ 79 h 835"/>
                <a:gd name="T56" fmla="*/ 84 w 974"/>
                <a:gd name="T57" fmla="*/ 53 h 835"/>
                <a:gd name="T58" fmla="*/ 892 w 974"/>
                <a:gd name="T59" fmla="*/ 53 h 835"/>
                <a:gd name="T60" fmla="*/ 918 w 974"/>
                <a:gd name="T61" fmla="*/ 79 h 835"/>
                <a:gd name="T62" fmla="*/ 918 w 974"/>
                <a:gd name="T63" fmla="*/ 634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74" h="835">
                  <a:moveTo>
                    <a:pt x="943" y="0"/>
                  </a:moveTo>
                  <a:cubicBezTo>
                    <a:pt x="33" y="0"/>
                    <a:pt x="33" y="0"/>
                    <a:pt x="33" y="0"/>
                  </a:cubicBezTo>
                  <a:cubicBezTo>
                    <a:pt x="15" y="0"/>
                    <a:pt x="0" y="13"/>
                    <a:pt x="0" y="30"/>
                  </a:cubicBezTo>
                  <a:cubicBezTo>
                    <a:pt x="0" y="683"/>
                    <a:pt x="0" y="683"/>
                    <a:pt x="0" y="683"/>
                  </a:cubicBezTo>
                  <a:cubicBezTo>
                    <a:pt x="0" y="700"/>
                    <a:pt x="15" y="714"/>
                    <a:pt x="33" y="714"/>
                  </a:cubicBezTo>
                  <a:cubicBezTo>
                    <a:pt x="332" y="714"/>
                    <a:pt x="332" y="714"/>
                    <a:pt x="332" y="714"/>
                  </a:cubicBezTo>
                  <a:cubicBezTo>
                    <a:pt x="332" y="714"/>
                    <a:pt x="330" y="751"/>
                    <a:pt x="323" y="761"/>
                  </a:cubicBezTo>
                  <a:cubicBezTo>
                    <a:pt x="311" y="779"/>
                    <a:pt x="288" y="774"/>
                    <a:pt x="272" y="779"/>
                  </a:cubicBezTo>
                  <a:cubicBezTo>
                    <a:pt x="267" y="779"/>
                    <a:pt x="267" y="779"/>
                    <a:pt x="267" y="779"/>
                  </a:cubicBezTo>
                  <a:cubicBezTo>
                    <a:pt x="255" y="779"/>
                    <a:pt x="246" y="789"/>
                    <a:pt x="246" y="801"/>
                  </a:cubicBezTo>
                  <a:cubicBezTo>
                    <a:pt x="246" y="813"/>
                    <a:pt x="246" y="813"/>
                    <a:pt x="246" y="813"/>
                  </a:cubicBezTo>
                  <a:cubicBezTo>
                    <a:pt x="246" y="825"/>
                    <a:pt x="255" y="835"/>
                    <a:pt x="267" y="835"/>
                  </a:cubicBezTo>
                  <a:cubicBezTo>
                    <a:pt x="719" y="835"/>
                    <a:pt x="719" y="835"/>
                    <a:pt x="719" y="835"/>
                  </a:cubicBezTo>
                  <a:cubicBezTo>
                    <a:pt x="730" y="835"/>
                    <a:pt x="740" y="825"/>
                    <a:pt x="740" y="813"/>
                  </a:cubicBezTo>
                  <a:cubicBezTo>
                    <a:pt x="740" y="801"/>
                    <a:pt x="740" y="801"/>
                    <a:pt x="740" y="801"/>
                  </a:cubicBezTo>
                  <a:cubicBezTo>
                    <a:pt x="740" y="789"/>
                    <a:pt x="730" y="779"/>
                    <a:pt x="719" y="779"/>
                  </a:cubicBezTo>
                  <a:cubicBezTo>
                    <a:pt x="717" y="779"/>
                    <a:pt x="717" y="779"/>
                    <a:pt x="717" y="779"/>
                  </a:cubicBezTo>
                  <a:cubicBezTo>
                    <a:pt x="708" y="778"/>
                    <a:pt x="681" y="780"/>
                    <a:pt x="669" y="761"/>
                  </a:cubicBezTo>
                  <a:cubicBezTo>
                    <a:pt x="663" y="751"/>
                    <a:pt x="661" y="714"/>
                    <a:pt x="661" y="714"/>
                  </a:cubicBezTo>
                  <a:cubicBezTo>
                    <a:pt x="943" y="714"/>
                    <a:pt x="943" y="714"/>
                    <a:pt x="943" y="714"/>
                  </a:cubicBezTo>
                  <a:cubicBezTo>
                    <a:pt x="960" y="714"/>
                    <a:pt x="974" y="700"/>
                    <a:pt x="974" y="683"/>
                  </a:cubicBezTo>
                  <a:cubicBezTo>
                    <a:pt x="974" y="30"/>
                    <a:pt x="974" y="30"/>
                    <a:pt x="974" y="30"/>
                  </a:cubicBezTo>
                  <a:cubicBezTo>
                    <a:pt x="974" y="13"/>
                    <a:pt x="960" y="0"/>
                    <a:pt x="943" y="0"/>
                  </a:cubicBezTo>
                  <a:close/>
                  <a:moveTo>
                    <a:pt x="918" y="634"/>
                  </a:moveTo>
                  <a:cubicBezTo>
                    <a:pt x="918" y="649"/>
                    <a:pt x="906" y="660"/>
                    <a:pt x="892" y="660"/>
                  </a:cubicBezTo>
                  <a:cubicBezTo>
                    <a:pt x="84" y="660"/>
                    <a:pt x="84" y="660"/>
                    <a:pt x="84" y="660"/>
                  </a:cubicBezTo>
                  <a:cubicBezTo>
                    <a:pt x="69" y="660"/>
                    <a:pt x="57" y="649"/>
                    <a:pt x="57" y="634"/>
                  </a:cubicBezTo>
                  <a:cubicBezTo>
                    <a:pt x="57" y="79"/>
                    <a:pt x="57" y="79"/>
                    <a:pt x="57" y="79"/>
                  </a:cubicBezTo>
                  <a:cubicBezTo>
                    <a:pt x="57" y="64"/>
                    <a:pt x="69" y="53"/>
                    <a:pt x="84" y="53"/>
                  </a:cubicBezTo>
                  <a:cubicBezTo>
                    <a:pt x="892" y="53"/>
                    <a:pt x="892" y="53"/>
                    <a:pt x="892" y="53"/>
                  </a:cubicBezTo>
                  <a:cubicBezTo>
                    <a:pt x="906" y="53"/>
                    <a:pt x="918" y="64"/>
                    <a:pt x="918" y="79"/>
                  </a:cubicBezTo>
                  <a:cubicBezTo>
                    <a:pt x="918" y="634"/>
                    <a:pt x="918" y="634"/>
                    <a:pt x="918" y="634"/>
                  </a:cubicBezTo>
                  <a:close/>
                </a:path>
              </a:pathLst>
            </a:custGeom>
            <a:grpFill/>
            <a:ln>
              <a:noFill/>
            </a:ln>
          </p:spPr>
          <p:txBody>
            <a:bodyPr vert="horz" wrap="square" lIns="91414" tIns="45706" rIns="91414" bIns="45706" numCol="1" anchor="t" anchorCtr="0" compatLnSpc="1">
              <a:prstTxWarp prst="textNoShape">
                <a:avLst/>
              </a:prstTxWarp>
            </a:bodyPr>
            <a:lstStyle/>
            <a:p>
              <a:pPr defTabSz="912780"/>
              <a:endParaRPr lang="en-US" sz="1600">
                <a:solidFill>
                  <a:srgbClr val="000000"/>
                </a:solidFill>
              </a:endParaRPr>
            </a:p>
          </p:txBody>
        </p:sp>
      </p:grpSp>
      <p:sp>
        <p:nvSpPr>
          <p:cNvPr id="129" name="Freeform 9"/>
          <p:cNvSpPr>
            <a:spLocks noChangeAspect="1"/>
          </p:cNvSpPr>
          <p:nvPr/>
        </p:nvSpPr>
        <p:spPr bwMode="auto">
          <a:xfrm>
            <a:off x="7455235" y="4015502"/>
            <a:ext cx="410200" cy="233801"/>
          </a:xfrm>
          <a:custGeom>
            <a:avLst/>
            <a:gdLst>
              <a:gd name="T0" fmla="*/ 312 w 400"/>
              <a:gd name="T1" fmla="*/ 44 h 220"/>
              <a:gd name="T2" fmla="*/ 270 w 400"/>
              <a:gd name="T3" fmla="*/ 55 h 220"/>
              <a:gd name="T4" fmla="*/ 183 w 400"/>
              <a:gd name="T5" fmla="*/ 0 h 220"/>
              <a:gd name="T6" fmla="*/ 87 w 400"/>
              <a:gd name="T7" fmla="*/ 91 h 220"/>
              <a:gd name="T8" fmla="*/ 34 w 400"/>
              <a:gd name="T9" fmla="*/ 131 h 220"/>
              <a:gd name="T10" fmla="*/ 0 w 400"/>
              <a:gd name="T11" fmla="*/ 175 h 220"/>
              <a:gd name="T12" fmla="*/ 45 w 400"/>
              <a:gd name="T13" fmla="*/ 220 h 220"/>
              <a:gd name="T14" fmla="*/ 177 w 400"/>
              <a:gd name="T15" fmla="*/ 220 h 220"/>
              <a:gd name="T16" fmla="*/ 177 w 400"/>
              <a:gd name="T17" fmla="*/ 149 h 220"/>
              <a:gd name="T18" fmla="*/ 155 w 400"/>
              <a:gd name="T19" fmla="*/ 149 h 220"/>
              <a:gd name="T20" fmla="*/ 152 w 400"/>
              <a:gd name="T21" fmla="*/ 142 h 220"/>
              <a:gd name="T22" fmla="*/ 197 w 400"/>
              <a:gd name="T23" fmla="*/ 94 h 220"/>
              <a:gd name="T24" fmla="*/ 200 w 400"/>
              <a:gd name="T25" fmla="*/ 93 h 220"/>
              <a:gd name="T26" fmla="*/ 203 w 400"/>
              <a:gd name="T27" fmla="*/ 94 h 220"/>
              <a:gd name="T28" fmla="*/ 248 w 400"/>
              <a:gd name="T29" fmla="*/ 142 h 220"/>
              <a:gd name="T30" fmla="*/ 245 w 400"/>
              <a:gd name="T31" fmla="*/ 149 h 220"/>
              <a:gd name="T32" fmla="*/ 223 w 400"/>
              <a:gd name="T33" fmla="*/ 149 h 220"/>
              <a:gd name="T34" fmla="*/ 223 w 400"/>
              <a:gd name="T35" fmla="*/ 220 h 220"/>
              <a:gd name="T36" fmla="*/ 312 w 400"/>
              <a:gd name="T37" fmla="*/ 220 h 220"/>
              <a:gd name="T38" fmla="*/ 400 w 400"/>
              <a:gd name="T39" fmla="*/ 132 h 220"/>
              <a:gd name="T40" fmla="*/ 312 w 400"/>
              <a:gd name="T41" fmla="*/ 44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0" h="220">
                <a:moveTo>
                  <a:pt x="312" y="44"/>
                </a:moveTo>
                <a:cubicBezTo>
                  <a:pt x="297" y="44"/>
                  <a:pt x="282" y="48"/>
                  <a:pt x="270" y="55"/>
                </a:cubicBezTo>
                <a:cubicBezTo>
                  <a:pt x="254" y="22"/>
                  <a:pt x="220" y="0"/>
                  <a:pt x="183" y="0"/>
                </a:cubicBezTo>
                <a:cubicBezTo>
                  <a:pt x="131" y="0"/>
                  <a:pt x="89" y="40"/>
                  <a:pt x="87" y="91"/>
                </a:cubicBezTo>
                <a:cubicBezTo>
                  <a:pt x="63" y="94"/>
                  <a:pt x="43" y="110"/>
                  <a:pt x="34" y="131"/>
                </a:cubicBezTo>
                <a:cubicBezTo>
                  <a:pt x="15" y="136"/>
                  <a:pt x="0" y="154"/>
                  <a:pt x="0" y="175"/>
                </a:cubicBezTo>
                <a:cubicBezTo>
                  <a:pt x="0" y="200"/>
                  <a:pt x="20" y="220"/>
                  <a:pt x="45" y="220"/>
                </a:cubicBezTo>
                <a:cubicBezTo>
                  <a:pt x="177" y="220"/>
                  <a:pt x="177" y="220"/>
                  <a:pt x="177" y="220"/>
                </a:cubicBezTo>
                <a:cubicBezTo>
                  <a:pt x="177" y="197"/>
                  <a:pt x="177" y="173"/>
                  <a:pt x="177" y="149"/>
                </a:cubicBezTo>
                <a:cubicBezTo>
                  <a:pt x="171" y="149"/>
                  <a:pt x="161" y="149"/>
                  <a:pt x="155" y="149"/>
                </a:cubicBezTo>
                <a:cubicBezTo>
                  <a:pt x="151" y="149"/>
                  <a:pt x="150" y="144"/>
                  <a:pt x="152" y="142"/>
                </a:cubicBezTo>
                <a:cubicBezTo>
                  <a:pt x="165" y="126"/>
                  <a:pt x="184" y="110"/>
                  <a:pt x="197" y="94"/>
                </a:cubicBezTo>
                <a:cubicBezTo>
                  <a:pt x="198" y="93"/>
                  <a:pt x="199" y="92"/>
                  <a:pt x="200" y="93"/>
                </a:cubicBezTo>
                <a:cubicBezTo>
                  <a:pt x="201" y="92"/>
                  <a:pt x="202" y="93"/>
                  <a:pt x="203" y="94"/>
                </a:cubicBezTo>
                <a:cubicBezTo>
                  <a:pt x="216" y="110"/>
                  <a:pt x="235" y="126"/>
                  <a:pt x="248" y="142"/>
                </a:cubicBezTo>
                <a:cubicBezTo>
                  <a:pt x="250" y="144"/>
                  <a:pt x="249" y="149"/>
                  <a:pt x="245" y="149"/>
                </a:cubicBezTo>
                <a:cubicBezTo>
                  <a:pt x="239" y="149"/>
                  <a:pt x="229" y="149"/>
                  <a:pt x="223" y="149"/>
                </a:cubicBezTo>
                <a:cubicBezTo>
                  <a:pt x="223" y="173"/>
                  <a:pt x="223" y="197"/>
                  <a:pt x="223" y="220"/>
                </a:cubicBezTo>
                <a:cubicBezTo>
                  <a:pt x="312" y="220"/>
                  <a:pt x="312" y="220"/>
                  <a:pt x="312" y="220"/>
                </a:cubicBezTo>
                <a:cubicBezTo>
                  <a:pt x="360" y="220"/>
                  <a:pt x="400" y="181"/>
                  <a:pt x="400" y="132"/>
                </a:cubicBezTo>
                <a:cubicBezTo>
                  <a:pt x="400" y="84"/>
                  <a:pt x="360" y="44"/>
                  <a:pt x="312" y="44"/>
                </a:cubicBezTo>
                <a:close/>
              </a:path>
            </a:pathLst>
          </a:custGeom>
          <a:solidFill>
            <a:schemeClr val="bg1"/>
          </a:solidFill>
          <a:ln>
            <a:noFill/>
          </a:ln>
        </p:spPr>
        <p:txBody>
          <a:bodyPr vert="horz" wrap="square" lIns="91312" tIns="45655" rIns="91312" bIns="45655" numCol="1" anchor="t" anchorCtr="0" compatLnSpc="1">
            <a:prstTxWarp prst="textNoShape">
              <a:avLst/>
            </a:prstTxWarp>
          </a:bodyPr>
          <a:lstStyle/>
          <a:p>
            <a:pPr defTabSz="912960"/>
            <a:endParaRPr lang="en-US" sz="1600">
              <a:solidFill>
                <a:srgbClr val="FFFFFF"/>
              </a:solidFill>
            </a:endParaRPr>
          </a:p>
        </p:txBody>
      </p:sp>
      <p:sp>
        <p:nvSpPr>
          <p:cNvPr id="130" name="Freeform 5"/>
          <p:cNvSpPr>
            <a:spLocks noChangeAspect="1" noEditPoints="1"/>
          </p:cNvSpPr>
          <p:nvPr/>
        </p:nvSpPr>
        <p:spPr bwMode="auto">
          <a:xfrm>
            <a:off x="8372315" y="3975314"/>
            <a:ext cx="146790" cy="291785"/>
          </a:xfrm>
          <a:custGeom>
            <a:avLst/>
            <a:gdLst>
              <a:gd name="T0" fmla="*/ 179 w 192"/>
              <a:gd name="T1" fmla="*/ 0 h 370"/>
              <a:gd name="T2" fmla="*/ 12 w 192"/>
              <a:gd name="T3" fmla="*/ 0 h 370"/>
              <a:gd name="T4" fmla="*/ 0 w 192"/>
              <a:gd name="T5" fmla="*/ 13 h 370"/>
              <a:gd name="T6" fmla="*/ 0 w 192"/>
              <a:gd name="T7" fmla="*/ 358 h 370"/>
              <a:gd name="T8" fmla="*/ 12 w 192"/>
              <a:gd name="T9" fmla="*/ 370 h 370"/>
              <a:gd name="T10" fmla="*/ 179 w 192"/>
              <a:gd name="T11" fmla="*/ 370 h 370"/>
              <a:gd name="T12" fmla="*/ 192 w 192"/>
              <a:gd name="T13" fmla="*/ 358 h 370"/>
              <a:gd name="T14" fmla="*/ 192 w 192"/>
              <a:gd name="T15" fmla="*/ 13 h 370"/>
              <a:gd name="T16" fmla="*/ 179 w 192"/>
              <a:gd name="T17" fmla="*/ 0 h 370"/>
              <a:gd name="T18" fmla="*/ 94 w 192"/>
              <a:gd name="T19" fmla="*/ 353 h 370"/>
              <a:gd name="T20" fmla="*/ 86 w 192"/>
              <a:gd name="T21" fmla="*/ 352 h 370"/>
              <a:gd name="T22" fmla="*/ 86 w 192"/>
              <a:gd name="T23" fmla="*/ 345 h 370"/>
              <a:gd name="T24" fmla="*/ 94 w 192"/>
              <a:gd name="T25" fmla="*/ 345 h 370"/>
              <a:gd name="T26" fmla="*/ 94 w 192"/>
              <a:gd name="T27" fmla="*/ 353 h 370"/>
              <a:gd name="T28" fmla="*/ 94 w 192"/>
              <a:gd name="T29" fmla="*/ 344 h 370"/>
              <a:gd name="T30" fmla="*/ 86 w 192"/>
              <a:gd name="T31" fmla="*/ 344 h 370"/>
              <a:gd name="T32" fmla="*/ 86 w 192"/>
              <a:gd name="T33" fmla="*/ 337 h 370"/>
              <a:gd name="T34" fmla="*/ 94 w 192"/>
              <a:gd name="T35" fmla="*/ 336 h 370"/>
              <a:gd name="T36" fmla="*/ 94 w 192"/>
              <a:gd name="T37" fmla="*/ 344 h 370"/>
              <a:gd name="T38" fmla="*/ 106 w 192"/>
              <a:gd name="T39" fmla="*/ 355 h 370"/>
              <a:gd name="T40" fmla="*/ 95 w 192"/>
              <a:gd name="T41" fmla="*/ 353 h 370"/>
              <a:gd name="T42" fmla="*/ 95 w 192"/>
              <a:gd name="T43" fmla="*/ 345 h 370"/>
              <a:gd name="T44" fmla="*/ 106 w 192"/>
              <a:gd name="T45" fmla="*/ 345 h 370"/>
              <a:gd name="T46" fmla="*/ 106 w 192"/>
              <a:gd name="T47" fmla="*/ 355 h 370"/>
              <a:gd name="T48" fmla="*/ 106 w 192"/>
              <a:gd name="T49" fmla="*/ 344 h 370"/>
              <a:gd name="T50" fmla="*/ 95 w 192"/>
              <a:gd name="T51" fmla="*/ 344 h 370"/>
              <a:gd name="T52" fmla="*/ 95 w 192"/>
              <a:gd name="T53" fmla="*/ 336 h 370"/>
              <a:gd name="T54" fmla="*/ 106 w 192"/>
              <a:gd name="T55" fmla="*/ 334 h 370"/>
              <a:gd name="T56" fmla="*/ 106 w 192"/>
              <a:gd name="T57" fmla="*/ 344 h 370"/>
              <a:gd name="T58" fmla="*/ 175 w 192"/>
              <a:gd name="T59" fmla="*/ 320 h 370"/>
              <a:gd name="T60" fmla="*/ 18 w 192"/>
              <a:gd name="T61" fmla="*/ 320 h 370"/>
              <a:gd name="T62" fmla="*/ 18 w 192"/>
              <a:gd name="T63" fmla="*/ 30 h 370"/>
              <a:gd name="T64" fmla="*/ 175 w 192"/>
              <a:gd name="T65" fmla="*/ 30 h 370"/>
              <a:gd name="T66" fmla="*/ 175 w 192"/>
              <a:gd name="T67" fmla="*/ 320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2" h="370">
                <a:moveTo>
                  <a:pt x="179" y="0"/>
                </a:moveTo>
                <a:cubicBezTo>
                  <a:pt x="12" y="0"/>
                  <a:pt x="12" y="0"/>
                  <a:pt x="12" y="0"/>
                </a:cubicBezTo>
                <a:cubicBezTo>
                  <a:pt x="5" y="0"/>
                  <a:pt x="0" y="6"/>
                  <a:pt x="0" y="13"/>
                </a:cubicBezTo>
                <a:cubicBezTo>
                  <a:pt x="0" y="358"/>
                  <a:pt x="0" y="358"/>
                  <a:pt x="0" y="358"/>
                </a:cubicBezTo>
                <a:cubicBezTo>
                  <a:pt x="0" y="364"/>
                  <a:pt x="5" y="370"/>
                  <a:pt x="12" y="370"/>
                </a:cubicBezTo>
                <a:cubicBezTo>
                  <a:pt x="179" y="370"/>
                  <a:pt x="179" y="370"/>
                  <a:pt x="179" y="370"/>
                </a:cubicBezTo>
                <a:cubicBezTo>
                  <a:pt x="187" y="370"/>
                  <a:pt x="192" y="364"/>
                  <a:pt x="192" y="358"/>
                </a:cubicBezTo>
                <a:cubicBezTo>
                  <a:pt x="192" y="13"/>
                  <a:pt x="192" y="13"/>
                  <a:pt x="192" y="13"/>
                </a:cubicBezTo>
                <a:cubicBezTo>
                  <a:pt x="192" y="6"/>
                  <a:pt x="187" y="0"/>
                  <a:pt x="179" y="0"/>
                </a:cubicBezTo>
                <a:close/>
                <a:moveTo>
                  <a:pt x="94" y="353"/>
                </a:moveTo>
                <a:cubicBezTo>
                  <a:pt x="86" y="352"/>
                  <a:pt x="86" y="352"/>
                  <a:pt x="86" y="352"/>
                </a:cubicBezTo>
                <a:cubicBezTo>
                  <a:pt x="86" y="345"/>
                  <a:pt x="86" y="345"/>
                  <a:pt x="86" y="345"/>
                </a:cubicBezTo>
                <a:cubicBezTo>
                  <a:pt x="94" y="345"/>
                  <a:pt x="94" y="345"/>
                  <a:pt x="94" y="345"/>
                </a:cubicBezTo>
                <a:lnTo>
                  <a:pt x="94" y="353"/>
                </a:lnTo>
                <a:close/>
                <a:moveTo>
                  <a:pt x="94" y="344"/>
                </a:moveTo>
                <a:cubicBezTo>
                  <a:pt x="86" y="344"/>
                  <a:pt x="86" y="344"/>
                  <a:pt x="86" y="344"/>
                </a:cubicBezTo>
                <a:cubicBezTo>
                  <a:pt x="86" y="337"/>
                  <a:pt x="86" y="337"/>
                  <a:pt x="86" y="337"/>
                </a:cubicBezTo>
                <a:cubicBezTo>
                  <a:pt x="94" y="336"/>
                  <a:pt x="94" y="336"/>
                  <a:pt x="94" y="336"/>
                </a:cubicBezTo>
                <a:lnTo>
                  <a:pt x="94" y="344"/>
                </a:lnTo>
                <a:close/>
                <a:moveTo>
                  <a:pt x="106" y="355"/>
                </a:moveTo>
                <a:cubicBezTo>
                  <a:pt x="95" y="353"/>
                  <a:pt x="95" y="353"/>
                  <a:pt x="95" y="353"/>
                </a:cubicBezTo>
                <a:cubicBezTo>
                  <a:pt x="95" y="345"/>
                  <a:pt x="95" y="345"/>
                  <a:pt x="95" y="345"/>
                </a:cubicBezTo>
                <a:cubicBezTo>
                  <a:pt x="106" y="345"/>
                  <a:pt x="106" y="345"/>
                  <a:pt x="106" y="345"/>
                </a:cubicBezTo>
                <a:lnTo>
                  <a:pt x="106" y="355"/>
                </a:lnTo>
                <a:close/>
                <a:moveTo>
                  <a:pt x="106" y="344"/>
                </a:moveTo>
                <a:cubicBezTo>
                  <a:pt x="95" y="344"/>
                  <a:pt x="95" y="344"/>
                  <a:pt x="95" y="344"/>
                </a:cubicBezTo>
                <a:cubicBezTo>
                  <a:pt x="95" y="336"/>
                  <a:pt x="95" y="336"/>
                  <a:pt x="95" y="336"/>
                </a:cubicBezTo>
                <a:cubicBezTo>
                  <a:pt x="106" y="334"/>
                  <a:pt x="106" y="334"/>
                  <a:pt x="106" y="334"/>
                </a:cubicBezTo>
                <a:lnTo>
                  <a:pt x="106" y="344"/>
                </a:lnTo>
                <a:close/>
                <a:moveTo>
                  <a:pt x="175" y="320"/>
                </a:moveTo>
                <a:cubicBezTo>
                  <a:pt x="18" y="320"/>
                  <a:pt x="18" y="320"/>
                  <a:pt x="18" y="320"/>
                </a:cubicBezTo>
                <a:cubicBezTo>
                  <a:pt x="18" y="58"/>
                  <a:pt x="18" y="30"/>
                  <a:pt x="18" y="30"/>
                </a:cubicBezTo>
                <a:cubicBezTo>
                  <a:pt x="175" y="30"/>
                  <a:pt x="175" y="30"/>
                  <a:pt x="175" y="30"/>
                </a:cubicBezTo>
                <a:lnTo>
                  <a:pt x="175" y="320"/>
                </a:lnTo>
                <a:close/>
              </a:path>
            </a:pathLst>
          </a:custGeom>
          <a:solidFill>
            <a:schemeClr val="bg1"/>
          </a:solidFill>
          <a:ln>
            <a:noFill/>
          </a:ln>
          <a:extLst/>
        </p:spPr>
        <p:txBody>
          <a:bodyPr vert="horz" wrap="square" lIns="91312" tIns="45655" rIns="91312" bIns="45655" numCol="1" anchor="t" anchorCtr="0" compatLnSpc="1">
            <a:prstTxWarp prst="textNoShape">
              <a:avLst/>
            </a:prstTxWarp>
          </a:bodyPr>
          <a:lstStyle/>
          <a:p>
            <a:pPr defTabSz="931312"/>
            <a:endParaRPr lang="en-US">
              <a:solidFill>
                <a:srgbClr val="1E1E1E"/>
              </a:solidFill>
            </a:endParaRPr>
          </a:p>
        </p:txBody>
      </p:sp>
      <p:sp>
        <p:nvSpPr>
          <p:cNvPr id="131" name="Freeform 5"/>
          <p:cNvSpPr>
            <a:spLocks noChangeAspect="1" noEditPoints="1"/>
          </p:cNvSpPr>
          <p:nvPr/>
        </p:nvSpPr>
        <p:spPr bwMode="auto">
          <a:xfrm>
            <a:off x="5956776" y="4880574"/>
            <a:ext cx="265647" cy="212696"/>
          </a:xfrm>
          <a:custGeom>
            <a:avLst/>
            <a:gdLst>
              <a:gd name="T0" fmla="*/ 1 w 187"/>
              <a:gd name="T1" fmla="*/ 102 h 143"/>
              <a:gd name="T2" fmla="*/ 6 w 187"/>
              <a:gd name="T3" fmla="*/ 84 h 143"/>
              <a:gd name="T4" fmla="*/ 21 w 187"/>
              <a:gd name="T5" fmla="*/ 32 h 143"/>
              <a:gd name="T6" fmla="*/ 29 w 187"/>
              <a:gd name="T7" fmla="*/ 1 h 143"/>
              <a:gd name="T8" fmla="*/ 31 w 187"/>
              <a:gd name="T9" fmla="*/ 0 h 143"/>
              <a:gd name="T10" fmla="*/ 36 w 187"/>
              <a:gd name="T11" fmla="*/ 0 h 143"/>
              <a:gd name="T12" fmla="*/ 86 w 187"/>
              <a:gd name="T13" fmla="*/ 0 h 143"/>
              <a:gd name="T14" fmla="*/ 114 w 187"/>
              <a:gd name="T15" fmla="*/ 0 h 143"/>
              <a:gd name="T16" fmla="*/ 156 w 187"/>
              <a:gd name="T17" fmla="*/ 0 h 143"/>
              <a:gd name="T18" fmla="*/ 157 w 187"/>
              <a:gd name="T19" fmla="*/ 0 h 143"/>
              <a:gd name="T20" fmla="*/ 158 w 187"/>
              <a:gd name="T21" fmla="*/ 1 h 143"/>
              <a:gd name="T22" fmla="*/ 163 w 187"/>
              <a:gd name="T23" fmla="*/ 20 h 143"/>
              <a:gd name="T24" fmla="*/ 178 w 187"/>
              <a:gd name="T25" fmla="*/ 72 h 143"/>
              <a:gd name="T26" fmla="*/ 186 w 187"/>
              <a:gd name="T27" fmla="*/ 102 h 143"/>
              <a:gd name="T28" fmla="*/ 184 w 187"/>
              <a:gd name="T29" fmla="*/ 105 h 143"/>
              <a:gd name="T30" fmla="*/ 163 w 187"/>
              <a:gd name="T31" fmla="*/ 105 h 143"/>
              <a:gd name="T32" fmla="*/ 109 w 187"/>
              <a:gd name="T33" fmla="*/ 105 h 143"/>
              <a:gd name="T34" fmla="*/ 88 w 187"/>
              <a:gd name="T35" fmla="*/ 105 h 143"/>
              <a:gd name="T36" fmla="*/ 38 w 187"/>
              <a:gd name="T37" fmla="*/ 105 h 143"/>
              <a:gd name="T38" fmla="*/ 3 w 187"/>
              <a:gd name="T39" fmla="*/ 105 h 143"/>
              <a:gd name="T40" fmla="*/ 1 w 187"/>
              <a:gd name="T41" fmla="*/ 102 h 143"/>
              <a:gd name="T42" fmla="*/ 186 w 187"/>
              <a:gd name="T43" fmla="*/ 112 h 143"/>
              <a:gd name="T44" fmla="*/ 186 w 187"/>
              <a:gd name="T45" fmla="*/ 141 h 143"/>
              <a:gd name="T46" fmla="*/ 186 w 187"/>
              <a:gd name="T47" fmla="*/ 142 h 143"/>
              <a:gd name="T48" fmla="*/ 184 w 187"/>
              <a:gd name="T49" fmla="*/ 143 h 143"/>
              <a:gd name="T50" fmla="*/ 172 w 187"/>
              <a:gd name="T51" fmla="*/ 143 h 143"/>
              <a:gd name="T52" fmla="*/ 128 w 187"/>
              <a:gd name="T53" fmla="*/ 143 h 143"/>
              <a:gd name="T54" fmla="*/ 72 w 187"/>
              <a:gd name="T55" fmla="*/ 143 h 143"/>
              <a:gd name="T56" fmla="*/ 24 w 187"/>
              <a:gd name="T57" fmla="*/ 143 h 143"/>
              <a:gd name="T58" fmla="*/ 3 w 187"/>
              <a:gd name="T59" fmla="*/ 143 h 143"/>
              <a:gd name="T60" fmla="*/ 1 w 187"/>
              <a:gd name="T61" fmla="*/ 141 h 143"/>
              <a:gd name="T62" fmla="*/ 1 w 187"/>
              <a:gd name="T63" fmla="*/ 112 h 143"/>
              <a:gd name="T64" fmla="*/ 3 w 187"/>
              <a:gd name="T65" fmla="*/ 110 h 143"/>
              <a:gd name="T66" fmla="*/ 15 w 187"/>
              <a:gd name="T67" fmla="*/ 110 h 143"/>
              <a:gd name="T68" fmla="*/ 59 w 187"/>
              <a:gd name="T69" fmla="*/ 110 h 143"/>
              <a:gd name="T70" fmla="*/ 115 w 187"/>
              <a:gd name="T71" fmla="*/ 110 h 143"/>
              <a:gd name="T72" fmla="*/ 164 w 187"/>
              <a:gd name="T73" fmla="*/ 110 h 143"/>
              <a:gd name="T74" fmla="*/ 184 w 187"/>
              <a:gd name="T75" fmla="*/ 110 h 143"/>
              <a:gd name="T76" fmla="*/ 186 w 187"/>
              <a:gd name="T77" fmla="*/ 112 h 143"/>
              <a:gd name="T78" fmla="*/ 25 w 187"/>
              <a:gd name="T79" fmla="*/ 126 h 143"/>
              <a:gd name="T80" fmla="*/ 19 w 187"/>
              <a:gd name="T81" fmla="*/ 120 h 143"/>
              <a:gd name="T82" fmla="*/ 13 w 187"/>
              <a:gd name="T83" fmla="*/ 126 h 143"/>
              <a:gd name="T84" fmla="*/ 19 w 187"/>
              <a:gd name="T85" fmla="*/ 132 h 143"/>
              <a:gd name="T86" fmla="*/ 25 w 187"/>
              <a:gd name="T87" fmla="*/ 126 h 143"/>
              <a:gd name="T88" fmla="*/ 152 w 187"/>
              <a:gd name="T89" fmla="*/ 126 h 143"/>
              <a:gd name="T90" fmla="*/ 149 w 187"/>
              <a:gd name="T91" fmla="*/ 123 h 143"/>
              <a:gd name="T92" fmla="*/ 38 w 187"/>
              <a:gd name="T93" fmla="*/ 123 h 143"/>
              <a:gd name="T94" fmla="*/ 35 w 187"/>
              <a:gd name="T95" fmla="*/ 126 h 143"/>
              <a:gd name="T96" fmla="*/ 38 w 187"/>
              <a:gd name="T97" fmla="*/ 129 h 143"/>
              <a:gd name="T98" fmla="*/ 149 w 187"/>
              <a:gd name="T99" fmla="*/ 129 h 143"/>
              <a:gd name="T100" fmla="*/ 152 w 187"/>
              <a:gd name="T101" fmla="*/ 126 h 143"/>
              <a:gd name="T102" fmla="*/ 174 w 187"/>
              <a:gd name="T103" fmla="*/ 126 h 143"/>
              <a:gd name="T104" fmla="*/ 168 w 187"/>
              <a:gd name="T105" fmla="*/ 120 h 143"/>
              <a:gd name="T106" fmla="*/ 162 w 187"/>
              <a:gd name="T107" fmla="*/ 126 h 143"/>
              <a:gd name="T108" fmla="*/ 168 w 187"/>
              <a:gd name="T109" fmla="*/ 132 h 143"/>
              <a:gd name="T110" fmla="*/ 174 w 187"/>
              <a:gd name="T111" fmla="*/ 12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7" h="143">
                <a:moveTo>
                  <a:pt x="1" y="102"/>
                </a:moveTo>
                <a:cubicBezTo>
                  <a:pt x="3" y="96"/>
                  <a:pt x="5" y="90"/>
                  <a:pt x="6" y="84"/>
                </a:cubicBezTo>
                <a:cubicBezTo>
                  <a:pt x="11" y="66"/>
                  <a:pt x="16" y="49"/>
                  <a:pt x="21" y="32"/>
                </a:cubicBezTo>
                <a:cubicBezTo>
                  <a:pt x="24" y="22"/>
                  <a:pt x="26" y="12"/>
                  <a:pt x="29" y="1"/>
                </a:cubicBezTo>
                <a:cubicBezTo>
                  <a:pt x="30" y="0"/>
                  <a:pt x="31" y="0"/>
                  <a:pt x="31" y="0"/>
                </a:cubicBezTo>
                <a:cubicBezTo>
                  <a:pt x="33" y="0"/>
                  <a:pt x="34" y="0"/>
                  <a:pt x="36" y="0"/>
                </a:cubicBezTo>
                <a:cubicBezTo>
                  <a:pt x="53" y="0"/>
                  <a:pt x="70" y="0"/>
                  <a:pt x="86" y="0"/>
                </a:cubicBezTo>
                <a:cubicBezTo>
                  <a:pt x="95" y="0"/>
                  <a:pt x="105" y="0"/>
                  <a:pt x="114" y="0"/>
                </a:cubicBezTo>
                <a:cubicBezTo>
                  <a:pt x="128" y="0"/>
                  <a:pt x="142" y="0"/>
                  <a:pt x="156" y="0"/>
                </a:cubicBezTo>
                <a:cubicBezTo>
                  <a:pt x="157" y="0"/>
                  <a:pt x="157" y="0"/>
                  <a:pt x="157" y="0"/>
                </a:cubicBezTo>
                <a:cubicBezTo>
                  <a:pt x="158" y="0"/>
                  <a:pt x="158" y="1"/>
                  <a:pt x="158" y="1"/>
                </a:cubicBezTo>
                <a:cubicBezTo>
                  <a:pt x="159" y="8"/>
                  <a:pt x="161" y="14"/>
                  <a:pt x="163" y="20"/>
                </a:cubicBezTo>
                <a:cubicBezTo>
                  <a:pt x="168" y="38"/>
                  <a:pt x="173" y="55"/>
                  <a:pt x="178" y="72"/>
                </a:cubicBezTo>
                <a:cubicBezTo>
                  <a:pt x="181" y="83"/>
                  <a:pt x="183" y="92"/>
                  <a:pt x="186" y="102"/>
                </a:cubicBezTo>
                <a:cubicBezTo>
                  <a:pt x="187" y="104"/>
                  <a:pt x="185" y="105"/>
                  <a:pt x="184" y="105"/>
                </a:cubicBezTo>
                <a:cubicBezTo>
                  <a:pt x="177" y="105"/>
                  <a:pt x="170" y="105"/>
                  <a:pt x="163" y="105"/>
                </a:cubicBezTo>
                <a:cubicBezTo>
                  <a:pt x="145" y="105"/>
                  <a:pt x="126" y="105"/>
                  <a:pt x="109" y="105"/>
                </a:cubicBezTo>
                <a:cubicBezTo>
                  <a:pt x="101" y="105"/>
                  <a:pt x="95" y="105"/>
                  <a:pt x="88" y="105"/>
                </a:cubicBezTo>
                <a:cubicBezTo>
                  <a:pt x="71" y="105"/>
                  <a:pt x="54" y="105"/>
                  <a:pt x="38" y="105"/>
                </a:cubicBezTo>
                <a:cubicBezTo>
                  <a:pt x="26" y="105"/>
                  <a:pt x="14" y="105"/>
                  <a:pt x="3" y="105"/>
                </a:cubicBezTo>
                <a:cubicBezTo>
                  <a:pt x="2" y="105"/>
                  <a:pt x="0" y="104"/>
                  <a:pt x="1" y="102"/>
                </a:cubicBezTo>
                <a:close/>
                <a:moveTo>
                  <a:pt x="186" y="112"/>
                </a:moveTo>
                <a:cubicBezTo>
                  <a:pt x="186" y="122"/>
                  <a:pt x="186" y="131"/>
                  <a:pt x="186" y="141"/>
                </a:cubicBezTo>
                <a:cubicBezTo>
                  <a:pt x="186" y="141"/>
                  <a:pt x="186" y="142"/>
                  <a:pt x="186" y="142"/>
                </a:cubicBezTo>
                <a:cubicBezTo>
                  <a:pt x="185" y="143"/>
                  <a:pt x="185" y="143"/>
                  <a:pt x="184" y="143"/>
                </a:cubicBezTo>
                <a:cubicBezTo>
                  <a:pt x="180" y="143"/>
                  <a:pt x="176" y="143"/>
                  <a:pt x="172" y="143"/>
                </a:cubicBezTo>
                <a:cubicBezTo>
                  <a:pt x="158" y="143"/>
                  <a:pt x="143" y="143"/>
                  <a:pt x="128" y="143"/>
                </a:cubicBezTo>
                <a:cubicBezTo>
                  <a:pt x="109" y="143"/>
                  <a:pt x="91" y="143"/>
                  <a:pt x="72" y="143"/>
                </a:cubicBezTo>
                <a:cubicBezTo>
                  <a:pt x="56" y="143"/>
                  <a:pt x="40" y="143"/>
                  <a:pt x="24" y="143"/>
                </a:cubicBezTo>
                <a:cubicBezTo>
                  <a:pt x="17" y="143"/>
                  <a:pt x="10" y="143"/>
                  <a:pt x="3" y="143"/>
                </a:cubicBezTo>
                <a:cubicBezTo>
                  <a:pt x="2" y="143"/>
                  <a:pt x="1" y="142"/>
                  <a:pt x="1" y="141"/>
                </a:cubicBezTo>
                <a:cubicBezTo>
                  <a:pt x="1" y="131"/>
                  <a:pt x="1" y="122"/>
                  <a:pt x="1" y="112"/>
                </a:cubicBezTo>
                <a:cubicBezTo>
                  <a:pt x="1" y="110"/>
                  <a:pt x="2" y="110"/>
                  <a:pt x="3" y="110"/>
                </a:cubicBezTo>
                <a:cubicBezTo>
                  <a:pt x="7" y="110"/>
                  <a:pt x="11" y="110"/>
                  <a:pt x="15" y="110"/>
                </a:cubicBezTo>
                <a:cubicBezTo>
                  <a:pt x="30" y="110"/>
                  <a:pt x="44" y="110"/>
                  <a:pt x="59" y="110"/>
                </a:cubicBezTo>
                <a:cubicBezTo>
                  <a:pt x="78" y="110"/>
                  <a:pt x="96" y="110"/>
                  <a:pt x="115" y="110"/>
                </a:cubicBezTo>
                <a:cubicBezTo>
                  <a:pt x="131" y="110"/>
                  <a:pt x="147" y="110"/>
                  <a:pt x="164" y="110"/>
                </a:cubicBezTo>
                <a:cubicBezTo>
                  <a:pt x="170" y="110"/>
                  <a:pt x="177" y="110"/>
                  <a:pt x="184" y="110"/>
                </a:cubicBezTo>
                <a:cubicBezTo>
                  <a:pt x="185" y="110"/>
                  <a:pt x="186" y="110"/>
                  <a:pt x="186" y="112"/>
                </a:cubicBezTo>
                <a:close/>
                <a:moveTo>
                  <a:pt x="25" y="126"/>
                </a:moveTo>
                <a:cubicBezTo>
                  <a:pt x="25" y="123"/>
                  <a:pt x="22" y="120"/>
                  <a:pt x="19" y="120"/>
                </a:cubicBezTo>
                <a:cubicBezTo>
                  <a:pt x="16" y="120"/>
                  <a:pt x="13" y="123"/>
                  <a:pt x="13" y="126"/>
                </a:cubicBezTo>
                <a:cubicBezTo>
                  <a:pt x="13" y="130"/>
                  <a:pt x="16" y="132"/>
                  <a:pt x="19" y="132"/>
                </a:cubicBezTo>
                <a:cubicBezTo>
                  <a:pt x="22" y="132"/>
                  <a:pt x="25" y="130"/>
                  <a:pt x="25" y="126"/>
                </a:cubicBezTo>
                <a:close/>
                <a:moveTo>
                  <a:pt x="152" y="126"/>
                </a:moveTo>
                <a:cubicBezTo>
                  <a:pt x="152" y="125"/>
                  <a:pt x="151" y="123"/>
                  <a:pt x="149" y="123"/>
                </a:cubicBezTo>
                <a:cubicBezTo>
                  <a:pt x="38" y="123"/>
                  <a:pt x="38" y="123"/>
                  <a:pt x="38" y="123"/>
                </a:cubicBezTo>
                <a:cubicBezTo>
                  <a:pt x="37" y="123"/>
                  <a:pt x="35" y="125"/>
                  <a:pt x="35" y="126"/>
                </a:cubicBezTo>
                <a:cubicBezTo>
                  <a:pt x="35" y="128"/>
                  <a:pt x="37" y="129"/>
                  <a:pt x="38" y="129"/>
                </a:cubicBezTo>
                <a:cubicBezTo>
                  <a:pt x="149" y="129"/>
                  <a:pt x="149" y="129"/>
                  <a:pt x="149" y="129"/>
                </a:cubicBezTo>
                <a:cubicBezTo>
                  <a:pt x="151" y="129"/>
                  <a:pt x="152" y="128"/>
                  <a:pt x="152" y="126"/>
                </a:cubicBezTo>
                <a:close/>
                <a:moveTo>
                  <a:pt x="174" y="126"/>
                </a:moveTo>
                <a:cubicBezTo>
                  <a:pt x="174" y="123"/>
                  <a:pt x="172" y="120"/>
                  <a:pt x="168" y="120"/>
                </a:cubicBezTo>
                <a:cubicBezTo>
                  <a:pt x="165" y="120"/>
                  <a:pt x="162" y="123"/>
                  <a:pt x="162" y="126"/>
                </a:cubicBezTo>
                <a:cubicBezTo>
                  <a:pt x="162" y="130"/>
                  <a:pt x="165" y="132"/>
                  <a:pt x="168" y="132"/>
                </a:cubicBezTo>
                <a:cubicBezTo>
                  <a:pt x="172" y="132"/>
                  <a:pt x="174" y="130"/>
                  <a:pt x="174" y="126"/>
                </a:cubicBezTo>
                <a:close/>
              </a:path>
            </a:pathLst>
          </a:custGeom>
          <a:solidFill>
            <a:schemeClr val="bg1"/>
          </a:solidFill>
          <a:ln>
            <a:noFill/>
          </a:ln>
          <a:extLst/>
        </p:spPr>
        <p:txBody>
          <a:bodyPr vert="horz" wrap="square" lIns="91312" tIns="45655" rIns="91312" bIns="45655" numCol="1" anchor="t" anchorCtr="0" compatLnSpc="1">
            <a:prstTxWarp prst="textNoShape">
              <a:avLst/>
            </a:prstTxWarp>
          </a:bodyPr>
          <a:lstStyle/>
          <a:p>
            <a:pPr defTabSz="931312"/>
            <a:endParaRPr lang="en-US">
              <a:solidFill>
                <a:srgbClr val="1E1E1E"/>
              </a:solidFill>
            </a:endParaRPr>
          </a:p>
        </p:txBody>
      </p:sp>
      <p:sp>
        <p:nvSpPr>
          <p:cNvPr id="132" name="Freeform 18"/>
          <p:cNvSpPr>
            <a:spLocks noEditPoints="1"/>
          </p:cNvSpPr>
          <p:nvPr/>
        </p:nvSpPr>
        <p:spPr bwMode="black">
          <a:xfrm rot="17980754">
            <a:off x="6698525" y="4834853"/>
            <a:ext cx="352876" cy="267279"/>
          </a:xfrm>
          <a:custGeom>
            <a:avLst/>
            <a:gdLst>
              <a:gd name="T0" fmla="*/ 1304 w 1423"/>
              <a:gd name="T1" fmla="*/ 301 h 1114"/>
              <a:gd name="T2" fmla="*/ 1302 w 1423"/>
              <a:gd name="T3" fmla="*/ 297 h 1114"/>
              <a:gd name="T4" fmla="*/ 719 w 1423"/>
              <a:gd name="T5" fmla="*/ 113 h 1114"/>
              <a:gd name="T6" fmla="*/ 496 w 1423"/>
              <a:gd name="T7" fmla="*/ 416 h 1114"/>
              <a:gd name="T8" fmla="*/ 441 w 1423"/>
              <a:gd name="T9" fmla="*/ 482 h 1114"/>
              <a:gd name="T10" fmla="*/ 375 w 1423"/>
              <a:gd name="T11" fmla="*/ 536 h 1114"/>
              <a:gd name="T12" fmla="*/ 290 w 1423"/>
              <a:gd name="T13" fmla="*/ 648 h 1114"/>
              <a:gd name="T14" fmla="*/ 470 w 1423"/>
              <a:gd name="T15" fmla="*/ 973 h 1114"/>
              <a:gd name="T16" fmla="*/ 610 w 1423"/>
              <a:gd name="T17" fmla="*/ 960 h 1114"/>
              <a:gd name="T18" fmla="*/ 775 w 1423"/>
              <a:gd name="T19" fmla="*/ 921 h 1114"/>
              <a:gd name="T20" fmla="*/ 932 w 1423"/>
              <a:gd name="T21" fmla="*/ 927 h 1114"/>
              <a:gd name="T22" fmla="*/ 1151 w 1423"/>
              <a:gd name="T23" fmla="*/ 893 h 1114"/>
              <a:gd name="T24" fmla="*/ 1304 w 1423"/>
              <a:gd name="T25" fmla="*/ 301 h 1114"/>
              <a:gd name="T26" fmla="*/ 1024 w 1423"/>
              <a:gd name="T27" fmla="*/ 311 h 1114"/>
              <a:gd name="T28" fmla="*/ 1024 w 1423"/>
              <a:gd name="T29" fmla="*/ 311 h 1114"/>
              <a:gd name="T30" fmla="*/ 873 w 1423"/>
              <a:gd name="T31" fmla="*/ 299 h 1114"/>
              <a:gd name="T32" fmla="*/ 873 w 1423"/>
              <a:gd name="T33" fmla="*/ 299 h 1114"/>
              <a:gd name="T34" fmla="*/ 799 w 1423"/>
              <a:gd name="T35" fmla="*/ 278 h 1114"/>
              <a:gd name="T36" fmla="*/ 821 w 1423"/>
              <a:gd name="T37" fmla="*/ 203 h 1114"/>
              <a:gd name="T38" fmla="*/ 828 w 1423"/>
              <a:gd name="T39" fmla="*/ 200 h 1114"/>
              <a:gd name="T40" fmla="*/ 1101 w 1423"/>
              <a:gd name="T41" fmla="*/ 234 h 1114"/>
              <a:gd name="T42" fmla="*/ 1108 w 1423"/>
              <a:gd name="T43" fmla="*/ 244 h 1114"/>
              <a:gd name="T44" fmla="*/ 1087 w 1423"/>
              <a:gd name="T45" fmla="*/ 318 h 1114"/>
              <a:gd name="T46" fmla="*/ 1024 w 1423"/>
              <a:gd name="T47" fmla="*/ 311 h 1114"/>
              <a:gd name="T48" fmla="*/ 14 w 1423"/>
              <a:gd name="T49" fmla="*/ 967 h 1114"/>
              <a:gd name="T50" fmla="*/ 53 w 1423"/>
              <a:gd name="T51" fmla="*/ 1037 h 1114"/>
              <a:gd name="T52" fmla="*/ 115 w 1423"/>
              <a:gd name="T53" fmla="*/ 1064 h 1114"/>
              <a:gd name="T54" fmla="*/ 24 w 1423"/>
              <a:gd name="T55" fmla="*/ 900 h 1114"/>
              <a:gd name="T56" fmla="*/ 14 w 1423"/>
              <a:gd name="T57" fmla="*/ 967 h 1114"/>
              <a:gd name="T58" fmla="*/ 400 w 1423"/>
              <a:gd name="T59" fmla="*/ 959 h 1114"/>
              <a:gd name="T60" fmla="*/ 265 w 1423"/>
              <a:gd name="T61" fmla="*/ 714 h 1114"/>
              <a:gd name="T62" fmla="*/ 190 w 1423"/>
              <a:gd name="T63" fmla="*/ 686 h 1114"/>
              <a:gd name="T64" fmla="*/ 175 w 1423"/>
              <a:gd name="T65" fmla="*/ 764 h 1114"/>
              <a:gd name="T66" fmla="*/ 310 w 1423"/>
              <a:gd name="T67" fmla="*/ 1008 h 1114"/>
              <a:gd name="T68" fmla="*/ 385 w 1423"/>
              <a:gd name="T69" fmla="*/ 1037 h 1114"/>
              <a:gd name="T70" fmla="*/ 400 w 1423"/>
              <a:gd name="T71" fmla="*/ 959 h 1114"/>
              <a:gd name="T72" fmla="*/ 266 w 1423"/>
              <a:gd name="T73" fmla="*/ 1026 h 1114"/>
              <a:gd name="T74" fmla="*/ 136 w 1423"/>
              <a:gd name="T75" fmla="*/ 792 h 1114"/>
              <a:gd name="T76" fmla="*/ 65 w 1423"/>
              <a:gd name="T77" fmla="*/ 764 h 1114"/>
              <a:gd name="T78" fmla="*/ 50 w 1423"/>
              <a:gd name="T79" fmla="*/ 840 h 1114"/>
              <a:gd name="T80" fmla="*/ 180 w 1423"/>
              <a:gd name="T81" fmla="*/ 1074 h 1114"/>
              <a:gd name="T82" fmla="*/ 251 w 1423"/>
              <a:gd name="T83" fmla="*/ 1101 h 1114"/>
              <a:gd name="T84" fmla="*/ 266 w 1423"/>
              <a:gd name="T85" fmla="*/ 1026 h 1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23" h="1114">
                <a:moveTo>
                  <a:pt x="1304" y="301"/>
                </a:moveTo>
                <a:cubicBezTo>
                  <a:pt x="1303" y="298"/>
                  <a:pt x="1304" y="300"/>
                  <a:pt x="1302" y="297"/>
                </a:cubicBezTo>
                <a:cubicBezTo>
                  <a:pt x="1184" y="83"/>
                  <a:pt x="922" y="0"/>
                  <a:pt x="719" y="113"/>
                </a:cubicBezTo>
                <a:cubicBezTo>
                  <a:pt x="602" y="177"/>
                  <a:pt x="570" y="311"/>
                  <a:pt x="496" y="416"/>
                </a:cubicBezTo>
                <a:cubicBezTo>
                  <a:pt x="476" y="444"/>
                  <a:pt x="458" y="465"/>
                  <a:pt x="441" y="482"/>
                </a:cubicBezTo>
                <a:cubicBezTo>
                  <a:pt x="418" y="504"/>
                  <a:pt x="397" y="520"/>
                  <a:pt x="375" y="536"/>
                </a:cubicBezTo>
                <a:cubicBezTo>
                  <a:pt x="334" y="566"/>
                  <a:pt x="296" y="593"/>
                  <a:pt x="290" y="648"/>
                </a:cubicBezTo>
                <a:cubicBezTo>
                  <a:pt x="470" y="973"/>
                  <a:pt x="470" y="973"/>
                  <a:pt x="470" y="973"/>
                </a:cubicBezTo>
                <a:cubicBezTo>
                  <a:pt x="519" y="997"/>
                  <a:pt x="563" y="978"/>
                  <a:pt x="610" y="960"/>
                </a:cubicBezTo>
                <a:cubicBezTo>
                  <a:pt x="654" y="943"/>
                  <a:pt x="697" y="925"/>
                  <a:pt x="775" y="921"/>
                </a:cubicBezTo>
                <a:cubicBezTo>
                  <a:pt x="827" y="918"/>
                  <a:pt x="880" y="924"/>
                  <a:pt x="932" y="927"/>
                </a:cubicBezTo>
                <a:cubicBezTo>
                  <a:pt x="1008" y="932"/>
                  <a:pt x="1082" y="931"/>
                  <a:pt x="1151" y="893"/>
                </a:cubicBezTo>
                <a:cubicBezTo>
                  <a:pt x="1354" y="780"/>
                  <a:pt x="1423" y="515"/>
                  <a:pt x="1304" y="301"/>
                </a:cubicBezTo>
                <a:close/>
                <a:moveTo>
                  <a:pt x="1024" y="311"/>
                </a:moveTo>
                <a:cubicBezTo>
                  <a:pt x="1024" y="311"/>
                  <a:pt x="1024" y="311"/>
                  <a:pt x="1024" y="311"/>
                </a:cubicBezTo>
                <a:cubicBezTo>
                  <a:pt x="983" y="270"/>
                  <a:pt x="917" y="279"/>
                  <a:pt x="873" y="299"/>
                </a:cubicBezTo>
                <a:cubicBezTo>
                  <a:pt x="873" y="299"/>
                  <a:pt x="873" y="299"/>
                  <a:pt x="873" y="299"/>
                </a:cubicBezTo>
                <a:cubicBezTo>
                  <a:pt x="847" y="313"/>
                  <a:pt x="814" y="304"/>
                  <a:pt x="799" y="278"/>
                </a:cubicBezTo>
                <a:cubicBezTo>
                  <a:pt x="785" y="251"/>
                  <a:pt x="794" y="218"/>
                  <a:pt x="821" y="203"/>
                </a:cubicBezTo>
                <a:cubicBezTo>
                  <a:pt x="823" y="202"/>
                  <a:pt x="828" y="200"/>
                  <a:pt x="828" y="200"/>
                </a:cubicBezTo>
                <a:cubicBezTo>
                  <a:pt x="927" y="155"/>
                  <a:pt x="1035" y="168"/>
                  <a:pt x="1101" y="234"/>
                </a:cubicBezTo>
                <a:cubicBezTo>
                  <a:pt x="1101" y="234"/>
                  <a:pt x="1106" y="240"/>
                  <a:pt x="1108" y="244"/>
                </a:cubicBezTo>
                <a:cubicBezTo>
                  <a:pt x="1122" y="270"/>
                  <a:pt x="1113" y="303"/>
                  <a:pt x="1087" y="318"/>
                </a:cubicBezTo>
                <a:cubicBezTo>
                  <a:pt x="1066" y="329"/>
                  <a:pt x="1041" y="326"/>
                  <a:pt x="1024" y="311"/>
                </a:cubicBezTo>
                <a:close/>
                <a:moveTo>
                  <a:pt x="14" y="967"/>
                </a:moveTo>
                <a:cubicBezTo>
                  <a:pt x="53" y="1037"/>
                  <a:pt x="53" y="1037"/>
                  <a:pt x="53" y="1037"/>
                </a:cubicBezTo>
                <a:cubicBezTo>
                  <a:pt x="67" y="1062"/>
                  <a:pt x="94" y="1074"/>
                  <a:pt x="115" y="1064"/>
                </a:cubicBezTo>
                <a:cubicBezTo>
                  <a:pt x="24" y="900"/>
                  <a:pt x="24" y="900"/>
                  <a:pt x="24" y="900"/>
                </a:cubicBezTo>
                <a:cubicBezTo>
                  <a:pt x="5" y="912"/>
                  <a:pt x="0" y="941"/>
                  <a:pt x="14" y="967"/>
                </a:cubicBezTo>
                <a:close/>
                <a:moveTo>
                  <a:pt x="400" y="959"/>
                </a:moveTo>
                <a:cubicBezTo>
                  <a:pt x="265" y="714"/>
                  <a:pt x="265" y="714"/>
                  <a:pt x="265" y="714"/>
                </a:cubicBezTo>
                <a:cubicBezTo>
                  <a:pt x="248" y="685"/>
                  <a:pt x="215" y="672"/>
                  <a:pt x="190" y="686"/>
                </a:cubicBezTo>
                <a:cubicBezTo>
                  <a:pt x="166" y="699"/>
                  <a:pt x="159" y="734"/>
                  <a:pt x="175" y="764"/>
                </a:cubicBezTo>
                <a:cubicBezTo>
                  <a:pt x="310" y="1008"/>
                  <a:pt x="310" y="1008"/>
                  <a:pt x="310" y="1008"/>
                </a:cubicBezTo>
                <a:cubicBezTo>
                  <a:pt x="327" y="1038"/>
                  <a:pt x="360" y="1051"/>
                  <a:pt x="385" y="1037"/>
                </a:cubicBezTo>
                <a:cubicBezTo>
                  <a:pt x="410" y="1023"/>
                  <a:pt x="416" y="988"/>
                  <a:pt x="400" y="959"/>
                </a:cubicBezTo>
                <a:close/>
                <a:moveTo>
                  <a:pt x="266" y="1026"/>
                </a:moveTo>
                <a:cubicBezTo>
                  <a:pt x="136" y="792"/>
                  <a:pt x="136" y="792"/>
                  <a:pt x="136" y="792"/>
                </a:cubicBezTo>
                <a:cubicBezTo>
                  <a:pt x="121" y="764"/>
                  <a:pt x="89" y="751"/>
                  <a:pt x="65" y="764"/>
                </a:cubicBezTo>
                <a:cubicBezTo>
                  <a:pt x="41" y="778"/>
                  <a:pt x="35" y="811"/>
                  <a:pt x="50" y="840"/>
                </a:cubicBezTo>
                <a:cubicBezTo>
                  <a:pt x="180" y="1074"/>
                  <a:pt x="180" y="1074"/>
                  <a:pt x="180" y="1074"/>
                </a:cubicBezTo>
                <a:cubicBezTo>
                  <a:pt x="196" y="1102"/>
                  <a:pt x="228" y="1114"/>
                  <a:pt x="251" y="1101"/>
                </a:cubicBezTo>
                <a:cubicBezTo>
                  <a:pt x="275" y="1088"/>
                  <a:pt x="282" y="1055"/>
                  <a:pt x="266" y="1026"/>
                </a:cubicBezTo>
                <a:close/>
              </a:path>
            </a:pathLst>
          </a:custGeom>
          <a:solidFill>
            <a:schemeClr val="bg1"/>
          </a:solidFill>
          <a:ln>
            <a:noFill/>
          </a:ln>
          <a:extLst/>
        </p:spPr>
        <p:txBody>
          <a:bodyPr vert="horz" wrap="square" lIns="91312" tIns="45655" rIns="91312" bIns="45655" numCol="1" anchor="t" anchorCtr="0" compatLnSpc="1">
            <a:prstTxWarp prst="textNoShape">
              <a:avLst/>
            </a:prstTxWarp>
          </a:bodyPr>
          <a:lstStyle/>
          <a:p>
            <a:pPr defTabSz="912780"/>
            <a:endParaRPr lang="en-US" sz="1600">
              <a:solidFill>
                <a:srgbClr val="000000"/>
              </a:solidFill>
            </a:endParaRPr>
          </a:p>
        </p:txBody>
      </p:sp>
      <p:sp>
        <p:nvSpPr>
          <p:cNvPr id="133" name="Freeform 13"/>
          <p:cNvSpPr>
            <a:spLocks noEditPoints="1"/>
          </p:cNvSpPr>
          <p:nvPr/>
        </p:nvSpPr>
        <p:spPr bwMode="auto">
          <a:xfrm>
            <a:off x="7491434" y="4847079"/>
            <a:ext cx="337802" cy="294650"/>
          </a:xfrm>
          <a:custGeom>
            <a:avLst/>
            <a:gdLst>
              <a:gd name="T0" fmla="*/ 159 w 272"/>
              <a:gd name="T1" fmla="*/ 120 h 229"/>
              <a:gd name="T2" fmla="*/ 216 w 272"/>
              <a:gd name="T3" fmla="*/ 152 h 229"/>
              <a:gd name="T4" fmla="*/ 216 w 272"/>
              <a:gd name="T5" fmla="*/ 173 h 229"/>
              <a:gd name="T6" fmla="*/ 159 w 272"/>
              <a:gd name="T7" fmla="*/ 59 h 229"/>
              <a:gd name="T8" fmla="*/ 182 w 272"/>
              <a:gd name="T9" fmla="*/ 59 h 229"/>
              <a:gd name="T10" fmla="*/ 159 w 272"/>
              <a:gd name="T11" fmla="*/ 173 h 229"/>
              <a:gd name="T12" fmla="*/ 250 w 272"/>
              <a:gd name="T13" fmla="*/ 59 h 229"/>
              <a:gd name="T14" fmla="*/ 250 w 272"/>
              <a:gd name="T15" fmla="*/ 80 h 229"/>
              <a:gd name="T16" fmla="*/ 159 w 272"/>
              <a:gd name="T17" fmla="*/ 184 h 229"/>
              <a:gd name="T18" fmla="*/ 182 w 272"/>
              <a:gd name="T19" fmla="*/ 184 h 229"/>
              <a:gd name="T20" fmla="*/ 125 w 272"/>
              <a:gd name="T21" fmla="*/ 110 h 229"/>
              <a:gd name="T22" fmla="*/ 147 w 272"/>
              <a:gd name="T23" fmla="*/ 59 h 229"/>
              <a:gd name="T24" fmla="*/ 147 w 272"/>
              <a:gd name="T25" fmla="*/ 80 h 229"/>
              <a:gd name="T26" fmla="*/ 159 w 272"/>
              <a:gd name="T27" fmla="*/ 89 h 229"/>
              <a:gd name="T28" fmla="*/ 182 w 272"/>
              <a:gd name="T29" fmla="*/ 89 h 229"/>
              <a:gd name="T30" fmla="*/ 125 w 272"/>
              <a:gd name="T31" fmla="*/ 141 h 229"/>
              <a:gd name="T32" fmla="*/ 250 w 272"/>
              <a:gd name="T33" fmla="*/ 120 h 229"/>
              <a:gd name="T34" fmla="*/ 250 w 272"/>
              <a:gd name="T35" fmla="*/ 141 h 229"/>
              <a:gd name="T36" fmla="*/ 194 w 272"/>
              <a:gd name="T37" fmla="*/ 120 h 229"/>
              <a:gd name="T38" fmla="*/ 216 w 272"/>
              <a:gd name="T39" fmla="*/ 120 h 229"/>
              <a:gd name="T40" fmla="*/ 228 w 272"/>
              <a:gd name="T41" fmla="*/ 110 h 229"/>
              <a:gd name="T42" fmla="*/ 216 w 272"/>
              <a:gd name="T43" fmla="*/ 89 h 229"/>
              <a:gd name="T44" fmla="*/ 216 w 272"/>
              <a:gd name="T45" fmla="*/ 110 h 229"/>
              <a:gd name="T46" fmla="*/ 194 w 272"/>
              <a:gd name="T47" fmla="*/ 59 h 229"/>
              <a:gd name="T48" fmla="*/ 216 w 272"/>
              <a:gd name="T49" fmla="*/ 59 h 229"/>
              <a:gd name="T50" fmla="*/ 228 w 272"/>
              <a:gd name="T51" fmla="*/ 173 h 229"/>
              <a:gd name="T52" fmla="*/ 44 w 272"/>
              <a:gd name="T53" fmla="*/ 184 h 229"/>
              <a:gd name="T54" fmla="*/ 44 w 272"/>
              <a:gd name="T55" fmla="*/ 205 h 229"/>
              <a:gd name="T56" fmla="*/ 56 w 272"/>
              <a:gd name="T57" fmla="*/ 184 h 229"/>
              <a:gd name="T58" fmla="*/ 79 w 272"/>
              <a:gd name="T59" fmla="*/ 184 h 229"/>
              <a:gd name="T60" fmla="*/ 125 w 272"/>
              <a:gd name="T61" fmla="*/ 173 h 229"/>
              <a:gd name="T62" fmla="*/ 79 w 272"/>
              <a:gd name="T63" fmla="*/ 152 h 229"/>
              <a:gd name="T64" fmla="*/ 79 w 272"/>
              <a:gd name="T65" fmla="*/ 173 h 229"/>
              <a:gd name="T66" fmla="*/ 56 w 272"/>
              <a:gd name="T67" fmla="*/ 120 h 229"/>
              <a:gd name="T68" fmla="*/ 79 w 272"/>
              <a:gd name="T69" fmla="*/ 120 h 229"/>
              <a:gd name="T70" fmla="*/ 263 w 272"/>
              <a:gd name="T71" fmla="*/ 229 h 229"/>
              <a:gd name="T72" fmla="*/ 0 w 272"/>
              <a:gd name="T73" fmla="*/ 9 h 229"/>
              <a:gd name="T74" fmla="*/ 272 w 272"/>
              <a:gd name="T75" fmla="*/ 9 h 229"/>
              <a:gd name="T76" fmla="*/ 9 w 272"/>
              <a:gd name="T77" fmla="*/ 220 h 229"/>
              <a:gd name="T78" fmla="*/ 44 w 272"/>
              <a:gd name="T79" fmla="*/ 120 h 229"/>
              <a:gd name="T80" fmla="*/ 44 w 272"/>
              <a:gd name="T81" fmla="*/ 141 h 229"/>
              <a:gd name="T82" fmla="*/ 22 w 272"/>
              <a:gd name="T83" fmla="*/ 152 h 229"/>
              <a:gd name="T84" fmla="*/ 44 w 272"/>
              <a:gd name="T85" fmla="*/ 152 h 229"/>
              <a:gd name="T86" fmla="*/ 22 w 272"/>
              <a:gd name="T87" fmla="*/ 110 h 229"/>
              <a:gd name="T88" fmla="*/ 113 w 272"/>
              <a:gd name="T89" fmla="*/ 89 h 229"/>
              <a:gd name="T90" fmla="*/ 113 w 272"/>
              <a:gd name="T91" fmla="*/ 110 h 229"/>
              <a:gd name="T92" fmla="*/ 56 w 272"/>
              <a:gd name="T93" fmla="*/ 89 h 229"/>
              <a:gd name="T94" fmla="*/ 79 w 272"/>
              <a:gd name="T95" fmla="*/ 89 h 229"/>
              <a:gd name="T96" fmla="*/ 91 w 272"/>
              <a:gd name="T97" fmla="*/ 141 h 229"/>
              <a:gd name="T98" fmla="*/ 147 w 272"/>
              <a:gd name="T99" fmla="*/ 184 h 229"/>
              <a:gd name="T100" fmla="*/ 147 w 272"/>
              <a:gd name="T101" fmla="*/ 205 h 229"/>
              <a:gd name="T102" fmla="*/ 91 w 272"/>
              <a:gd name="T103" fmla="*/ 152 h 229"/>
              <a:gd name="T104" fmla="*/ 113 w 272"/>
              <a:gd name="T105" fmla="*/ 152 h 229"/>
              <a:gd name="T106" fmla="*/ 91 w 272"/>
              <a:gd name="T107" fmla="*/ 205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 h="229">
                <a:moveTo>
                  <a:pt x="182" y="141"/>
                </a:moveTo>
                <a:cubicBezTo>
                  <a:pt x="159" y="141"/>
                  <a:pt x="159" y="141"/>
                  <a:pt x="159" y="141"/>
                </a:cubicBezTo>
                <a:cubicBezTo>
                  <a:pt x="159" y="120"/>
                  <a:pt x="159" y="120"/>
                  <a:pt x="159" y="120"/>
                </a:cubicBezTo>
                <a:cubicBezTo>
                  <a:pt x="182" y="120"/>
                  <a:pt x="182" y="120"/>
                  <a:pt x="182" y="120"/>
                </a:cubicBezTo>
                <a:lnTo>
                  <a:pt x="182" y="141"/>
                </a:lnTo>
                <a:close/>
                <a:moveTo>
                  <a:pt x="216" y="152"/>
                </a:moveTo>
                <a:cubicBezTo>
                  <a:pt x="194" y="152"/>
                  <a:pt x="194" y="152"/>
                  <a:pt x="194" y="152"/>
                </a:cubicBezTo>
                <a:cubicBezTo>
                  <a:pt x="194" y="173"/>
                  <a:pt x="194" y="173"/>
                  <a:pt x="194" y="173"/>
                </a:cubicBezTo>
                <a:cubicBezTo>
                  <a:pt x="216" y="173"/>
                  <a:pt x="216" y="173"/>
                  <a:pt x="216" y="173"/>
                </a:cubicBezTo>
                <a:lnTo>
                  <a:pt x="216" y="152"/>
                </a:lnTo>
                <a:close/>
                <a:moveTo>
                  <a:pt x="182" y="59"/>
                </a:moveTo>
                <a:cubicBezTo>
                  <a:pt x="159" y="59"/>
                  <a:pt x="159" y="59"/>
                  <a:pt x="159" y="59"/>
                </a:cubicBezTo>
                <a:cubicBezTo>
                  <a:pt x="159" y="80"/>
                  <a:pt x="159" y="80"/>
                  <a:pt x="159" y="80"/>
                </a:cubicBezTo>
                <a:cubicBezTo>
                  <a:pt x="182" y="80"/>
                  <a:pt x="182" y="80"/>
                  <a:pt x="182" y="80"/>
                </a:cubicBezTo>
                <a:lnTo>
                  <a:pt x="182" y="59"/>
                </a:lnTo>
                <a:close/>
                <a:moveTo>
                  <a:pt x="182" y="152"/>
                </a:moveTo>
                <a:cubicBezTo>
                  <a:pt x="159" y="152"/>
                  <a:pt x="159" y="152"/>
                  <a:pt x="159" y="152"/>
                </a:cubicBezTo>
                <a:cubicBezTo>
                  <a:pt x="159" y="173"/>
                  <a:pt x="159" y="173"/>
                  <a:pt x="159" y="173"/>
                </a:cubicBezTo>
                <a:cubicBezTo>
                  <a:pt x="182" y="173"/>
                  <a:pt x="182" y="173"/>
                  <a:pt x="182" y="173"/>
                </a:cubicBezTo>
                <a:lnTo>
                  <a:pt x="182" y="152"/>
                </a:lnTo>
                <a:close/>
                <a:moveTo>
                  <a:pt x="250" y="59"/>
                </a:moveTo>
                <a:cubicBezTo>
                  <a:pt x="228" y="59"/>
                  <a:pt x="228" y="59"/>
                  <a:pt x="228" y="59"/>
                </a:cubicBezTo>
                <a:cubicBezTo>
                  <a:pt x="228" y="80"/>
                  <a:pt x="228" y="80"/>
                  <a:pt x="228" y="80"/>
                </a:cubicBezTo>
                <a:cubicBezTo>
                  <a:pt x="250" y="80"/>
                  <a:pt x="250" y="80"/>
                  <a:pt x="250" y="80"/>
                </a:cubicBezTo>
                <a:lnTo>
                  <a:pt x="250" y="59"/>
                </a:lnTo>
                <a:close/>
                <a:moveTo>
                  <a:pt x="182" y="184"/>
                </a:moveTo>
                <a:cubicBezTo>
                  <a:pt x="159" y="184"/>
                  <a:pt x="159" y="184"/>
                  <a:pt x="159" y="184"/>
                </a:cubicBezTo>
                <a:cubicBezTo>
                  <a:pt x="159" y="205"/>
                  <a:pt x="159" y="205"/>
                  <a:pt x="159" y="205"/>
                </a:cubicBezTo>
                <a:cubicBezTo>
                  <a:pt x="182" y="205"/>
                  <a:pt x="182" y="205"/>
                  <a:pt x="182" y="205"/>
                </a:cubicBezTo>
                <a:lnTo>
                  <a:pt x="182" y="184"/>
                </a:lnTo>
                <a:close/>
                <a:moveTo>
                  <a:pt x="147" y="89"/>
                </a:moveTo>
                <a:cubicBezTo>
                  <a:pt x="125" y="89"/>
                  <a:pt x="125" y="89"/>
                  <a:pt x="125" y="89"/>
                </a:cubicBezTo>
                <a:cubicBezTo>
                  <a:pt x="125" y="110"/>
                  <a:pt x="125" y="110"/>
                  <a:pt x="125" y="110"/>
                </a:cubicBezTo>
                <a:cubicBezTo>
                  <a:pt x="147" y="110"/>
                  <a:pt x="147" y="110"/>
                  <a:pt x="147" y="110"/>
                </a:cubicBezTo>
                <a:lnTo>
                  <a:pt x="147" y="89"/>
                </a:lnTo>
                <a:close/>
                <a:moveTo>
                  <a:pt x="147" y="59"/>
                </a:moveTo>
                <a:cubicBezTo>
                  <a:pt x="125" y="59"/>
                  <a:pt x="125" y="59"/>
                  <a:pt x="125" y="59"/>
                </a:cubicBezTo>
                <a:cubicBezTo>
                  <a:pt x="125" y="80"/>
                  <a:pt x="125" y="80"/>
                  <a:pt x="125" y="80"/>
                </a:cubicBezTo>
                <a:cubicBezTo>
                  <a:pt x="147" y="80"/>
                  <a:pt x="147" y="80"/>
                  <a:pt x="147" y="80"/>
                </a:cubicBezTo>
                <a:lnTo>
                  <a:pt x="147" y="59"/>
                </a:lnTo>
                <a:close/>
                <a:moveTo>
                  <a:pt x="182" y="89"/>
                </a:moveTo>
                <a:cubicBezTo>
                  <a:pt x="159" y="89"/>
                  <a:pt x="159" y="89"/>
                  <a:pt x="159" y="89"/>
                </a:cubicBezTo>
                <a:cubicBezTo>
                  <a:pt x="159" y="110"/>
                  <a:pt x="159" y="110"/>
                  <a:pt x="159" y="110"/>
                </a:cubicBezTo>
                <a:cubicBezTo>
                  <a:pt x="182" y="110"/>
                  <a:pt x="182" y="110"/>
                  <a:pt x="182" y="110"/>
                </a:cubicBezTo>
                <a:lnTo>
                  <a:pt x="182" y="89"/>
                </a:lnTo>
                <a:close/>
                <a:moveTo>
                  <a:pt x="147" y="120"/>
                </a:moveTo>
                <a:cubicBezTo>
                  <a:pt x="125" y="120"/>
                  <a:pt x="125" y="120"/>
                  <a:pt x="125" y="120"/>
                </a:cubicBezTo>
                <a:cubicBezTo>
                  <a:pt x="125" y="141"/>
                  <a:pt x="125" y="141"/>
                  <a:pt x="125" y="141"/>
                </a:cubicBezTo>
                <a:cubicBezTo>
                  <a:pt x="147" y="141"/>
                  <a:pt x="147" y="141"/>
                  <a:pt x="147" y="141"/>
                </a:cubicBezTo>
                <a:lnTo>
                  <a:pt x="147" y="120"/>
                </a:lnTo>
                <a:close/>
                <a:moveTo>
                  <a:pt x="250" y="120"/>
                </a:moveTo>
                <a:cubicBezTo>
                  <a:pt x="228" y="120"/>
                  <a:pt x="228" y="120"/>
                  <a:pt x="228" y="120"/>
                </a:cubicBezTo>
                <a:cubicBezTo>
                  <a:pt x="228" y="141"/>
                  <a:pt x="228" y="141"/>
                  <a:pt x="228" y="141"/>
                </a:cubicBezTo>
                <a:cubicBezTo>
                  <a:pt x="250" y="141"/>
                  <a:pt x="250" y="141"/>
                  <a:pt x="250" y="141"/>
                </a:cubicBezTo>
                <a:lnTo>
                  <a:pt x="250" y="120"/>
                </a:lnTo>
                <a:close/>
                <a:moveTo>
                  <a:pt x="216" y="120"/>
                </a:moveTo>
                <a:cubicBezTo>
                  <a:pt x="194" y="120"/>
                  <a:pt x="194" y="120"/>
                  <a:pt x="194" y="120"/>
                </a:cubicBezTo>
                <a:cubicBezTo>
                  <a:pt x="194" y="141"/>
                  <a:pt x="194" y="141"/>
                  <a:pt x="194" y="141"/>
                </a:cubicBezTo>
                <a:cubicBezTo>
                  <a:pt x="216" y="141"/>
                  <a:pt x="216" y="141"/>
                  <a:pt x="216" y="141"/>
                </a:cubicBezTo>
                <a:lnTo>
                  <a:pt x="216" y="120"/>
                </a:lnTo>
                <a:close/>
                <a:moveTo>
                  <a:pt x="250" y="89"/>
                </a:moveTo>
                <a:cubicBezTo>
                  <a:pt x="228" y="89"/>
                  <a:pt x="228" y="89"/>
                  <a:pt x="228" y="89"/>
                </a:cubicBezTo>
                <a:cubicBezTo>
                  <a:pt x="228" y="110"/>
                  <a:pt x="228" y="110"/>
                  <a:pt x="228" y="110"/>
                </a:cubicBezTo>
                <a:cubicBezTo>
                  <a:pt x="250" y="110"/>
                  <a:pt x="250" y="110"/>
                  <a:pt x="250" y="110"/>
                </a:cubicBezTo>
                <a:lnTo>
                  <a:pt x="250" y="89"/>
                </a:lnTo>
                <a:close/>
                <a:moveTo>
                  <a:pt x="216" y="89"/>
                </a:moveTo>
                <a:cubicBezTo>
                  <a:pt x="194" y="89"/>
                  <a:pt x="194" y="89"/>
                  <a:pt x="194" y="89"/>
                </a:cubicBezTo>
                <a:cubicBezTo>
                  <a:pt x="194" y="110"/>
                  <a:pt x="194" y="110"/>
                  <a:pt x="194" y="110"/>
                </a:cubicBezTo>
                <a:cubicBezTo>
                  <a:pt x="216" y="110"/>
                  <a:pt x="216" y="110"/>
                  <a:pt x="216" y="110"/>
                </a:cubicBezTo>
                <a:lnTo>
                  <a:pt x="216" y="89"/>
                </a:lnTo>
                <a:close/>
                <a:moveTo>
                  <a:pt x="216" y="59"/>
                </a:moveTo>
                <a:cubicBezTo>
                  <a:pt x="194" y="59"/>
                  <a:pt x="194" y="59"/>
                  <a:pt x="194" y="59"/>
                </a:cubicBezTo>
                <a:cubicBezTo>
                  <a:pt x="194" y="80"/>
                  <a:pt x="194" y="80"/>
                  <a:pt x="194" y="80"/>
                </a:cubicBezTo>
                <a:cubicBezTo>
                  <a:pt x="216" y="80"/>
                  <a:pt x="216" y="80"/>
                  <a:pt x="216" y="80"/>
                </a:cubicBezTo>
                <a:lnTo>
                  <a:pt x="216" y="59"/>
                </a:lnTo>
                <a:close/>
                <a:moveTo>
                  <a:pt x="250" y="152"/>
                </a:moveTo>
                <a:cubicBezTo>
                  <a:pt x="228" y="152"/>
                  <a:pt x="228" y="152"/>
                  <a:pt x="228" y="152"/>
                </a:cubicBezTo>
                <a:cubicBezTo>
                  <a:pt x="228" y="173"/>
                  <a:pt x="228" y="173"/>
                  <a:pt x="228" y="173"/>
                </a:cubicBezTo>
                <a:cubicBezTo>
                  <a:pt x="250" y="173"/>
                  <a:pt x="250" y="173"/>
                  <a:pt x="250" y="173"/>
                </a:cubicBezTo>
                <a:lnTo>
                  <a:pt x="250" y="152"/>
                </a:lnTo>
                <a:close/>
                <a:moveTo>
                  <a:pt x="44" y="184"/>
                </a:moveTo>
                <a:cubicBezTo>
                  <a:pt x="22" y="184"/>
                  <a:pt x="22" y="184"/>
                  <a:pt x="22" y="184"/>
                </a:cubicBezTo>
                <a:cubicBezTo>
                  <a:pt x="22" y="205"/>
                  <a:pt x="22" y="205"/>
                  <a:pt x="22" y="205"/>
                </a:cubicBezTo>
                <a:cubicBezTo>
                  <a:pt x="44" y="205"/>
                  <a:pt x="44" y="205"/>
                  <a:pt x="44" y="205"/>
                </a:cubicBezTo>
                <a:lnTo>
                  <a:pt x="44" y="184"/>
                </a:lnTo>
                <a:close/>
                <a:moveTo>
                  <a:pt x="79" y="184"/>
                </a:moveTo>
                <a:cubicBezTo>
                  <a:pt x="56" y="184"/>
                  <a:pt x="56" y="184"/>
                  <a:pt x="56" y="184"/>
                </a:cubicBezTo>
                <a:cubicBezTo>
                  <a:pt x="56" y="205"/>
                  <a:pt x="56" y="205"/>
                  <a:pt x="56" y="205"/>
                </a:cubicBezTo>
                <a:cubicBezTo>
                  <a:pt x="79" y="205"/>
                  <a:pt x="79" y="205"/>
                  <a:pt x="79" y="205"/>
                </a:cubicBezTo>
                <a:lnTo>
                  <a:pt x="79" y="184"/>
                </a:lnTo>
                <a:close/>
                <a:moveTo>
                  <a:pt x="147" y="152"/>
                </a:moveTo>
                <a:cubicBezTo>
                  <a:pt x="125" y="152"/>
                  <a:pt x="125" y="152"/>
                  <a:pt x="125" y="152"/>
                </a:cubicBezTo>
                <a:cubicBezTo>
                  <a:pt x="125" y="173"/>
                  <a:pt x="125" y="173"/>
                  <a:pt x="125" y="173"/>
                </a:cubicBezTo>
                <a:cubicBezTo>
                  <a:pt x="147" y="173"/>
                  <a:pt x="147" y="173"/>
                  <a:pt x="147" y="173"/>
                </a:cubicBezTo>
                <a:lnTo>
                  <a:pt x="147" y="152"/>
                </a:lnTo>
                <a:close/>
                <a:moveTo>
                  <a:pt x="79" y="152"/>
                </a:moveTo>
                <a:cubicBezTo>
                  <a:pt x="56" y="152"/>
                  <a:pt x="56" y="152"/>
                  <a:pt x="56" y="152"/>
                </a:cubicBezTo>
                <a:cubicBezTo>
                  <a:pt x="56" y="173"/>
                  <a:pt x="56" y="173"/>
                  <a:pt x="56" y="173"/>
                </a:cubicBezTo>
                <a:cubicBezTo>
                  <a:pt x="79" y="173"/>
                  <a:pt x="79" y="173"/>
                  <a:pt x="79" y="173"/>
                </a:cubicBezTo>
                <a:lnTo>
                  <a:pt x="79" y="152"/>
                </a:lnTo>
                <a:close/>
                <a:moveTo>
                  <a:pt x="79" y="120"/>
                </a:moveTo>
                <a:cubicBezTo>
                  <a:pt x="56" y="120"/>
                  <a:pt x="56" y="120"/>
                  <a:pt x="56" y="120"/>
                </a:cubicBezTo>
                <a:cubicBezTo>
                  <a:pt x="56" y="141"/>
                  <a:pt x="56" y="141"/>
                  <a:pt x="56" y="141"/>
                </a:cubicBezTo>
                <a:cubicBezTo>
                  <a:pt x="79" y="141"/>
                  <a:pt x="79" y="141"/>
                  <a:pt x="79" y="141"/>
                </a:cubicBezTo>
                <a:lnTo>
                  <a:pt x="79" y="120"/>
                </a:lnTo>
                <a:close/>
                <a:moveTo>
                  <a:pt x="272" y="9"/>
                </a:moveTo>
                <a:cubicBezTo>
                  <a:pt x="272" y="220"/>
                  <a:pt x="272" y="220"/>
                  <a:pt x="272" y="220"/>
                </a:cubicBezTo>
                <a:cubicBezTo>
                  <a:pt x="272" y="225"/>
                  <a:pt x="268" y="229"/>
                  <a:pt x="263" y="229"/>
                </a:cubicBezTo>
                <a:cubicBezTo>
                  <a:pt x="9" y="229"/>
                  <a:pt x="9" y="229"/>
                  <a:pt x="9" y="229"/>
                </a:cubicBezTo>
                <a:cubicBezTo>
                  <a:pt x="4" y="229"/>
                  <a:pt x="0" y="225"/>
                  <a:pt x="0" y="220"/>
                </a:cubicBezTo>
                <a:cubicBezTo>
                  <a:pt x="0" y="9"/>
                  <a:pt x="0" y="9"/>
                  <a:pt x="0" y="9"/>
                </a:cubicBezTo>
                <a:cubicBezTo>
                  <a:pt x="0" y="4"/>
                  <a:pt x="4" y="0"/>
                  <a:pt x="9" y="0"/>
                </a:cubicBezTo>
                <a:cubicBezTo>
                  <a:pt x="263" y="0"/>
                  <a:pt x="263" y="0"/>
                  <a:pt x="263" y="0"/>
                </a:cubicBezTo>
                <a:cubicBezTo>
                  <a:pt x="268" y="0"/>
                  <a:pt x="272" y="4"/>
                  <a:pt x="272" y="9"/>
                </a:cubicBezTo>
                <a:close/>
                <a:moveTo>
                  <a:pt x="263" y="50"/>
                </a:moveTo>
                <a:cubicBezTo>
                  <a:pt x="9" y="50"/>
                  <a:pt x="9" y="50"/>
                  <a:pt x="9" y="50"/>
                </a:cubicBezTo>
                <a:cubicBezTo>
                  <a:pt x="9" y="220"/>
                  <a:pt x="9" y="220"/>
                  <a:pt x="9" y="220"/>
                </a:cubicBezTo>
                <a:cubicBezTo>
                  <a:pt x="263" y="220"/>
                  <a:pt x="263" y="220"/>
                  <a:pt x="263" y="220"/>
                </a:cubicBezTo>
                <a:lnTo>
                  <a:pt x="263" y="50"/>
                </a:lnTo>
                <a:close/>
                <a:moveTo>
                  <a:pt x="44" y="120"/>
                </a:moveTo>
                <a:cubicBezTo>
                  <a:pt x="22" y="120"/>
                  <a:pt x="22" y="120"/>
                  <a:pt x="22" y="120"/>
                </a:cubicBezTo>
                <a:cubicBezTo>
                  <a:pt x="22" y="141"/>
                  <a:pt x="22" y="141"/>
                  <a:pt x="22" y="141"/>
                </a:cubicBezTo>
                <a:cubicBezTo>
                  <a:pt x="44" y="141"/>
                  <a:pt x="44" y="141"/>
                  <a:pt x="44" y="141"/>
                </a:cubicBezTo>
                <a:lnTo>
                  <a:pt x="44" y="120"/>
                </a:lnTo>
                <a:close/>
                <a:moveTo>
                  <a:pt x="44" y="152"/>
                </a:moveTo>
                <a:cubicBezTo>
                  <a:pt x="22" y="152"/>
                  <a:pt x="22" y="152"/>
                  <a:pt x="22" y="152"/>
                </a:cubicBezTo>
                <a:cubicBezTo>
                  <a:pt x="22" y="173"/>
                  <a:pt x="22" y="173"/>
                  <a:pt x="22" y="173"/>
                </a:cubicBezTo>
                <a:cubicBezTo>
                  <a:pt x="44" y="173"/>
                  <a:pt x="44" y="173"/>
                  <a:pt x="44" y="173"/>
                </a:cubicBezTo>
                <a:lnTo>
                  <a:pt x="44" y="152"/>
                </a:lnTo>
                <a:close/>
                <a:moveTo>
                  <a:pt x="44" y="89"/>
                </a:moveTo>
                <a:cubicBezTo>
                  <a:pt x="22" y="89"/>
                  <a:pt x="22" y="89"/>
                  <a:pt x="22" y="89"/>
                </a:cubicBezTo>
                <a:cubicBezTo>
                  <a:pt x="22" y="110"/>
                  <a:pt x="22" y="110"/>
                  <a:pt x="22" y="110"/>
                </a:cubicBezTo>
                <a:cubicBezTo>
                  <a:pt x="44" y="110"/>
                  <a:pt x="44" y="110"/>
                  <a:pt x="44" y="110"/>
                </a:cubicBezTo>
                <a:lnTo>
                  <a:pt x="44" y="89"/>
                </a:lnTo>
                <a:close/>
                <a:moveTo>
                  <a:pt x="113" y="89"/>
                </a:moveTo>
                <a:cubicBezTo>
                  <a:pt x="91" y="89"/>
                  <a:pt x="91" y="89"/>
                  <a:pt x="91" y="89"/>
                </a:cubicBezTo>
                <a:cubicBezTo>
                  <a:pt x="91" y="110"/>
                  <a:pt x="91" y="110"/>
                  <a:pt x="91" y="110"/>
                </a:cubicBezTo>
                <a:cubicBezTo>
                  <a:pt x="113" y="110"/>
                  <a:pt x="113" y="110"/>
                  <a:pt x="113" y="110"/>
                </a:cubicBezTo>
                <a:lnTo>
                  <a:pt x="113" y="89"/>
                </a:lnTo>
                <a:close/>
                <a:moveTo>
                  <a:pt x="79" y="89"/>
                </a:moveTo>
                <a:cubicBezTo>
                  <a:pt x="56" y="89"/>
                  <a:pt x="56" y="89"/>
                  <a:pt x="56" y="89"/>
                </a:cubicBezTo>
                <a:cubicBezTo>
                  <a:pt x="56" y="110"/>
                  <a:pt x="56" y="110"/>
                  <a:pt x="56" y="110"/>
                </a:cubicBezTo>
                <a:cubicBezTo>
                  <a:pt x="79" y="110"/>
                  <a:pt x="79" y="110"/>
                  <a:pt x="79" y="110"/>
                </a:cubicBezTo>
                <a:lnTo>
                  <a:pt x="79" y="89"/>
                </a:lnTo>
                <a:close/>
                <a:moveTo>
                  <a:pt x="113" y="120"/>
                </a:moveTo>
                <a:cubicBezTo>
                  <a:pt x="91" y="120"/>
                  <a:pt x="91" y="120"/>
                  <a:pt x="91" y="120"/>
                </a:cubicBezTo>
                <a:cubicBezTo>
                  <a:pt x="91" y="141"/>
                  <a:pt x="91" y="141"/>
                  <a:pt x="91" y="141"/>
                </a:cubicBezTo>
                <a:cubicBezTo>
                  <a:pt x="113" y="141"/>
                  <a:pt x="113" y="141"/>
                  <a:pt x="113" y="141"/>
                </a:cubicBezTo>
                <a:lnTo>
                  <a:pt x="113" y="120"/>
                </a:lnTo>
                <a:close/>
                <a:moveTo>
                  <a:pt x="147" y="184"/>
                </a:moveTo>
                <a:cubicBezTo>
                  <a:pt x="125" y="184"/>
                  <a:pt x="125" y="184"/>
                  <a:pt x="125" y="184"/>
                </a:cubicBezTo>
                <a:cubicBezTo>
                  <a:pt x="125" y="205"/>
                  <a:pt x="125" y="205"/>
                  <a:pt x="125" y="205"/>
                </a:cubicBezTo>
                <a:cubicBezTo>
                  <a:pt x="147" y="205"/>
                  <a:pt x="147" y="205"/>
                  <a:pt x="147" y="205"/>
                </a:cubicBezTo>
                <a:lnTo>
                  <a:pt x="147" y="184"/>
                </a:lnTo>
                <a:close/>
                <a:moveTo>
                  <a:pt x="113" y="152"/>
                </a:moveTo>
                <a:cubicBezTo>
                  <a:pt x="91" y="152"/>
                  <a:pt x="91" y="152"/>
                  <a:pt x="91" y="152"/>
                </a:cubicBezTo>
                <a:cubicBezTo>
                  <a:pt x="91" y="173"/>
                  <a:pt x="91" y="173"/>
                  <a:pt x="91" y="173"/>
                </a:cubicBezTo>
                <a:cubicBezTo>
                  <a:pt x="113" y="173"/>
                  <a:pt x="113" y="173"/>
                  <a:pt x="113" y="173"/>
                </a:cubicBezTo>
                <a:lnTo>
                  <a:pt x="113" y="152"/>
                </a:lnTo>
                <a:close/>
                <a:moveTo>
                  <a:pt x="113" y="184"/>
                </a:moveTo>
                <a:cubicBezTo>
                  <a:pt x="91" y="184"/>
                  <a:pt x="91" y="184"/>
                  <a:pt x="91" y="184"/>
                </a:cubicBezTo>
                <a:cubicBezTo>
                  <a:pt x="91" y="205"/>
                  <a:pt x="91" y="205"/>
                  <a:pt x="91" y="205"/>
                </a:cubicBezTo>
                <a:cubicBezTo>
                  <a:pt x="113" y="205"/>
                  <a:pt x="113" y="205"/>
                  <a:pt x="113" y="205"/>
                </a:cubicBezTo>
                <a:lnTo>
                  <a:pt x="113" y="184"/>
                </a:lnTo>
                <a:close/>
              </a:path>
            </a:pathLst>
          </a:custGeom>
          <a:solidFill>
            <a:schemeClr val="bg1"/>
          </a:solidFill>
          <a:ln>
            <a:noFill/>
          </a:ln>
        </p:spPr>
        <p:txBody>
          <a:bodyPr vert="horz" wrap="square" lIns="91312" tIns="45655" rIns="91312" bIns="45655" numCol="1" anchor="t" anchorCtr="0" compatLnSpc="1">
            <a:prstTxWarp prst="textNoShape">
              <a:avLst/>
            </a:prstTxWarp>
          </a:bodyPr>
          <a:lstStyle/>
          <a:p>
            <a:pPr defTabSz="912780"/>
            <a:endParaRPr lang="en-US" sz="1600">
              <a:solidFill>
                <a:srgbClr val="000000"/>
              </a:solidFill>
            </a:endParaRPr>
          </a:p>
        </p:txBody>
      </p:sp>
      <p:sp>
        <p:nvSpPr>
          <p:cNvPr id="134" name="Freeform 23"/>
          <p:cNvSpPr>
            <a:spLocks noEditPoints="1"/>
          </p:cNvSpPr>
          <p:nvPr/>
        </p:nvSpPr>
        <p:spPr bwMode="black">
          <a:xfrm>
            <a:off x="8311614" y="4831371"/>
            <a:ext cx="268192" cy="277964"/>
          </a:xfrm>
          <a:custGeom>
            <a:avLst/>
            <a:gdLst>
              <a:gd name="T0" fmla="*/ 709 w 709"/>
              <a:gd name="T1" fmla="*/ 570 h 709"/>
              <a:gd name="T2" fmla="*/ 373 w 709"/>
              <a:gd name="T3" fmla="*/ 709 h 709"/>
              <a:gd name="T4" fmla="*/ 373 w 709"/>
              <a:gd name="T5" fmla="*/ 294 h 709"/>
              <a:gd name="T6" fmla="*/ 709 w 709"/>
              <a:gd name="T7" fmla="*/ 154 h 709"/>
              <a:gd name="T8" fmla="*/ 709 w 709"/>
              <a:gd name="T9" fmla="*/ 570 h 709"/>
              <a:gd name="T10" fmla="*/ 335 w 709"/>
              <a:gd name="T11" fmla="*/ 294 h 709"/>
              <a:gd name="T12" fmla="*/ 0 w 709"/>
              <a:gd name="T13" fmla="*/ 154 h 709"/>
              <a:gd name="T14" fmla="*/ 0 w 709"/>
              <a:gd name="T15" fmla="*/ 570 h 709"/>
              <a:gd name="T16" fmla="*/ 335 w 709"/>
              <a:gd name="T17" fmla="*/ 709 h 709"/>
              <a:gd name="T18" fmla="*/ 335 w 709"/>
              <a:gd name="T19" fmla="*/ 294 h 709"/>
              <a:gd name="T20" fmla="*/ 354 w 709"/>
              <a:gd name="T21" fmla="*/ 0 h 709"/>
              <a:gd name="T22" fmla="*/ 0 w 709"/>
              <a:gd name="T23" fmla="*/ 126 h 709"/>
              <a:gd name="T24" fmla="*/ 354 w 709"/>
              <a:gd name="T25" fmla="*/ 268 h 709"/>
              <a:gd name="T26" fmla="*/ 709 w 709"/>
              <a:gd name="T27" fmla="*/ 126 h 709"/>
              <a:gd name="T28" fmla="*/ 354 w 709"/>
              <a:gd name="T29" fmla="*/ 0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9" h="709">
                <a:moveTo>
                  <a:pt x="709" y="570"/>
                </a:moveTo>
                <a:lnTo>
                  <a:pt x="373" y="709"/>
                </a:lnTo>
                <a:lnTo>
                  <a:pt x="373" y="294"/>
                </a:lnTo>
                <a:lnTo>
                  <a:pt x="709" y="154"/>
                </a:lnTo>
                <a:lnTo>
                  <a:pt x="709" y="570"/>
                </a:lnTo>
                <a:close/>
                <a:moveTo>
                  <a:pt x="335" y="294"/>
                </a:moveTo>
                <a:lnTo>
                  <a:pt x="0" y="154"/>
                </a:lnTo>
                <a:lnTo>
                  <a:pt x="0" y="570"/>
                </a:lnTo>
                <a:lnTo>
                  <a:pt x="335" y="709"/>
                </a:lnTo>
                <a:lnTo>
                  <a:pt x="335" y="294"/>
                </a:lnTo>
                <a:close/>
                <a:moveTo>
                  <a:pt x="354" y="0"/>
                </a:moveTo>
                <a:lnTo>
                  <a:pt x="0" y="126"/>
                </a:lnTo>
                <a:lnTo>
                  <a:pt x="354" y="268"/>
                </a:lnTo>
                <a:lnTo>
                  <a:pt x="709" y="126"/>
                </a:lnTo>
                <a:lnTo>
                  <a:pt x="354" y="0"/>
                </a:lnTo>
                <a:close/>
              </a:path>
            </a:pathLst>
          </a:custGeom>
          <a:solidFill>
            <a:schemeClr val="bg1"/>
          </a:solidFill>
          <a:ln>
            <a:noFill/>
          </a:ln>
        </p:spPr>
        <p:txBody>
          <a:bodyPr vert="horz" wrap="square" lIns="0" tIns="41092" rIns="82186" bIns="41092" numCol="1" anchor="t" anchorCtr="0" compatLnSpc="1">
            <a:prstTxWarp prst="textNoShape">
              <a:avLst/>
            </a:prstTxWarp>
          </a:bodyPr>
          <a:lstStyle/>
          <a:p>
            <a:pPr algn="ctr" defTabSz="912960"/>
            <a:endParaRPr lang="en-US" sz="1600">
              <a:gradFill>
                <a:gsLst>
                  <a:gs pos="0">
                    <a:srgbClr val="FFFFFF"/>
                  </a:gs>
                  <a:gs pos="100000">
                    <a:srgbClr val="FFFFFF"/>
                  </a:gs>
                </a:gsLst>
                <a:lin ang="5400000" scaled="0"/>
              </a:gradFill>
            </a:endParaRPr>
          </a:p>
        </p:txBody>
      </p:sp>
      <p:grpSp>
        <p:nvGrpSpPr>
          <p:cNvPr id="135" name="Group 134"/>
          <p:cNvGrpSpPr/>
          <p:nvPr/>
        </p:nvGrpSpPr>
        <p:grpSpPr>
          <a:xfrm>
            <a:off x="5960358" y="5685406"/>
            <a:ext cx="258458" cy="295071"/>
            <a:chOff x="8745146" y="5184776"/>
            <a:chExt cx="420688" cy="463279"/>
          </a:xfrm>
          <a:solidFill>
            <a:schemeClr val="bg1"/>
          </a:solidFill>
        </p:grpSpPr>
        <p:sp>
          <p:nvSpPr>
            <p:cNvPr id="138" name="Freeform 6"/>
            <p:cNvSpPr>
              <a:spLocks/>
            </p:cNvSpPr>
            <p:nvPr/>
          </p:nvSpPr>
          <p:spPr bwMode="auto">
            <a:xfrm>
              <a:off x="8775309" y="5184776"/>
              <a:ext cx="390525" cy="246063"/>
            </a:xfrm>
            <a:custGeom>
              <a:avLst/>
              <a:gdLst>
                <a:gd name="T0" fmla="*/ 167 w 246"/>
                <a:gd name="T1" fmla="*/ 155 h 155"/>
                <a:gd name="T2" fmla="*/ 246 w 246"/>
                <a:gd name="T3" fmla="*/ 78 h 155"/>
                <a:gd name="T4" fmla="*/ 167 w 246"/>
                <a:gd name="T5" fmla="*/ 0 h 155"/>
                <a:gd name="T6" fmla="*/ 116 w 246"/>
                <a:gd name="T7" fmla="*/ 0 h 155"/>
                <a:gd name="T8" fmla="*/ 176 w 246"/>
                <a:gd name="T9" fmla="*/ 60 h 155"/>
                <a:gd name="T10" fmla="*/ 0 w 246"/>
                <a:gd name="T11" fmla="*/ 60 h 155"/>
                <a:gd name="T12" fmla="*/ 0 w 246"/>
                <a:gd name="T13" fmla="*/ 97 h 155"/>
                <a:gd name="T14" fmla="*/ 176 w 246"/>
                <a:gd name="T15" fmla="*/ 97 h 155"/>
                <a:gd name="T16" fmla="*/ 116 w 246"/>
                <a:gd name="T17" fmla="*/ 155 h 155"/>
                <a:gd name="T18" fmla="*/ 167 w 246"/>
                <a:gd name="T19"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6" h="155">
                  <a:moveTo>
                    <a:pt x="167" y="155"/>
                  </a:moveTo>
                  <a:lnTo>
                    <a:pt x="246" y="78"/>
                  </a:lnTo>
                  <a:lnTo>
                    <a:pt x="167" y="0"/>
                  </a:lnTo>
                  <a:lnTo>
                    <a:pt x="116" y="0"/>
                  </a:lnTo>
                  <a:lnTo>
                    <a:pt x="176" y="60"/>
                  </a:lnTo>
                  <a:lnTo>
                    <a:pt x="0" y="60"/>
                  </a:lnTo>
                  <a:lnTo>
                    <a:pt x="0" y="97"/>
                  </a:lnTo>
                  <a:lnTo>
                    <a:pt x="176" y="97"/>
                  </a:lnTo>
                  <a:lnTo>
                    <a:pt x="116" y="155"/>
                  </a:lnTo>
                  <a:lnTo>
                    <a:pt x="167" y="155"/>
                  </a:lnTo>
                  <a:close/>
                </a:path>
              </a:pathLst>
            </a:custGeom>
            <a:grpFill/>
            <a:ln>
              <a:noFill/>
            </a:ln>
          </p:spPr>
          <p:txBody>
            <a:bodyPr vert="horz" wrap="square" lIns="91414" tIns="45706" rIns="91414" bIns="45706" numCol="1" anchor="t" anchorCtr="0" compatLnSpc="1">
              <a:prstTxWarp prst="textNoShape">
                <a:avLst/>
              </a:prstTxWarp>
            </a:bodyPr>
            <a:lstStyle/>
            <a:p>
              <a:pPr defTabSz="912780"/>
              <a:endParaRPr lang="en-US" sz="1600">
                <a:solidFill>
                  <a:srgbClr val="000000"/>
                </a:solidFill>
              </a:endParaRPr>
            </a:p>
          </p:txBody>
        </p:sp>
        <p:sp>
          <p:nvSpPr>
            <p:cNvPr id="139" name="Freeform 7"/>
            <p:cNvSpPr>
              <a:spLocks/>
            </p:cNvSpPr>
            <p:nvPr/>
          </p:nvSpPr>
          <p:spPr bwMode="auto">
            <a:xfrm>
              <a:off x="8745146" y="5403579"/>
              <a:ext cx="387351" cy="244476"/>
            </a:xfrm>
            <a:custGeom>
              <a:avLst/>
              <a:gdLst>
                <a:gd name="T0" fmla="*/ 77 w 244"/>
                <a:gd name="T1" fmla="*/ 0 h 154"/>
                <a:gd name="T2" fmla="*/ 0 w 244"/>
                <a:gd name="T3" fmla="*/ 76 h 154"/>
                <a:gd name="T4" fmla="*/ 77 w 244"/>
                <a:gd name="T5" fmla="*/ 154 h 154"/>
                <a:gd name="T6" fmla="*/ 128 w 244"/>
                <a:gd name="T7" fmla="*/ 154 h 154"/>
                <a:gd name="T8" fmla="*/ 71 w 244"/>
                <a:gd name="T9" fmla="*/ 95 h 154"/>
                <a:gd name="T10" fmla="*/ 244 w 244"/>
                <a:gd name="T11" fmla="*/ 95 h 154"/>
                <a:gd name="T12" fmla="*/ 244 w 244"/>
                <a:gd name="T13" fmla="*/ 57 h 154"/>
                <a:gd name="T14" fmla="*/ 71 w 244"/>
                <a:gd name="T15" fmla="*/ 57 h 154"/>
                <a:gd name="T16" fmla="*/ 128 w 244"/>
                <a:gd name="T17" fmla="*/ 0 h 154"/>
                <a:gd name="T18" fmla="*/ 77 w 244"/>
                <a:gd name="T19"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 h="154">
                  <a:moveTo>
                    <a:pt x="77" y="0"/>
                  </a:moveTo>
                  <a:lnTo>
                    <a:pt x="0" y="76"/>
                  </a:lnTo>
                  <a:lnTo>
                    <a:pt x="77" y="154"/>
                  </a:lnTo>
                  <a:lnTo>
                    <a:pt x="128" y="154"/>
                  </a:lnTo>
                  <a:lnTo>
                    <a:pt x="71" y="95"/>
                  </a:lnTo>
                  <a:lnTo>
                    <a:pt x="244" y="95"/>
                  </a:lnTo>
                  <a:lnTo>
                    <a:pt x="244" y="57"/>
                  </a:lnTo>
                  <a:lnTo>
                    <a:pt x="71" y="57"/>
                  </a:lnTo>
                  <a:lnTo>
                    <a:pt x="128" y="0"/>
                  </a:lnTo>
                  <a:lnTo>
                    <a:pt x="77" y="0"/>
                  </a:lnTo>
                  <a:close/>
                </a:path>
              </a:pathLst>
            </a:custGeom>
            <a:grpFill/>
            <a:ln>
              <a:noFill/>
            </a:ln>
          </p:spPr>
          <p:txBody>
            <a:bodyPr vert="horz" wrap="square" lIns="91414" tIns="45706" rIns="91414" bIns="45706" numCol="1" anchor="t" anchorCtr="0" compatLnSpc="1">
              <a:prstTxWarp prst="textNoShape">
                <a:avLst/>
              </a:prstTxWarp>
            </a:bodyPr>
            <a:lstStyle/>
            <a:p>
              <a:pPr defTabSz="912780"/>
              <a:endParaRPr lang="en-US" sz="1600">
                <a:solidFill>
                  <a:srgbClr val="000000"/>
                </a:solidFill>
              </a:endParaRPr>
            </a:p>
          </p:txBody>
        </p:sp>
      </p:grpSp>
      <p:sp>
        <p:nvSpPr>
          <p:cNvPr id="136" name="Freeform 78"/>
          <p:cNvSpPr>
            <a:spLocks noChangeAspect="1" noEditPoints="1"/>
          </p:cNvSpPr>
          <p:nvPr/>
        </p:nvSpPr>
        <p:spPr bwMode="black">
          <a:xfrm>
            <a:off x="6721082" y="5630449"/>
            <a:ext cx="307785" cy="305368"/>
          </a:xfrm>
          <a:custGeom>
            <a:avLst/>
            <a:gdLst>
              <a:gd name="T0" fmla="*/ 1448 w 2291"/>
              <a:gd name="T1" fmla="*/ 923 h 2197"/>
              <a:gd name="T2" fmla="*/ 1464 w 2291"/>
              <a:gd name="T3" fmla="*/ 1048 h 2197"/>
              <a:gd name="T4" fmla="*/ 1622 w 2291"/>
              <a:gd name="T5" fmla="*/ 1225 h 2197"/>
              <a:gd name="T6" fmla="*/ 1522 w 2291"/>
              <a:gd name="T7" fmla="*/ 1149 h 2197"/>
              <a:gd name="T8" fmla="*/ 1622 w 2291"/>
              <a:gd name="T9" fmla="*/ 1225 h 2197"/>
              <a:gd name="T10" fmla="*/ 769 w 2291"/>
              <a:gd name="T11" fmla="*/ 1149 h 2197"/>
              <a:gd name="T12" fmla="*/ 669 w 2291"/>
              <a:gd name="T13" fmla="*/ 1225 h 2197"/>
              <a:gd name="T14" fmla="*/ 828 w 2291"/>
              <a:gd name="T15" fmla="*/ 1048 h 2197"/>
              <a:gd name="T16" fmla="*/ 844 w 2291"/>
              <a:gd name="T17" fmla="*/ 923 h 2197"/>
              <a:gd name="T18" fmla="*/ 828 w 2291"/>
              <a:gd name="T19" fmla="*/ 1048 h 2197"/>
              <a:gd name="T20" fmla="*/ 1390 w 2291"/>
              <a:gd name="T21" fmla="*/ 540 h 2197"/>
              <a:gd name="T22" fmla="*/ 1493 w 2291"/>
              <a:gd name="T23" fmla="*/ 103 h 2197"/>
              <a:gd name="T24" fmla="*/ 902 w 2291"/>
              <a:gd name="T25" fmla="*/ 0 h 2197"/>
              <a:gd name="T26" fmla="*/ 799 w 2291"/>
              <a:gd name="T27" fmla="*/ 437 h 2197"/>
              <a:gd name="T28" fmla="*/ 859 w 2291"/>
              <a:gd name="T29" fmla="*/ 103 h 2197"/>
              <a:gd name="T30" fmla="*/ 1390 w 2291"/>
              <a:gd name="T31" fmla="*/ 60 h 2197"/>
              <a:gd name="T32" fmla="*/ 1433 w 2291"/>
              <a:gd name="T33" fmla="*/ 437 h 2197"/>
              <a:gd name="T34" fmla="*/ 902 w 2291"/>
              <a:gd name="T35" fmla="*/ 480 h 2197"/>
              <a:gd name="T36" fmla="*/ 859 w 2291"/>
              <a:gd name="T37" fmla="*/ 103 h 2197"/>
              <a:gd name="T38" fmla="*/ 1614 w 2291"/>
              <a:gd name="T39" fmla="*/ 824 h 2197"/>
              <a:gd name="T40" fmla="*/ 1640 w 2291"/>
              <a:gd name="T41" fmla="*/ 786 h 2197"/>
              <a:gd name="T42" fmla="*/ 1499 w 2291"/>
              <a:gd name="T43" fmla="*/ 596 h 2197"/>
              <a:gd name="T44" fmla="*/ 835 w 2291"/>
              <a:gd name="T45" fmla="*/ 576 h 2197"/>
              <a:gd name="T46" fmla="*/ 669 w 2291"/>
              <a:gd name="T47" fmla="*/ 741 h 2197"/>
              <a:gd name="T48" fmla="*/ 652 w 2291"/>
              <a:gd name="T49" fmla="*/ 798 h 2197"/>
              <a:gd name="T50" fmla="*/ 1450 w 2291"/>
              <a:gd name="T51" fmla="*/ 1476 h 2197"/>
              <a:gd name="T52" fmla="*/ 1554 w 2291"/>
              <a:gd name="T53" fmla="*/ 1913 h 2197"/>
              <a:gd name="T54" fmla="*/ 2144 w 2291"/>
              <a:gd name="T55" fmla="*/ 1810 h 2197"/>
              <a:gd name="T56" fmla="*/ 2041 w 2291"/>
              <a:gd name="T57" fmla="*/ 1373 h 2197"/>
              <a:gd name="T58" fmla="*/ 1450 w 2291"/>
              <a:gd name="T59" fmla="*/ 1476 h 2197"/>
              <a:gd name="T60" fmla="*/ 2084 w 2291"/>
              <a:gd name="T61" fmla="*/ 1810 h 2197"/>
              <a:gd name="T62" fmla="*/ 1554 w 2291"/>
              <a:gd name="T63" fmla="*/ 1853 h 2197"/>
              <a:gd name="T64" fmla="*/ 1511 w 2291"/>
              <a:gd name="T65" fmla="*/ 1476 h 2197"/>
              <a:gd name="T66" fmla="*/ 2041 w 2291"/>
              <a:gd name="T67" fmla="*/ 1433 h 2197"/>
              <a:gd name="T68" fmla="*/ 2275 w 2291"/>
              <a:gd name="T69" fmla="*/ 2114 h 2197"/>
              <a:gd name="T70" fmla="*/ 2108 w 2291"/>
              <a:gd name="T71" fmla="*/ 1949 h 2197"/>
              <a:gd name="T72" fmla="*/ 1444 w 2291"/>
              <a:gd name="T73" fmla="*/ 1969 h 2197"/>
              <a:gd name="T74" fmla="*/ 1304 w 2291"/>
              <a:gd name="T75" fmla="*/ 2159 h 2197"/>
              <a:gd name="T76" fmla="*/ 1329 w 2291"/>
              <a:gd name="T77" fmla="*/ 2197 h 2197"/>
              <a:gd name="T78" fmla="*/ 2291 w 2291"/>
              <a:gd name="T79" fmla="*/ 2171 h 2197"/>
              <a:gd name="T80" fmla="*/ 2275 w 2291"/>
              <a:gd name="T81" fmla="*/ 2114 h 2197"/>
              <a:gd name="T82" fmla="*/ 738 w 2291"/>
              <a:gd name="T83" fmla="*/ 1913 h 2197"/>
              <a:gd name="T84" fmla="*/ 841 w 2291"/>
              <a:gd name="T85" fmla="*/ 1476 h 2197"/>
              <a:gd name="T86" fmla="*/ 250 w 2291"/>
              <a:gd name="T87" fmla="*/ 1373 h 2197"/>
              <a:gd name="T88" fmla="*/ 147 w 2291"/>
              <a:gd name="T89" fmla="*/ 1810 h 2197"/>
              <a:gd name="T90" fmla="*/ 207 w 2291"/>
              <a:gd name="T91" fmla="*/ 1476 h 2197"/>
              <a:gd name="T92" fmla="*/ 738 w 2291"/>
              <a:gd name="T93" fmla="*/ 1433 h 2197"/>
              <a:gd name="T94" fmla="*/ 781 w 2291"/>
              <a:gd name="T95" fmla="*/ 1810 h 2197"/>
              <a:gd name="T96" fmla="*/ 250 w 2291"/>
              <a:gd name="T97" fmla="*/ 1853 h 2197"/>
              <a:gd name="T98" fmla="*/ 207 w 2291"/>
              <a:gd name="T99" fmla="*/ 1476 h 2197"/>
              <a:gd name="T100" fmla="*/ 805 w 2291"/>
              <a:gd name="T101" fmla="*/ 1949 h 2197"/>
              <a:gd name="T102" fmla="*/ 141 w 2291"/>
              <a:gd name="T103" fmla="*/ 1969 h 2197"/>
              <a:gd name="T104" fmla="*/ 0 w 2291"/>
              <a:gd name="T105" fmla="*/ 2159 h 2197"/>
              <a:gd name="T106" fmla="*/ 26 w 2291"/>
              <a:gd name="T107" fmla="*/ 2197 h 2197"/>
              <a:gd name="T108" fmla="*/ 988 w 2291"/>
              <a:gd name="T109" fmla="*/ 2171 h 2197"/>
              <a:gd name="T110" fmla="*/ 971 w 2291"/>
              <a:gd name="T111" fmla="*/ 2114 h 2197"/>
              <a:gd name="T112" fmla="*/ 971 w 2291"/>
              <a:gd name="T113" fmla="*/ 1659 h 2197"/>
              <a:gd name="T114" fmla="*/ 1088 w 2291"/>
              <a:gd name="T115" fmla="*/ 1610 h 2197"/>
              <a:gd name="T116" fmla="*/ 971 w 2291"/>
              <a:gd name="T117" fmla="*/ 1659 h 2197"/>
              <a:gd name="T118" fmla="*/ 1204 w 2291"/>
              <a:gd name="T119" fmla="*/ 1610 h 2197"/>
              <a:gd name="T120" fmla="*/ 1320 w 2291"/>
              <a:gd name="T121" fmla="*/ 1659 h 2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91" h="2197">
                <a:moveTo>
                  <a:pt x="1506" y="1023"/>
                </a:moveTo>
                <a:cubicBezTo>
                  <a:pt x="1448" y="923"/>
                  <a:pt x="1448" y="923"/>
                  <a:pt x="1448" y="923"/>
                </a:cubicBezTo>
                <a:cubicBezTo>
                  <a:pt x="1406" y="947"/>
                  <a:pt x="1406" y="947"/>
                  <a:pt x="1406" y="947"/>
                </a:cubicBezTo>
                <a:cubicBezTo>
                  <a:pt x="1464" y="1048"/>
                  <a:pt x="1464" y="1048"/>
                  <a:pt x="1464" y="1048"/>
                </a:cubicBezTo>
                <a:lnTo>
                  <a:pt x="1506" y="1023"/>
                </a:lnTo>
                <a:close/>
                <a:moveTo>
                  <a:pt x="1622" y="1225"/>
                </a:moveTo>
                <a:cubicBezTo>
                  <a:pt x="1564" y="1124"/>
                  <a:pt x="1564" y="1124"/>
                  <a:pt x="1564" y="1124"/>
                </a:cubicBezTo>
                <a:cubicBezTo>
                  <a:pt x="1522" y="1149"/>
                  <a:pt x="1522" y="1149"/>
                  <a:pt x="1522" y="1149"/>
                </a:cubicBezTo>
                <a:cubicBezTo>
                  <a:pt x="1580" y="1249"/>
                  <a:pt x="1580" y="1249"/>
                  <a:pt x="1580" y="1249"/>
                </a:cubicBezTo>
                <a:lnTo>
                  <a:pt x="1622" y="1225"/>
                </a:lnTo>
                <a:close/>
                <a:moveTo>
                  <a:pt x="711" y="1249"/>
                </a:moveTo>
                <a:cubicBezTo>
                  <a:pt x="769" y="1149"/>
                  <a:pt x="769" y="1149"/>
                  <a:pt x="769" y="1149"/>
                </a:cubicBezTo>
                <a:cubicBezTo>
                  <a:pt x="727" y="1124"/>
                  <a:pt x="727" y="1124"/>
                  <a:pt x="727" y="1124"/>
                </a:cubicBezTo>
                <a:cubicBezTo>
                  <a:pt x="669" y="1225"/>
                  <a:pt x="669" y="1225"/>
                  <a:pt x="669" y="1225"/>
                </a:cubicBezTo>
                <a:lnTo>
                  <a:pt x="711" y="1249"/>
                </a:lnTo>
                <a:close/>
                <a:moveTo>
                  <a:pt x="828" y="1048"/>
                </a:moveTo>
                <a:cubicBezTo>
                  <a:pt x="886" y="947"/>
                  <a:pt x="886" y="947"/>
                  <a:pt x="886" y="947"/>
                </a:cubicBezTo>
                <a:cubicBezTo>
                  <a:pt x="844" y="923"/>
                  <a:pt x="844" y="923"/>
                  <a:pt x="844" y="923"/>
                </a:cubicBezTo>
                <a:cubicBezTo>
                  <a:pt x="786" y="1023"/>
                  <a:pt x="786" y="1023"/>
                  <a:pt x="786" y="1023"/>
                </a:cubicBezTo>
                <a:lnTo>
                  <a:pt x="828" y="1048"/>
                </a:lnTo>
                <a:close/>
                <a:moveTo>
                  <a:pt x="902" y="540"/>
                </a:moveTo>
                <a:cubicBezTo>
                  <a:pt x="1390" y="540"/>
                  <a:pt x="1390" y="540"/>
                  <a:pt x="1390" y="540"/>
                </a:cubicBezTo>
                <a:cubicBezTo>
                  <a:pt x="1447" y="540"/>
                  <a:pt x="1493" y="494"/>
                  <a:pt x="1493" y="437"/>
                </a:cubicBezTo>
                <a:cubicBezTo>
                  <a:pt x="1493" y="103"/>
                  <a:pt x="1493" y="103"/>
                  <a:pt x="1493" y="103"/>
                </a:cubicBezTo>
                <a:cubicBezTo>
                  <a:pt x="1493" y="46"/>
                  <a:pt x="1447" y="0"/>
                  <a:pt x="1390" y="0"/>
                </a:cubicBezTo>
                <a:cubicBezTo>
                  <a:pt x="902" y="0"/>
                  <a:pt x="902" y="0"/>
                  <a:pt x="902" y="0"/>
                </a:cubicBezTo>
                <a:cubicBezTo>
                  <a:pt x="845" y="0"/>
                  <a:pt x="799" y="46"/>
                  <a:pt x="799" y="103"/>
                </a:cubicBezTo>
                <a:cubicBezTo>
                  <a:pt x="799" y="437"/>
                  <a:pt x="799" y="437"/>
                  <a:pt x="799" y="437"/>
                </a:cubicBezTo>
                <a:cubicBezTo>
                  <a:pt x="799" y="494"/>
                  <a:pt x="845" y="540"/>
                  <a:pt x="902" y="540"/>
                </a:cubicBezTo>
                <a:close/>
                <a:moveTo>
                  <a:pt x="859" y="103"/>
                </a:moveTo>
                <a:cubicBezTo>
                  <a:pt x="859" y="79"/>
                  <a:pt x="878" y="60"/>
                  <a:pt x="902" y="60"/>
                </a:cubicBezTo>
                <a:cubicBezTo>
                  <a:pt x="1390" y="60"/>
                  <a:pt x="1390" y="60"/>
                  <a:pt x="1390" y="60"/>
                </a:cubicBezTo>
                <a:cubicBezTo>
                  <a:pt x="1413" y="60"/>
                  <a:pt x="1433" y="79"/>
                  <a:pt x="1433" y="103"/>
                </a:cubicBezTo>
                <a:cubicBezTo>
                  <a:pt x="1433" y="437"/>
                  <a:pt x="1433" y="437"/>
                  <a:pt x="1433" y="437"/>
                </a:cubicBezTo>
                <a:cubicBezTo>
                  <a:pt x="1433" y="461"/>
                  <a:pt x="1413" y="480"/>
                  <a:pt x="1390" y="480"/>
                </a:cubicBezTo>
                <a:cubicBezTo>
                  <a:pt x="902" y="480"/>
                  <a:pt x="902" y="480"/>
                  <a:pt x="902" y="480"/>
                </a:cubicBezTo>
                <a:cubicBezTo>
                  <a:pt x="878" y="480"/>
                  <a:pt x="859" y="461"/>
                  <a:pt x="859" y="437"/>
                </a:cubicBezTo>
                <a:lnTo>
                  <a:pt x="859" y="103"/>
                </a:lnTo>
                <a:close/>
                <a:moveTo>
                  <a:pt x="678" y="824"/>
                </a:moveTo>
                <a:cubicBezTo>
                  <a:pt x="1614" y="824"/>
                  <a:pt x="1614" y="824"/>
                  <a:pt x="1614" y="824"/>
                </a:cubicBezTo>
                <a:cubicBezTo>
                  <a:pt x="1628" y="824"/>
                  <a:pt x="1640" y="812"/>
                  <a:pt x="1640" y="798"/>
                </a:cubicBezTo>
                <a:cubicBezTo>
                  <a:pt x="1640" y="786"/>
                  <a:pt x="1640" y="786"/>
                  <a:pt x="1640" y="786"/>
                </a:cubicBezTo>
                <a:cubicBezTo>
                  <a:pt x="1640" y="772"/>
                  <a:pt x="1632" y="752"/>
                  <a:pt x="1623" y="741"/>
                </a:cubicBezTo>
                <a:cubicBezTo>
                  <a:pt x="1499" y="596"/>
                  <a:pt x="1499" y="596"/>
                  <a:pt x="1499" y="596"/>
                </a:cubicBezTo>
                <a:cubicBezTo>
                  <a:pt x="1490" y="585"/>
                  <a:pt x="1471" y="576"/>
                  <a:pt x="1457" y="576"/>
                </a:cubicBezTo>
                <a:cubicBezTo>
                  <a:pt x="835" y="576"/>
                  <a:pt x="835" y="576"/>
                  <a:pt x="835" y="576"/>
                </a:cubicBezTo>
                <a:cubicBezTo>
                  <a:pt x="821" y="576"/>
                  <a:pt x="802" y="585"/>
                  <a:pt x="792" y="596"/>
                </a:cubicBezTo>
                <a:cubicBezTo>
                  <a:pt x="669" y="741"/>
                  <a:pt x="669" y="741"/>
                  <a:pt x="669" y="741"/>
                </a:cubicBezTo>
                <a:cubicBezTo>
                  <a:pt x="659" y="752"/>
                  <a:pt x="652" y="772"/>
                  <a:pt x="652" y="786"/>
                </a:cubicBezTo>
                <a:cubicBezTo>
                  <a:pt x="652" y="798"/>
                  <a:pt x="652" y="798"/>
                  <a:pt x="652" y="798"/>
                </a:cubicBezTo>
                <a:cubicBezTo>
                  <a:pt x="652" y="812"/>
                  <a:pt x="664" y="824"/>
                  <a:pt x="678" y="824"/>
                </a:cubicBezTo>
                <a:close/>
                <a:moveTo>
                  <a:pt x="1450" y="1476"/>
                </a:moveTo>
                <a:cubicBezTo>
                  <a:pt x="1450" y="1810"/>
                  <a:pt x="1450" y="1810"/>
                  <a:pt x="1450" y="1810"/>
                </a:cubicBezTo>
                <a:cubicBezTo>
                  <a:pt x="1450" y="1867"/>
                  <a:pt x="1497" y="1913"/>
                  <a:pt x="1554" y="1913"/>
                </a:cubicBezTo>
                <a:cubicBezTo>
                  <a:pt x="2041" y="1913"/>
                  <a:pt x="2041" y="1913"/>
                  <a:pt x="2041" y="1913"/>
                </a:cubicBezTo>
                <a:cubicBezTo>
                  <a:pt x="2098" y="1913"/>
                  <a:pt x="2144" y="1867"/>
                  <a:pt x="2144" y="1810"/>
                </a:cubicBezTo>
                <a:cubicBezTo>
                  <a:pt x="2144" y="1476"/>
                  <a:pt x="2144" y="1476"/>
                  <a:pt x="2144" y="1476"/>
                </a:cubicBezTo>
                <a:cubicBezTo>
                  <a:pt x="2144" y="1419"/>
                  <a:pt x="2098" y="1373"/>
                  <a:pt x="2041" y="1373"/>
                </a:cubicBezTo>
                <a:cubicBezTo>
                  <a:pt x="1554" y="1373"/>
                  <a:pt x="1554" y="1373"/>
                  <a:pt x="1554" y="1373"/>
                </a:cubicBezTo>
                <a:cubicBezTo>
                  <a:pt x="1497" y="1373"/>
                  <a:pt x="1450" y="1419"/>
                  <a:pt x="1450" y="1476"/>
                </a:cubicBezTo>
                <a:close/>
                <a:moveTo>
                  <a:pt x="2084" y="1476"/>
                </a:moveTo>
                <a:cubicBezTo>
                  <a:pt x="2084" y="1810"/>
                  <a:pt x="2084" y="1810"/>
                  <a:pt x="2084" y="1810"/>
                </a:cubicBezTo>
                <a:cubicBezTo>
                  <a:pt x="2084" y="1834"/>
                  <a:pt x="2065" y="1853"/>
                  <a:pt x="2041" y="1853"/>
                </a:cubicBezTo>
                <a:cubicBezTo>
                  <a:pt x="1554" y="1853"/>
                  <a:pt x="1554" y="1853"/>
                  <a:pt x="1554" y="1853"/>
                </a:cubicBezTo>
                <a:cubicBezTo>
                  <a:pt x="1530" y="1853"/>
                  <a:pt x="1511" y="1834"/>
                  <a:pt x="1511" y="1810"/>
                </a:cubicBezTo>
                <a:cubicBezTo>
                  <a:pt x="1511" y="1476"/>
                  <a:pt x="1511" y="1476"/>
                  <a:pt x="1511" y="1476"/>
                </a:cubicBezTo>
                <a:cubicBezTo>
                  <a:pt x="1511" y="1452"/>
                  <a:pt x="1530" y="1433"/>
                  <a:pt x="1554" y="1433"/>
                </a:cubicBezTo>
                <a:cubicBezTo>
                  <a:pt x="2041" y="1433"/>
                  <a:pt x="2041" y="1433"/>
                  <a:pt x="2041" y="1433"/>
                </a:cubicBezTo>
                <a:cubicBezTo>
                  <a:pt x="2065" y="1433"/>
                  <a:pt x="2084" y="1452"/>
                  <a:pt x="2084" y="1476"/>
                </a:cubicBezTo>
                <a:close/>
                <a:moveTo>
                  <a:pt x="2275" y="2114"/>
                </a:moveTo>
                <a:cubicBezTo>
                  <a:pt x="2151" y="1969"/>
                  <a:pt x="2151" y="1969"/>
                  <a:pt x="2151" y="1969"/>
                </a:cubicBezTo>
                <a:cubicBezTo>
                  <a:pt x="2142" y="1958"/>
                  <a:pt x="2123" y="1949"/>
                  <a:pt x="2108" y="1949"/>
                </a:cubicBezTo>
                <a:cubicBezTo>
                  <a:pt x="1486" y="1949"/>
                  <a:pt x="1486" y="1949"/>
                  <a:pt x="1486" y="1949"/>
                </a:cubicBezTo>
                <a:cubicBezTo>
                  <a:pt x="1472" y="1949"/>
                  <a:pt x="1453" y="1958"/>
                  <a:pt x="1444" y="1969"/>
                </a:cubicBezTo>
                <a:cubicBezTo>
                  <a:pt x="1320" y="2114"/>
                  <a:pt x="1320" y="2114"/>
                  <a:pt x="1320" y="2114"/>
                </a:cubicBezTo>
                <a:cubicBezTo>
                  <a:pt x="1311" y="2125"/>
                  <a:pt x="1304" y="2145"/>
                  <a:pt x="1304" y="2159"/>
                </a:cubicBezTo>
                <a:cubicBezTo>
                  <a:pt x="1304" y="2171"/>
                  <a:pt x="1304" y="2171"/>
                  <a:pt x="1304" y="2171"/>
                </a:cubicBezTo>
                <a:cubicBezTo>
                  <a:pt x="1304" y="2185"/>
                  <a:pt x="1315" y="2197"/>
                  <a:pt x="1329" y="2197"/>
                </a:cubicBezTo>
                <a:cubicBezTo>
                  <a:pt x="2265" y="2197"/>
                  <a:pt x="2265" y="2197"/>
                  <a:pt x="2265" y="2197"/>
                </a:cubicBezTo>
                <a:cubicBezTo>
                  <a:pt x="2280" y="2197"/>
                  <a:pt x="2291" y="2185"/>
                  <a:pt x="2291" y="2171"/>
                </a:cubicBezTo>
                <a:cubicBezTo>
                  <a:pt x="2291" y="2159"/>
                  <a:pt x="2291" y="2159"/>
                  <a:pt x="2291" y="2159"/>
                </a:cubicBezTo>
                <a:cubicBezTo>
                  <a:pt x="2291" y="2145"/>
                  <a:pt x="2284" y="2125"/>
                  <a:pt x="2275" y="2114"/>
                </a:cubicBezTo>
                <a:close/>
                <a:moveTo>
                  <a:pt x="250" y="1913"/>
                </a:moveTo>
                <a:cubicBezTo>
                  <a:pt x="738" y="1913"/>
                  <a:pt x="738" y="1913"/>
                  <a:pt x="738" y="1913"/>
                </a:cubicBezTo>
                <a:cubicBezTo>
                  <a:pt x="795" y="1913"/>
                  <a:pt x="841" y="1867"/>
                  <a:pt x="841" y="1810"/>
                </a:cubicBezTo>
                <a:cubicBezTo>
                  <a:pt x="841" y="1476"/>
                  <a:pt x="841" y="1476"/>
                  <a:pt x="841" y="1476"/>
                </a:cubicBezTo>
                <a:cubicBezTo>
                  <a:pt x="841" y="1419"/>
                  <a:pt x="795" y="1373"/>
                  <a:pt x="738" y="1373"/>
                </a:cubicBezTo>
                <a:cubicBezTo>
                  <a:pt x="250" y="1373"/>
                  <a:pt x="250" y="1373"/>
                  <a:pt x="250" y="1373"/>
                </a:cubicBezTo>
                <a:cubicBezTo>
                  <a:pt x="193" y="1373"/>
                  <a:pt x="147" y="1419"/>
                  <a:pt x="147" y="1476"/>
                </a:cubicBezTo>
                <a:cubicBezTo>
                  <a:pt x="147" y="1810"/>
                  <a:pt x="147" y="1810"/>
                  <a:pt x="147" y="1810"/>
                </a:cubicBezTo>
                <a:cubicBezTo>
                  <a:pt x="147" y="1867"/>
                  <a:pt x="193" y="1913"/>
                  <a:pt x="250" y="1913"/>
                </a:cubicBezTo>
                <a:close/>
                <a:moveTo>
                  <a:pt x="207" y="1476"/>
                </a:moveTo>
                <a:cubicBezTo>
                  <a:pt x="207" y="1452"/>
                  <a:pt x="227" y="1433"/>
                  <a:pt x="250" y="1433"/>
                </a:cubicBezTo>
                <a:cubicBezTo>
                  <a:pt x="738" y="1433"/>
                  <a:pt x="738" y="1433"/>
                  <a:pt x="738" y="1433"/>
                </a:cubicBezTo>
                <a:cubicBezTo>
                  <a:pt x="762" y="1433"/>
                  <a:pt x="781" y="1452"/>
                  <a:pt x="781" y="1476"/>
                </a:cubicBezTo>
                <a:cubicBezTo>
                  <a:pt x="781" y="1810"/>
                  <a:pt x="781" y="1810"/>
                  <a:pt x="781" y="1810"/>
                </a:cubicBezTo>
                <a:cubicBezTo>
                  <a:pt x="781" y="1834"/>
                  <a:pt x="762" y="1853"/>
                  <a:pt x="738" y="1853"/>
                </a:cubicBezTo>
                <a:cubicBezTo>
                  <a:pt x="250" y="1853"/>
                  <a:pt x="250" y="1853"/>
                  <a:pt x="250" y="1853"/>
                </a:cubicBezTo>
                <a:cubicBezTo>
                  <a:pt x="227" y="1853"/>
                  <a:pt x="207" y="1834"/>
                  <a:pt x="207" y="1810"/>
                </a:cubicBezTo>
                <a:lnTo>
                  <a:pt x="207" y="1476"/>
                </a:lnTo>
                <a:close/>
                <a:moveTo>
                  <a:pt x="848" y="1969"/>
                </a:moveTo>
                <a:cubicBezTo>
                  <a:pt x="838" y="1958"/>
                  <a:pt x="819" y="1949"/>
                  <a:pt x="805" y="1949"/>
                </a:cubicBezTo>
                <a:cubicBezTo>
                  <a:pt x="183" y="1949"/>
                  <a:pt x="183" y="1949"/>
                  <a:pt x="183" y="1949"/>
                </a:cubicBezTo>
                <a:cubicBezTo>
                  <a:pt x="169" y="1949"/>
                  <a:pt x="150" y="1958"/>
                  <a:pt x="141" y="1969"/>
                </a:cubicBezTo>
                <a:cubicBezTo>
                  <a:pt x="17" y="2114"/>
                  <a:pt x="17" y="2114"/>
                  <a:pt x="17" y="2114"/>
                </a:cubicBezTo>
                <a:cubicBezTo>
                  <a:pt x="8" y="2125"/>
                  <a:pt x="0" y="2145"/>
                  <a:pt x="0" y="2159"/>
                </a:cubicBezTo>
                <a:cubicBezTo>
                  <a:pt x="0" y="2171"/>
                  <a:pt x="0" y="2171"/>
                  <a:pt x="0" y="2171"/>
                </a:cubicBezTo>
                <a:cubicBezTo>
                  <a:pt x="0" y="2185"/>
                  <a:pt x="12" y="2197"/>
                  <a:pt x="26" y="2197"/>
                </a:cubicBezTo>
                <a:cubicBezTo>
                  <a:pt x="962" y="2197"/>
                  <a:pt x="962" y="2197"/>
                  <a:pt x="962" y="2197"/>
                </a:cubicBezTo>
                <a:cubicBezTo>
                  <a:pt x="977" y="2197"/>
                  <a:pt x="988" y="2185"/>
                  <a:pt x="988" y="2171"/>
                </a:cubicBezTo>
                <a:cubicBezTo>
                  <a:pt x="988" y="2159"/>
                  <a:pt x="988" y="2159"/>
                  <a:pt x="988" y="2159"/>
                </a:cubicBezTo>
                <a:cubicBezTo>
                  <a:pt x="988" y="2145"/>
                  <a:pt x="981" y="2125"/>
                  <a:pt x="971" y="2114"/>
                </a:cubicBezTo>
                <a:lnTo>
                  <a:pt x="848" y="1969"/>
                </a:lnTo>
                <a:close/>
                <a:moveTo>
                  <a:pt x="971" y="1659"/>
                </a:moveTo>
                <a:cubicBezTo>
                  <a:pt x="1088" y="1659"/>
                  <a:pt x="1088" y="1659"/>
                  <a:pt x="1088" y="1659"/>
                </a:cubicBezTo>
                <a:cubicBezTo>
                  <a:pt x="1088" y="1610"/>
                  <a:pt x="1088" y="1610"/>
                  <a:pt x="1088" y="1610"/>
                </a:cubicBezTo>
                <a:cubicBezTo>
                  <a:pt x="971" y="1610"/>
                  <a:pt x="971" y="1610"/>
                  <a:pt x="971" y="1610"/>
                </a:cubicBezTo>
                <a:lnTo>
                  <a:pt x="971" y="1659"/>
                </a:lnTo>
                <a:close/>
                <a:moveTo>
                  <a:pt x="1320" y="1610"/>
                </a:moveTo>
                <a:cubicBezTo>
                  <a:pt x="1204" y="1610"/>
                  <a:pt x="1204" y="1610"/>
                  <a:pt x="1204" y="1610"/>
                </a:cubicBezTo>
                <a:cubicBezTo>
                  <a:pt x="1204" y="1659"/>
                  <a:pt x="1204" y="1659"/>
                  <a:pt x="1204" y="1659"/>
                </a:cubicBezTo>
                <a:cubicBezTo>
                  <a:pt x="1320" y="1659"/>
                  <a:pt x="1320" y="1659"/>
                  <a:pt x="1320" y="1659"/>
                </a:cubicBezTo>
                <a:lnTo>
                  <a:pt x="1320" y="1610"/>
                </a:lnTo>
                <a:close/>
              </a:path>
            </a:pathLst>
          </a:custGeom>
          <a:solidFill>
            <a:srgbClr val="FFFFFF"/>
          </a:solidFill>
          <a:ln>
            <a:noFill/>
          </a:ln>
        </p:spPr>
        <p:txBody>
          <a:bodyPr vert="horz" wrap="square" lIns="82186" tIns="41092" rIns="82186" bIns="41092" numCol="1" anchor="t" anchorCtr="0" compatLnSpc="1">
            <a:prstTxWarp prst="textNoShape">
              <a:avLst/>
            </a:prstTxWarp>
          </a:bodyPr>
          <a:lstStyle/>
          <a:p>
            <a:pPr defTabSz="931312"/>
            <a:endParaRPr lang="en-US" sz="1600">
              <a:solidFill>
                <a:srgbClr val="1E1E1E"/>
              </a:solidFill>
            </a:endParaRPr>
          </a:p>
        </p:txBody>
      </p:sp>
      <p:sp>
        <p:nvSpPr>
          <p:cNvPr id="137" name="Freeform 22"/>
          <p:cNvSpPr>
            <a:spLocks noChangeAspect="1" noEditPoints="1"/>
          </p:cNvSpPr>
          <p:nvPr/>
        </p:nvSpPr>
        <p:spPr bwMode="black">
          <a:xfrm>
            <a:off x="7510289" y="5630448"/>
            <a:ext cx="300117" cy="310482"/>
          </a:xfrm>
          <a:custGeom>
            <a:avLst/>
            <a:gdLst>
              <a:gd name="T0" fmla="*/ 728 w 763"/>
              <a:gd name="T1" fmla="*/ 318 h 762"/>
              <a:gd name="T2" fmla="*/ 445 w 763"/>
              <a:gd name="T3" fmla="*/ 36 h 762"/>
              <a:gd name="T4" fmla="*/ 318 w 763"/>
              <a:gd name="T5" fmla="*/ 36 h 762"/>
              <a:gd name="T6" fmla="*/ 35 w 763"/>
              <a:gd name="T7" fmla="*/ 318 h 762"/>
              <a:gd name="T8" fmla="*/ 35 w 763"/>
              <a:gd name="T9" fmla="*/ 444 h 762"/>
              <a:gd name="T10" fmla="*/ 318 w 763"/>
              <a:gd name="T11" fmla="*/ 727 h 762"/>
              <a:gd name="T12" fmla="*/ 445 w 763"/>
              <a:gd name="T13" fmla="*/ 727 h 762"/>
              <a:gd name="T14" fmla="*/ 728 w 763"/>
              <a:gd name="T15" fmla="*/ 444 h 762"/>
              <a:gd name="T16" fmla="*/ 728 w 763"/>
              <a:gd name="T17" fmla="*/ 318 h 762"/>
              <a:gd name="T18" fmla="*/ 710 w 763"/>
              <a:gd name="T19" fmla="*/ 425 h 762"/>
              <a:gd name="T20" fmla="*/ 426 w 763"/>
              <a:gd name="T21" fmla="*/ 709 h 762"/>
              <a:gd name="T22" fmla="*/ 336 w 763"/>
              <a:gd name="T23" fmla="*/ 709 h 762"/>
              <a:gd name="T24" fmla="*/ 53 w 763"/>
              <a:gd name="T25" fmla="*/ 425 h 762"/>
              <a:gd name="T26" fmla="*/ 53 w 763"/>
              <a:gd name="T27" fmla="*/ 336 h 762"/>
              <a:gd name="T28" fmla="*/ 336 w 763"/>
              <a:gd name="T29" fmla="*/ 53 h 762"/>
              <a:gd name="T30" fmla="*/ 427 w 763"/>
              <a:gd name="T31" fmla="*/ 53 h 762"/>
              <a:gd name="T32" fmla="*/ 710 w 763"/>
              <a:gd name="T33" fmla="*/ 336 h 762"/>
              <a:gd name="T34" fmla="*/ 710 w 763"/>
              <a:gd name="T35" fmla="*/ 425 h 762"/>
              <a:gd name="T36" fmla="*/ 692 w 763"/>
              <a:gd name="T37" fmla="*/ 353 h 762"/>
              <a:gd name="T38" fmla="*/ 409 w 763"/>
              <a:gd name="T39" fmla="*/ 69 h 762"/>
              <a:gd name="T40" fmla="*/ 356 w 763"/>
              <a:gd name="T41" fmla="*/ 69 h 762"/>
              <a:gd name="T42" fmla="*/ 72 w 763"/>
              <a:gd name="T43" fmla="*/ 353 h 762"/>
              <a:gd name="T44" fmla="*/ 72 w 763"/>
              <a:gd name="T45" fmla="*/ 406 h 762"/>
              <a:gd name="T46" fmla="*/ 356 w 763"/>
              <a:gd name="T47" fmla="*/ 690 h 762"/>
              <a:gd name="T48" fmla="*/ 409 w 763"/>
              <a:gd name="T49" fmla="*/ 690 h 762"/>
              <a:gd name="T50" fmla="*/ 692 w 763"/>
              <a:gd name="T51" fmla="*/ 406 h 762"/>
              <a:gd name="T52" fmla="*/ 692 w 763"/>
              <a:gd name="T53" fmla="*/ 353 h 762"/>
              <a:gd name="T54" fmla="*/ 513 w 763"/>
              <a:gd name="T55" fmla="*/ 488 h 762"/>
              <a:gd name="T56" fmla="*/ 507 w 763"/>
              <a:gd name="T57" fmla="*/ 490 h 762"/>
              <a:gd name="T58" fmla="*/ 497 w 763"/>
              <a:gd name="T59" fmla="*/ 478 h 762"/>
              <a:gd name="T60" fmla="*/ 497 w 763"/>
              <a:gd name="T61" fmla="*/ 471 h 762"/>
              <a:gd name="T62" fmla="*/ 497 w 763"/>
              <a:gd name="T63" fmla="*/ 421 h 762"/>
              <a:gd name="T64" fmla="*/ 426 w 763"/>
              <a:gd name="T65" fmla="*/ 483 h 762"/>
              <a:gd name="T66" fmla="*/ 426 w 763"/>
              <a:gd name="T67" fmla="*/ 562 h 762"/>
              <a:gd name="T68" fmla="*/ 343 w 763"/>
              <a:gd name="T69" fmla="*/ 560 h 762"/>
              <a:gd name="T70" fmla="*/ 343 w 763"/>
              <a:gd name="T71" fmla="*/ 482 h 762"/>
              <a:gd name="T72" fmla="*/ 342 w 763"/>
              <a:gd name="T73" fmla="*/ 482 h 762"/>
              <a:gd name="T74" fmla="*/ 275 w 763"/>
              <a:gd name="T75" fmla="*/ 421 h 762"/>
              <a:gd name="T76" fmla="*/ 275 w 763"/>
              <a:gd name="T77" fmla="*/ 478 h 762"/>
              <a:gd name="T78" fmla="*/ 265 w 763"/>
              <a:gd name="T79" fmla="*/ 490 h 762"/>
              <a:gd name="T80" fmla="*/ 259 w 763"/>
              <a:gd name="T81" fmla="*/ 489 h 762"/>
              <a:gd name="T82" fmla="*/ 123 w 763"/>
              <a:gd name="T83" fmla="*/ 389 h 762"/>
              <a:gd name="T84" fmla="*/ 257 w 763"/>
              <a:gd name="T85" fmla="*/ 284 h 762"/>
              <a:gd name="T86" fmla="*/ 265 w 763"/>
              <a:gd name="T87" fmla="*/ 281 h 762"/>
              <a:gd name="T88" fmla="*/ 275 w 763"/>
              <a:gd name="T89" fmla="*/ 293 h 762"/>
              <a:gd name="T90" fmla="*/ 275 w 763"/>
              <a:gd name="T91" fmla="*/ 358 h 762"/>
              <a:gd name="T92" fmla="*/ 386 w 763"/>
              <a:gd name="T93" fmla="*/ 429 h 762"/>
              <a:gd name="T94" fmla="*/ 497 w 763"/>
              <a:gd name="T95" fmla="*/ 358 h 762"/>
              <a:gd name="T96" fmla="*/ 497 w 763"/>
              <a:gd name="T97" fmla="*/ 293 h 762"/>
              <a:gd name="T98" fmla="*/ 507 w 763"/>
              <a:gd name="T99" fmla="*/ 281 h 762"/>
              <a:gd name="T100" fmla="*/ 515 w 763"/>
              <a:gd name="T101" fmla="*/ 284 h 762"/>
              <a:gd name="T102" fmla="*/ 531 w 763"/>
              <a:gd name="T103" fmla="*/ 297 h 762"/>
              <a:gd name="T104" fmla="*/ 649 w 763"/>
              <a:gd name="T105" fmla="*/ 388 h 762"/>
              <a:gd name="T106" fmla="*/ 513 w 763"/>
              <a:gd name="T107" fmla="*/ 488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63" h="762">
                <a:moveTo>
                  <a:pt x="728" y="318"/>
                </a:moveTo>
                <a:cubicBezTo>
                  <a:pt x="445" y="36"/>
                  <a:pt x="445" y="36"/>
                  <a:pt x="445" y="36"/>
                </a:cubicBezTo>
                <a:cubicBezTo>
                  <a:pt x="409" y="0"/>
                  <a:pt x="353" y="0"/>
                  <a:pt x="318" y="36"/>
                </a:cubicBezTo>
                <a:cubicBezTo>
                  <a:pt x="35" y="318"/>
                  <a:pt x="35" y="318"/>
                  <a:pt x="35" y="318"/>
                </a:cubicBezTo>
                <a:cubicBezTo>
                  <a:pt x="0" y="353"/>
                  <a:pt x="0" y="409"/>
                  <a:pt x="35" y="444"/>
                </a:cubicBezTo>
                <a:cubicBezTo>
                  <a:pt x="318" y="727"/>
                  <a:pt x="318" y="727"/>
                  <a:pt x="318" y="727"/>
                </a:cubicBezTo>
                <a:cubicBezTo>
                  <a:pt x="353" y="762"/>
                  <a:pt x="409" y="762"/>
                  <a:pt x="445" y="727"/>
                </a:cubicBezTo>
                <a:cubicBezTo>
                  <a:pt x="728" y="444"/>
                  <a:pt x="728" y="444"/>
                  <a:pt x="728" y="444"/>
                </a:cubicBezTo>
                <a:cubicBezTo>
                  <a:pt x="763" y="409"/>
                  <a:pt x="763" y="353"/>
                  <a:pt x="728" y="318"/>
                </a:cubicBezTo>
                <a:close/>
                <a:moveTo>
                  <a:pt x="710" y="425"/>
                </a:moveTo>
                <a:cubicBezTo>
                  <a:pt x="426" y="709"/>
                  <a:pt x="426" y="709"/>
                  <a:pt x="426" y="709"/>
                </a:cubicBezTo>
                <a:cubicBezTo>
                  <a:pt x="402" y="734"/>
                  <a:pt x="361" y="734"/>
                  <a:pt x="336" y="709"/>
                </a:cubicBezTo>
                <a:cubicBezTo>
                  <a:pt x="53" y="425"/>
                  <a:pt x="53" y="425"/>
                  <a:pt x="53" y="425"/>
                </a:cubicBezTo>
                <a:cubicBezTo>
                  <a:pt x="28" y="402"/>
                  <a:pt x="28" y="361"/>
                  <a:pt x="53" y="336"/>
                </a:cubicBezTo>
                <a:cubicBezTo>
                  <a:pt x="336" y="53"/>
                  <a:pt x="336" y="53"/>
                  <a:pt x="336" y="53"/>
                </a:cubicBezTo>
                <a:cubicBezTo>
                  <a:pt x="361" y="28"/>
                  <a:pt x="402" y="28"/>
                  <a:pt x="427" y="53"/>
                </a:cubicBezTo>
                <a:cubicBezTo>
                  <a:pt x="710" y="336"/>
                  <a:pt x="710" y="336"/>
                  <a:pt x="710" y="336"/>
                </a:cubicBezTo>
                <a:cubicBezTo>
                  <a:pt x="735" y="361"/>
                  <a:pt x="735" y="402"/>
                  <a:pt x="710" y="425"/>
                </a:cubicBezTo>
                <a:close/>
                <a:moveTo>
                  <a:pt x="692" y="353"/>
                </a:moveTo>
                <a:cubicBezTo>
                  <a:pt x="409" y="69"/>
                  <a:pt x="409" y="69"/>
                  <a:pt x="409" y="69"/>
                </a:cubicBezTo>
                <a:cubicBezTo>
                  <a:pt x="394" y="55"/>
                  <a:pt x="370" y="55"/>
                  <a:pt x="356" y="69"/>
                </a:cubicBezTo>
                <a:cubicBezTo>
                  <a:pt x="72" y="353"/>
                  <a:pt x="72" y="353"/>
                  <a:pt x="72" y="353"/>
                </a:cubicBezTo>
                <a:cubicBezTo>
                  <a:pt x="57" y="368"/>
                  <a:pt x="57" y="391"/>
                  <a:pt x="72" y="406"/>
                </a:cubicBezTo>
                <a:cubicBezTo>
                  <a:pt x="356" y="690"/>
                  <a:pt x="356" y="690"/>
                  <a:pt x="356" y="690"/>
                </a:cubicBezTo>
                <a:cubicBezTo>
                  <a:pt x="370" y="705"/>
                  <a:pt x="394" y="705"/>
                  <a:pt x="409" y="690"/>
                </a:cubicBezTo>
                <a:cubicBezTo>
                  <a:pt x="692" y="406"/>
                  <a:pt x="692" y="406"/>
                  <a:pt x="692" y="406"/>
                </a:cubicBezTo>
                <a:cubicBezTo>
                  <a:pt x="707" y="391"/>
                  <a:pt x="707" y="368"/>
                  <a:pt x="692" y="353"/>
                </a:cubicBezTo>
                <a:close/>
                <a:moveTo>
                  <a:pt x="513" y="488"/>
                </a:moveTo>
                <a:cubicBezTo>
                  <a:pt x="512" y="488"/>
                  <a:pt x="510" y="490"/>
                  <a:pt x="507" y="490"/>
                </a:cubicBezTo>
                <a:cubicBezTo>
                  <a:pt x="502" y="490"/>
                  <a:pt x="497" y="484"/>
                  <a:pt x="497" y="478"/>
                </a:cubicBezTo>
                <a:cubicBezTo>
                  <a:pt x="497" y="478"/>
                  <a:pt x="497" y="478"/>
                  <a:pt x="497" y="471"/>
                </a:cubicBezTo>
                <a:cubicBezTo>
                  <a:pt x="497" y="421"/>
                  <a:pt x="497" y="421"/>
                  <a:pt x="497" y="421"/>
                </a:cubicBezTo>
                <a:cubicBezTo>
                  <a:pt x="456" y="421"/>
                  <a:pt x="428" y="479"/>
                  <a:pt x="426" y="483"/>
                </a:cubicBezTo>
                <a:cubicBezTo>
                  <a:pt x="426" y="562"/>
                  <a:pt x="426" y="562"/>
                  <a:pt x="426" y="562"/>
                </a:cubicBezTo>
                <a:cubicBezTo>
                  <a:pt x="343" y="560"/>
                  <a:pt x="343" y="560"/>
                  <a:pt x="343" y="560"/>
                </a:cubicBezTo>
                <a:cubicBezTo>
                  <a:pt x="343" y="482"/>
                  <a:pt x="343" y="482"/>
                  <a:pt x="343" y="482"/>
                </a:cubicBezTo>
                <a:cubicBezTo>
                  <a:pt x="342" y="482"/>
                  <a:pt x="342" y="482"/>
                  <a:pt x="342" y="482"/>
                </a:cubicBezTo>
                <a:cubicBezTo>
                  <a:pt x="342" y="482"/>
                  <a:pt x="317" y="421"/>
                  <a:pt x="275" y="421"/>
                </a:cubicBezTo>
                <a:cubicBezTo>
                  <a:pt x="275" y="478"/>
                  <a:pt x="275" y="478"/>
                  <a:pt x="275" y="478"/>
                </a:cubicBezTo>
                <a:cubicBezTo>
                  <a:pt x="275" y="484"/>
                  <a:pt x="270" y="490"/>
                  <a:pt x="265" y="490"/>
                </a:cubicBezTo>
                <a:cubicBezTo>
                  <a:pt x="262" y="490"/>
                  <a:pt x="260" y="489"/>
                  <a:pt x="259" y="489"/>
                </a:cubicBezTo>
                <a:cubicBezTo>
                  <a:pt x="123" y="389"/>
                  <a:pt x="123" y="389"/>
                  <a:pt x="123" y="389"/>
                </a:cubicBezTo>
                <a:cubicBezTo>
                  <a:pt x="257" y="284"/>
                  <a:pt x="257" y="284"/>
                  <a:pt x="257" y="284"/>
                </a:cubicBezTo>
                <a:cubicBezTo>
                  <a:pt x="259" y="283"/>
                  <a:pt x="262" y="281"/>
                  <a:pt x="265" y="281"/>
                </a:cubicBezTo>
                <a:cubicBezTo>
                  <a:pt x="270" y="281"/>
                  <a:pt x="275" y="287"/>
                  <a:pt x="275" y="293"/>
                </a:cubicBezTo>
                <a:cubicBezTo>
                  <a:pt x="275" y="358"/>
                  <a:pt x="275" y="358"/>
                  <a:pt x="275" y="358"/>
                </a:cubicBezTo>
                <a:cubicBezTo>
                  <a:pt x="330" y="362"/>
                  <a:pt x="373" y="412"/>
                  <a:pt x="386" y="429"/>
                </a:cubicBezTo>
                <a:cubicBezTo>
                  <a:pt x="399" y="412"/>
                  <a:pt x="442" y="362"/>
                  <a:pt x="497" y="358"/>
                </a:cubicBezTo>
                <a:cubicBezTo>
                  <a:pt x="497" y="293"/>
                  <a:pt x="497" y="293"/>
                  <a:pt x="497" y="293"/>
                </a:cubicBezTo>
                <a:cubicBezTo>
                  <a:pt x="497" y="287"/>
                  <a:pt x="502" y="281"/>
                  <a:pt x="507" y="281"/>
                </a:cubicBezTo>
                <a:cubicBezTo>
                  <a:pt x="510" y="281"/>
                  <a:pt x="513" y="282"/>
                  <a:pt x="515" y="284"/>
                </a:cubicBezTo>
                <a:cubicBezTo>
                  <a:pt x="515" y="284"/>
                  <a:pt x="515" y="284"/>
                  <a:pt x="531" y="297"/>
                </a:cubicBezTo>
                <a:cubicBezTo>
                  <a:pt x="548" y="310"/>
                  <a:pt x="582" y="336"/>
                  <a:pt x="649" y="388"/>
                </a:cubicBezTo>
                <a:cubicBezTo>
                  <a:pt x="649" y="388"/>
                  <a:pt x="649" y="388"/>
                  <a:pt x="513" y="48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12" tIns="45655" rIns="91312" bIns="45655" numCol="1" anchor="t" anchorCtr="0" compatLnSpc="1">
            <a:prstTxWarp prst="textNoShape">
              <a:avLst/>
            </a:prstTxWarp>
          </a:bodyPr>
          <a:lstStyle/>
          <a:p>
            <a:pPr defTabSz="931312"/>
            <a:endParaRPr lang="en-US">
              <a:solidFill>
                <a:srgbClr val="1E1E1E"/>
              </a:solidFill>
            </a:endParaRPr>
          </a:p>
        </p:txBody>
      </p:sp>
      <p:sp>
        <p:nvSpPr>
          <p:cNvPr id="91" name="Rectangle 90"/>
          <p:cNvSpPr/>
          <p:nvPr>
            <p:custDataLst>
              <p:tags r:id="rId2"/>
            </p:custDataLst>
          </p:nvPr>
        </p:nvSpPr>
        <p:spPr bwMode="auto">
          <a:xfrm>
            <a:off x="5715001" y="2400263"/>
            <a:ext cx="6246794" cy="612348"/>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187349" tIns="91339" rIns="88397" bIns="91339" numCol="1" spcCol="0" rtlCol="0" fromWordArt="0" anchor="ctr" anchorCtr="0" forceAA="0" compatLnSpc="1">
            <a:prstTxWarp prst="textNoShape">
              <a:avLst/>
            </a:prstTxWarp>
            <a:noAutofit/>
          </a:bodyPr>
          <a:lstStyle/>
          <a:p>
            <a:pPr defTabSz="949570" fontAlgn="base">
              <a:spcBef>
                <a:spcPct val="0"/>
              </a:spcBef>
              <a:spcAft>
                <a:spcPct val="0"/>
              </a:spcAft>
            </a:pPr>
            <a:r>
              <a:rPr lang="en-US" sz="2400" dirty="0">
                <a:solidFill>
                  <a:srgbClr val="FFFFFF"/>
                </a:solidFill>
                <a:ea typeface="Segoe UI" pitchFamily="34" charset="0"/>
                <a:cs typeface="Segoe UI" pitchFamily="34" charset="0"/>
              </a:rPr>
              <a:t>Usage-based services</a:t>
            </a:r>
          </a:p>
        </p:txBody>
      </p:sp>
      <p:pic>
        <p:nvPicPr>
          <p:cNvPr id="92" name="Picture 32" descr="speed"/>
          <p:cNvPicPr>
            <a:picLocks noChangeAspect="1" noChangeArrowheads="1"/>
          </p:cNvPicPr>
          <p:nvPr/>
        </p:nvPicPr>
        <p:blipFill>
          <a:blip r:embed="rId5">
            <a:lum/>
          </a:blip>
          <a:srcRect/>
          <a:stretch>
            <a:fillRect/>
          </a:stretch>
        </p:blipFill>
        <p:spPr bwMode="auto">
          <a:xfrm>
            <a:off x="9887082" y="2443728"/>
            <a:ext cx="964223" cy="568883"/>
          </a:xfrm>
          <a:prstGeom prst="rect">
            <a:avLst/>
          </a:prstGeom>
          <a:solidFill>
            <a:schemeClr val="tx1"/>
          </a:solidFill>
          <a:ln w="9525">
            <a:noFill/>
            <a:miter lim="800000"/>
            <a:headEnd/>
            <a:tailEnd/>
          </a:ln>
        </p:spPr>
      </p:pic>
      <p:sp>
        <p:nvSpPr>
          <p:cNvPr id="67" name="Rectangle 66"/>
          <p:cNvSpPr/>
          <p:nvPr/>
        </p:nvSpPr>
        <p:spPr>
          <a:xfrm>
            <a:off x="455613" y="2491063"/>
            <a:ext cx="3721608" cy="3739896"/>
          </a:xfrm>
          <a:prstGeom prst="rect">
            <a:avLst/>
          </a:prstGeom>
          <a:solidFill>
            <a:schemeClr val="bg1">
              <a:lumMod val="95000"/>
            </a:schemeClr>
          </a:solidFill>
        </p:spPr>
        <p:txBody>
          <a:bodyPr wrap="square" lIns="91339" tIns="45669" rIns="91339" bIns="45669">
            <a:noAutofit/>
          </a:bodyPr>
          <a:lstStyle/>
          <a:p>
            <a:pPr marL="285419" indent="-285419">
              <a:spcBef>
                <a:spcPts val="301"/>
              </a:spcBef>
              <a:spcAft>
                <a:spcPts val="200"/>
              </a:spcAft>
              <a:buFont typeface="Arial" panose="020B0604020202020204" pitchFamily="34" charset="0"/>
              <a:buChar char="•"/>
            </a:pPr>
            <a:r>
              <a:rPr lang="en-US" sz="2400" dirty="0">
                <a:solidFill>
                  <a:srgbClr val="505050"/>
                </a:solidFill>
                <a:latin typeface="Segoe UI Light"/>
              </a:rPr>
              <a:t>Build applications using any language, tool, or framework</a:t>
            </a:r>
          </a:p>
          <a:p>
            <a:pPr marL="285419" indent="-285419">
              <a:spcBef>
                <a:spcPts val="301"/>
              </a:spcBef>
              <a:spcAft>
                <a:spcPts val="200"/>
              </a:spcAft>
              <a:buFont typeface="Arial" panose="020B0604020202020204" pitchFamily="34" charset="0"/>
              <a:buChar char="•"/>
            </a:pPr>
            <a:r>
              <a:rPr lang="en-US" sz="2400" dirty="0">
                <a:solidFill>
                  <a:srgbClr val="505050"/>
                </a:solidFill>
                <a:latin typeface="Segoe UI Light"/>
              </a:rPr>
              <a:t>Integrate public cloud solution with the existing IT environment</a:t>
            </a:r>
          </a:p>
          <a:p>
            <a:pPr marL="285419" indent="-285419">
              <a:spcBef>
                <a:spcPts val="301"/>
              </a:spcBef>
              <a:spcAft>
                <a:spcPts val="200"/>
              </a:spcAft>
              <a:buFont typeface="Arial" panose="020B0604020202020204" pitchFamily="34" charset="0"/>
              <a:buChar char="•"/>
            </a:pPr>
            <a:r>
              <a:rPr lang="en-US" sz="2400" dirty="0">
                <a:solidFill>
                  <a:srgbClr val="505050"/>
                </a:solidFill>
                <a:latin typeface="Segoe UI Light"/>
              </a:rPr>
              <a:t>99.95% monthly SLA</a:t>
            </a:r>
          </a:p>
          <a:p>
            <a:pPr marL="285419" indent="-285419">
              <a:spcBef>
                <a:spcPts val="301"/>
              </a:spcBef>
              <a:spcAft>
                <a:spcPts val="200"/>
              </a:spcAft>
              <a:buFont typeface="Arial" panose="020B0604020202020204" pitchFamily="34" charset="0"/>
              <a:buChar char="•"/>
            </a:pPr>
            <a:r>
              <a:rPr lang="en-US" sz="2400" dirty="0">
                <a:solidFill>
                  <a:srgbClr val="505050"/>
                </a:solidFill>
                <a:latin typeface="Segoe UI Light"/>
              </a:rPr>
              <a:t>Automatic OS and service patching</a:t>
            </a:r>
          </a:p>
        </p:txBody>
      </p:sp>
      <p:sp>
        <p:nvSpPr>
          <p:cNvPr id="56" name="Rectangle 55"/>
          <p:cNvSpPr/>
          <p:nvPr/>
        </p:nvSpPr>
        <p:spPr>
          <a:xfrm>
            <a:off x="455612" y="1444635"/>
            <a:ext cx="11506182" cy="721321"/>
          </a:xfrm>
          <a:prstGeom prst="rect">
            <a:avLst/>
          </a:prstGeom>
        </p:spPr>
        <p:txBody>
          <a:bodyPr wrap="square" lIns="0" tIns="0" rIns="0" bIns="0">
            <a:noAutofit/>
          </a:bodyPr>
          <a:lstStyle/>
          <a:p>
            <a:r>
              <a:rPr lang="en-US" sz="2200" dirty="0">
                <a:solidFill>
                  <a:srgbClr val="505050"/>
                </a:solidFill>
              </a:rPr>
              <a:t>An open and flexible cloud platform that enables you to quickly build, deploy, and manage solutions across a global network of Microsoft-managed datacenters. </a:t>
            </a:r>
            <a:endParaRPr lang="en-US" sz="2200" dirty="0">
              <a:solidFill>
                <a:srgbClr val="505050"/>
              </a:solidFill>
              <a:ea typeface="Calibri" panose="020F0502020204030204" pitchFamily="34" charset="0"/>
              <a:cs typeface="Segoe UI" panose="020B0502040204020203" pitchFamily="34" charset="0"/>
            </a:endParaRPr>
          </a:p>
        </p:txBody>
      </p:sp>
      <p:sp>
        <p:nvSpPr>
          <p:cNvPr id="57" name="TextBox 56"/>
          <p:cNvSpPr txBox="1"/>
          <p:nvPr/>
        </p:nvSpPr>
        <p:spPr>
          <a:xfrm>
            <a:off x="10322224" y="2"/>
            <a:ext cx="2029487" cy="640696"/>
          </a:xfrm>
          <a:prstGeom prst="rect">
            <a:avLst/>
          </a:prstGeom>
          <a:solidFill>
            <a:schemeClr val="accent2"/>
          </a:solidFill>
        </p:spPr>
        <p:txBody>
          <a:bodyPr wrap="none" lIns="182670" tIns="146135" rIns="182670" bIns="146135" rtlCol="0">
            <a:spAutoFit/>
          </a:bodyPr>
          <a:lstStyle/>
          <a:p>
            <a:pPr>
              <a:lnSpc>
                <a:spcPct val="90000"/>
              </a:lnSpc>
              <a:spcAft>
                <a:spcPts val="600"/>
              </a:spcAft>
            </a:pPr>
            <a:r>
              <a:rPr lang="en-US" sz="2400" dirty="0">
                <a:gradFill>
                  <a:gsLst>
                    <a:gs pos="2917">
                      <a:schemeClr val="tx1"/>
                    </a:gs>
                    <a:gs pos="30000">
                      <a:schemeClr val="tx1"/>
                    </a:gs>
                  </a:gsLst>
                  <a:lin ang="5400000" scaled="0"/>
                </a:gradFill>
              </a:rPr>
              <a:t>Internal Only</a:t>
            </a:r>
          </a:p>
        </p:txBody>
      </p:sp>
    </p:spTree>
    <p:extLst>
      <p:ext uri="{BB962C8B-B14F-4D97-AF65-F5344CB8AC3E}">
        <p14:creationId xmlns:p14="http://schemas.microsoft.com/office/powerpoint/2010/main" val="2156701968"/>
      </p:ext>
    </p:extLst>
  </p:cSld>
  <p:clrMapOvr>
    <a:overrideClrMapping bg1="lt1" tx1="dk1" bg2="lt2" tx2="dk2" accent1="accent1" accent2="accent2" accent3="accent3" accent4="accent4" accent5="accent5" accent6="accent6" hlink="hlink" folHlink="folHlink"/>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bg>
      <p:bgRef idx="1001">
        <a:schemeClr val="bg1"/>
      </p:bgRef>
    </p:bg>
    <p:spTree>
      <p:nvGrpSpPr>
        <p:cNvPr id="1" name=""/>
        <p:cNvGrpSpPr/>
        <p:nvPr/>
      </p:nvGrpSpPr>
      <p:grpSpPr>
        <a:xfrm>
          <a:off x="0" y="0"/>
          <a:ext cx="0" cy="0"/>
          <a:chOff x="0" y="0"/>
          <a:chExt cx="0" cy="0"/>
        </a:xfrm>
      </p:grpSpPr>
      <p:pic>
        <p:nvPicPr>
          <p:cNvPr id="3" name="Map PNG"/>
          <p:cNvPicPr>
            <a:picLocks noChangeAspect="1"/>
          </p:cNvPicPr>
          <p:nvPr/>
        </p:nvPicPr>
        <p:blipFill>
          <a:blip r:embed="rId4"/>
          <a:stretch>
            <a:fillRect/>
          </a:stretch>
        </p:blipFill>
        <p:spPr>
          <a:xfrm>
            <a:off x="1587422" y="975863"/>
            <a:ext cx="10423584" cy="5114260"/>
          </a:xfrm>
          <a:prstGeom prst="rect">
            <a:avLst/>
          </a:prstGeom>
        </p:spPr>
      </p:pic>
      <p:grpSp>
        <p:nvGrpSpPr>
          <p:cNvPr id="2706" name="Countries: Azure purchased"/>
          <p:cNvGrpSpPr/>
          <p:nvPr/>
        </p:nvGrpSpPr>
        <p:grpSpPr>
          <a:xfrm>
            <a:off x="3410442" y="1829802"/>
            <a:ext cx="8076566" cy="3881498"/>
            <a:chOff x="3410043" y="2141529"/>
            <a:chExt cx="8077711" cy="3882050"/>
          </a:xfrm>
          <a:solidFill>
            <a:srgbClr val="00BCF2"/>
          </a:solidFill>
        </p:grpSpPr>
        <p:sp>
          <p:nvSpPr>
            <p:cNvPr id="2707" name="Oval 2706"/>
            <p:cNvSpPr/>
            <p:nvPr/>
          </p:nvSpPr>
          <p:spPr bwMode="auto">
            <a:xfrm>
              <a:off x="10422096" y="2938530"/>
              <a:ext cx="164117" cy="164117"/>
            </a:xfrm>
            <a:prstGeom prst="ellipse">
              <a:avLst/>
            </a:prstGeom>
            <a:grp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708" name="Oval 2707"/>
            <p:cNvSpPr/>
            <p:nvPr/>
          </p:nvSpPr>
          <p:spPr bwMode="auto">
            <a:xfrm>
              <a:off x="9598676" y="4320761"/>
              <a:ext cx="164117" cy="164117"/>
            </a:xfrm>
            <a:prstGeom prst="ellipse">
              <a:avLst/>
            </a:prstGeom>
            <a:grp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709" name="Oval 2708"/>
            <p:cNvSpPr/>
            <p:nvPr/>
          </p:nvSpPr>
          <p:spPr bwMode="auto">
            <a:xfrm>
              <a:off x="10042146" y="3464191"/>
              <a:ext cx="164117" cy="164117"/>
            </a:xfrm>
            <a:prstGeom prst="ellipse">
              <a:avLst/>
            </a:prstGeom>
            <a:grp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710" name="Oval 2709"/>
            <p:cNvSpPr/>
            <p:nvPr/>
          </p:nvSpPr>
          <p:spPr bwMode="auto">
            <a:xfrm>
              <a:off x="9988652" y="3975407"/>
              <a:ext cx="164117" cy="164117"/>
            </a:xfrm>
            <a:prstGeom prst="ellipse">
              <a:avLst/>
            </a:prstGeom>
            <a:grp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711" name="Oval 2710"/>
            <p:cNvSpPr/>
            <p:nvPr/>
          </p:nvSpPr>
          <p:spPr bwMode="auto">
            <a:xfrm>
              <a:off x="10363022" y="5300988"/>
              <a:ext cx="164117" cy="164117"/>
            </a:xfrm>
            <a:prstGeom prst="ellipse">
              <a:avLst/>
            </a:prstGeom>
            <a:grp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712" name="Oval 2711"/>
            <p:cNvSpPr/>
            <p:nvPr/>
          </p:nvSpPr>
          <p:spPr bwMode="auto">
            <a:xfrm>
              <a:off x="3539271" y="3164707"/>
              <a:ext cx="164117" cy="164117"/>
            </a:xfrm>
            <a:prstGeom prst="ellipse">
              <a:avLst/>
            </a:prstGeom>
            <a:grp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716" name="Oval 2715"/>
            <p:cNvSpPr/>
            <p:nvPr/>
          </p:nvSpPr>
          <p:spPr bwMode="auto">
            <a:xfrm>
              <a:off x="3410043" y="2591139"/>
              <a:ext cx="164117" cy="164117"/>
            </a:xfrm>
            <a:prstGeom prst="ellipse">
              <a:avLst/>
            </a:prstGeom>
            <a:grp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724" name="Oval 2723"/>
            <p:cNvSpPr/>
            <p:nvPr/>
          </p:nvSpPr>
          <p:spPr bwMode="auto">
            <a:xfrm>
              <a:off x="6310969" y="2480525"/>
              <a:ext cx="164117" cy="164117"/>
            </a:xfrm>
            <a:prstGeom prst="ellipse">
              <a:avLst/>
            </a:prstGeom>
            <a:grp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728" name="Oval 2727"/>
            <p:cNvSpPr/>
            <p:nvPr/>
          </p:nvSpPr>
          <p:spPr bwMode="auto">
            <a:xfrm>
              <a:off x="9777883" y="3651897"/>
              <a:ext cx="164117" cy="164117"/>
            </a:xfrm>
            <a:prstGeom prst="ellipse">
              <a:avLst/>
            </a:prstGeom>
            <a:grp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729" name="Oval 2728"/>
            <p:cNvSpPr/>
            <p:nvPr/>
          </p:nvSpPr>
          <p:spPr bwMode="auto">
            <a:xfrm>
              <a:off x="5086619" y="5218930"/>
              <a:ext cx="164117" cy="164117"/>
            </a:xfrm>
            <a:prstGeom prst="ellipse">
              <a:avLst/>
            </a:prstGeom>
            <a:grp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730" name="Oval 2729"/>
            <p:cNvSpPr/>
            <p:nvPr/>
          </p:nvSpPr>
          <p:spPr bwMode="auto">
            <a:xfrm>
              <a:off x="10445081" y="3314716"/>
              <a:ext cx="164117" cy="164117"/>
            </a:xfrm>
            <a:prstGeom prst="ellipse">
              <a:avLst/>
            </a:prstGeom>
            <a:grp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731" name="Oval 2730"/>
            <p:cNvSpPr/>
            <p:nvPr/>
          </p:nvSpPr>
          <p:spPr bwMode="auto">
            <a:xfrm>
              <a:off x="7728182" y="3685563"/>
              <a:ext cx="164117" cy="164117"/>
            </a:xfrm>
            <a:prstGeom prst="ellipse">
              <a:avLst/>
            </a:prstGeom>
            <a:grp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732" name="Oval 2731"/>
            <p:cNvSpPr/>
            <p:nvPr/>
          </p:nvSpPr>
          <p:spPr bwMode="auto">
            <a:xfrm>
              <a:off x="9090645" y="3603815"/>
              <a:ext cx="164117" cy="164117"/>
            </a:xfrm>
            <a:prstGeom prst="ellipse">
              <a:avLst/>
            </a:prstGeom>
            <a:grp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733" name="Oval 2732"/>
            <p:cNvSpPr/>
            <p:nvPr/>
          </p:nvSpPr>
          <p:spPr bwMode="auto">
            <a:xfrm>
              <a:off x="9746579" y="4434655"/>
              <a:ext cx="164117" cy="164117"/>
            </a:xfrm>
            <a:prstGeom prst="ellipse">
              <a:avLst/>
            </a:prstGeom>
            <a:grp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734" name="Oval 2733"/>
            <p:cNvSpPr/>
            <p:nvPr/>
          </p:nvSpPr>
          <p:spPr bwMode="auto">
            <a:xfrm>
              <a:off x="9483546" y="4527971"/>
              <a:ext cx="164117" cy="164117"/>
            </a:xfrm>
            <a:prstGeom prst="ellipse">
              <a:avLst/>
            </a:prstGeom>
            <a:grp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735" name="Oval 2734"/>
            <p:cNvSpPr/>
            <p:nvPr/>
          </p:nvSpPr>
          <p:spPr bwMode="auto">
            <a:xfrm>
              <a:off x="9401017" y="4320761"/>
              <a:ext cx="164117" cy="164117"/>
            </a:xfrm>
            <a:prstGeom prst="ellipse">
              <a:avLst/>
            </a:prstGeom>
            <a:grp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736" name="Oval 2735"/>
            <p:cNvSpPr/>
            <p:nvPr/>
          </p:nvSpPr>
          <p:spPr bwMode="auto">
            <a:xfrm>
              <a:off x="11323637" y="5859462"/>
              <a:ext cx="164117" cy="164117"/>
            </a:xfrm>
            <a:prstGeom prst="ellipse">
              <a:avLst/>
            </a:prstGeom>
            <a:grp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737" name="Oval 2736"/>
            <p:cNvSpPr/>
            <p:nvPr/>
          </p:nvSpPr>
          <p:spPr bwMode="auto">
            <a:xfrm>
              <a:off x="8809037" y="4305873"/>
              <a:ext cx="164117" cy="164117"/>
            </a:xfrm>
            <a:prstGeom prst="ellipse">
              <a:avLst/>
            </a:prstGeom>
            <a:grp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738" name="Oval 2737"/>
            <p:cNvSpPr/>
            <p:nvPr/>
          </p:nvSpPr>
          <p:spPr bwMode="auto">
            <a:xfrm>
              <a:off x="9266177" y="3931739"/>
              <a:ext cx="164117" cy="164117"/>
            </a:xfrm>
            <a:prstGeom prst="ellipse">
              <a:avLst/>
            </a:prstGeom>
            <a:grp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739" name="Oval 2738"/>
            <p:cNvSpPr/>
            <p:nvPr/>
          </p:nvSpPr>
          <p:spPr bwMode="auto">
            <a:xfrm>
              <a:off x="9534567" y="3988256"/>
              <a:ext cx="164117" cy="164117"/>
            </a:xfrm>
            <a:prstGeom prst="ellipse">
              <a:avLst/>
            </a:prstGeom>
            <a:grp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740" name="Oval 2739"/>
            <p:cNvSpPr/>
            <p:nvPr/>
          </p:nvSpPr>
          <p:spPr bwMode="auto">
            <a:xfrm>
              <a:off x="7095970" y="5441330"/>
              <a:ext cx="164117" cy="164117"/>
            </a:xfrm>
            <a:prstGeom prst="ellipse">
              <a:avLst/>
            </a:prstGeom>
            <a:grp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741" name="Oval 2740"/>
            <p:cNvSpPr/>
            <p:nvPr/>
          </p:nvSpPr>
          <p:spPr bwMode="auto">
            <a:xfrm>
              <a:off x="7111494" y="3109172"/>
              <a:ext cx="164117" cy="164117"/>
            </a:xfrm>
            <a:prstGeom prst="ellipse">
              <a:avLst/>
            </a:prstGeom>
            <a:grp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742" name="Oval 2741"/>
            <p:cNvSpPr/>
            <p:nvPr/>
          </p:nvSpPr>
          <p:spPr bwMode="auto">
            <a:xfrm>
              <a:off x="7787341" y="3164707"/>
              <a:ext cx="164117" cy="164117"/>
            </a:xfrm>
            <a:prstGeom prst="ellipse">
              <a:avLst/>
            </a:prstGeom>
            <a:grp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743" name="Oval 2742"/>
            <p:cNvSpPr/>
            <p:nvPr/>
          </p:nvSpPr>
          <p:spPr bwMode="auto">
            <a:xfrm>
              <a:off x="7644978" y="3164707"/>
              <a:ext cx="164117" cy="164117"/>
            </a:xfrm>
            <a:prstGeom prst="ellipse">
              <a:avLst/>
            </a:prstGeom>
            <a:grp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744" name="Oval 2743"/>
            <p:cNvSpPr/>
            <p:nvPr/>
          </p:nvSpPr>
          <p:spPr bwMode="auto">
            <a:xfrm>
              <a:off x="7160592" y="2673197"/>
              <a:ext cx="164117" cy="164117"/>
            </a:xfrm>
            <a:prstGeom prst="ellipse">
              <a:avLst/>
            </a:prstGeom>
            <a:grp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745" name="Oval 2744"/>
            <p:cNvSpPr/>
            <p:nvPr/>
          </p:nvSpPr>
          <p:spPr bwMode="auto">
            <a:xfrm>
              <a:off x="7001870" y="2997529"/>
              <a:ext cx="164117" cy="164117"/>
            </a:xfrm>
            <a:prstGeom prst="ellipse">
              <a:avLst/>
            </a:prstGeom>
            <a:grp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746" name="Oval 2745"/>
            <p:cNvSpPr/>
            <p:nvPr/>
          </p:nvSpPr>
          <p:spPr bwMode="auto">
            <a:xfrm>
              <a:off x="7267279" y="3050005"/>
              <a:ext cx="164117" cy="164117"/>
            </a:xfrm>
            <a:prstGeom prst="ellipse">
              <a:avLst/>
            </a:prstGeom>
            <a:grp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747" name="Oval 2746"/>
            <p:cNvSpPr/>
            <p:nvPr/>
          </p:nvSpPr>
          <p:spPr bwMode="auto">
            <a:xfrm>
              <a:off x="7127340" y="2921808"/>
              <a:ext cx="164117" cy="164117"/>
            </a:xfrm>
            <a:prstGeom prst="ellipse">
              <a:avLst/>
            </a:prstGeom>
            <a:grp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748" name="Oval 2747"/>
            <p:cNvSpPr/>
            <p:nvPr/>
          </p:nvSpPr>
          <p:spPr bwMode="auto">
            <a:xfrm>
              <a:off x="7415845" y="2726700"/>
              <a:ext cx="164117" cy="164117"/>
            </a:xfrm>
            <a:prstGeom prst="ellipse">
              <a:avLst/>
            </a:prstGeom>
            <a:grp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749" name="Oval 2748"/>
            <p:cNvSpPr/>
            <p:nvPr/>
          </p:nvSpPr>
          <p:spPr bwMode="auto">
            <a:xfrm>
              <a:off x="7239143" y="2545000"/>
              <a:ext cx="164117" cy="164117"/>
            </a:xfrm>
            <a:prstGeom prst="ellipse">
              <a:avLst/>
            </a:prstGeom>
            <a:grp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750" name="Oval 2749"/>
            <p:cNvSpPr/>
            <p:nvPr/>
          </p:nvSpPr>
          <p:spPr bwMode="auto">
            <a:xfrm>
              <a:off x="7716159" y="3287178"/>
              <a:ext cx="164117" cy="164117"/>
            </a:xfrm>
            <a:prstGeom prst="ellipse">
              <a:avLst/>
            </a:prstGeom>
            <a:grp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751" name="Oval 2750"/>
            <p:cNvSpPr/>
            <p:nvPr/>
          </p:nvSpPr>
          <p:spPr bwMode="auto">
            <a:xfrm>
              <a:off x="7162500" y="3287178"/>
              <a:ext cx="164117" cy="164117"/>
            </a:xfrm>
            <a:prstGeom prst="ellipse">
              <a:avLst/>
            </a:prstGeom>
            <a:grp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752" name="Oval 2751"/>
            <p:cNvSpPr/>
            <p:nvPr/>
          </p:nvSpPr>
          <p:spPr bwMode="auto">
            <a:xfrm>
              <a:off x="7321201" y="2821789"/>
              <a:ext cx="164117" cy="164117"/>
            </a:xfrm>
            <a:prstGeom prst="ellipse">
              <a:avLst/>
            </a:prstGeom>
            <a:grp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753" name="Oval 2752"/>
            <p:cNvSpPr/>
            <p:nvPr/>
          </p:nvSpPr>
          <p:spPr bwMode="auto">
            <a:xfrm>
              <a:off x="8519199" y="2843623"/>
              <a:ext cx="164117" cy="164117"/>
            </a:xfrm>
            <a:prstGeom prst="ellipse">
              <a:avLst/>
            </a:prstGeom>
            <a:grp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754" name="Oval 2753"/>
            <p:cNvSpPr/>
            <p:nvPr/>
          </p:nvSpPr>
          <p:spPr bwMode="auto">
            <a:xfrm>
              <a:off x="7313421" y="2636614"/>
              <a:ext cx="164117" cy="164117"/>
            </a:xfrm>
            <a:prstGeom prst="ellipse">
              <a:avLst/>
            </a:prstGeom>
            <a:grp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755" name="Oval 2754"/>
            <p:cNvSpPr/>
            <p:nvPr/>
          </p:nvSpPr>
          <p:spPr bwMode="auto">
            <a:xfrm>
              <a:off x="7160592" y="2764811"/>
              <a:ext cx="164117" cy="164117"/>
            </a:xfrm>
            <a:prstGeom prst="ellipse">
              <a:avLst/>
            </a:prstGeom>
            <a:grp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756" name="Oval 2755"/>
            <p:cNvSpPr/>
            <p:nvPr/>
          </p:nvSpPr>
          <p:spPr bwMode="auto">
            <a:xfrm>
              <a:off x="7213664" y="3093591"/>
              <a:ext cx="164117" cy="164117"/>
            </a:xfrm>
            <a:prstGeom prst="ellipse">
              <a:avLst/>
            </a:prstGeom>
            <a:grp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757" name="Oval 2756"/>
            <p:cNvSpPr/>
            <p:nvPr/>
          </p:nvSpPr>
          <p:spPr bwMode="auto">
            <a:xfrm>
              <a:off x="7213664" y="3215391"/>
              <a:ext cx="164117" cy="164117"/>
            </a:xfrm>
            <a:prstGeom prst="ellipse">
              <a:avLst/>
            </a:prstGeom>
            <a:grp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758" name="Oval 2757"/>
            <p:cNvSpPr/>
            <p:nvPr/>
          </p:nvSpPr>
          <p:spPr bwMode="auto">
            <a:xfrm>
              <a:off x="6893963" y="3351784"/>
              <a:ext cx="164117" cy="164117"/>
            </a:xfrm>
            <a:prstGeom prst="ellipse">
              <a:avLst/>
            </a:prstGeom>
            <a:grp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759" name="Oval 2758"/>
            <p:cNvSpPr/>
            <p:nvPr/>
          </p:nvSpPr>
          <p:spPr bwMode="auto">
            <a:xfrm>
              <a:off x="7388620" y="2459466"/>
              <a:ext cx="164117" cy="164117"/>
            </a:xfrm>
            <a:prstGeom prst="ellipse">
              <a:avLst/>
            </a:prstGeom>
            <a:grp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760" name="Oval 2759"/>
            <p:cNvSpPr/>
            <p:nvPr/>
          </p:nvSpPr>
          <p:spPr bwMode="auto">
            <a:xfrm>
              <a:off x="7229121" y="2982062"/>
              <a:ext cx="164117" cy="164117"/>
            </a:xfrm>
            <a:prstGeom prst="ellipse">
              <a:avLst/>
            </a:prstGeom>
            <a:grp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761" name="Oval 2760"/>
            <p:cNvSpPr/>
            <p:nvPr/>
          </p:nvSpPr>
          <p:spPr bwMode="auto">
            <a:xfrm>
              <a:off x="9206704" y="2298429"/>
              <a:ext cx="164117" cy="164117"/>
            </a:xfrm>
            <a:prstGeom prst="ellipse">
              <a:avLst/>
            </a:prstGeom>
            <a:grp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762" name="Oval 2761"/>
            <p:cNvSpPr/>
            <p:nvPr/>
          </p:nvSpPr>
          <p:spPr bwMode="auto">
            <a:xfrm>
              <a:off x="7308002" y="3133332"/>
              <a:ext cx="164117" cy="164117"/>
            </a:xfrm>
            <a:prstGeom prst="ellipse">
              <a:avLst/>
            </a:prstGeom>
            <a:grp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763" name="Oval 2762"/>
            <p:cNvSpPr/>
            <p:nvPr/>
          </p:nvSpPr>
          <p:spPr bwMode="auto">
            <a:xfrm>
              <a:off x="7261730" y="2856052"/>
              <a:ext cx="164117" cy="164117"/>
            </a:xfrm>
            <a:prstGeom prst="ellipse">
              <a:avLst/>
            </a:prstGeom>
            <a:grp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764" name="Oval 2763"/>
            <p:cNvSpPr/>
            <p:nvPr/>
          </p:nvSpPr>
          <p:spPr bwMode="auto">
            <a:xfrm>
              <a:off x="7054563" y="2861474"/>
              <a:ext cx="164117" cy="164117"/>
            </a:xfrm>
            <a:prstGeom prst="ellipse">
              <a:avLst/>
            </a:prstGeom>
            <a:grp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765" name="Oval 2764"/>
            <p:cNvSpPr/>
            <p:nvPr/>
          </p:nvSpPr>
          <p:spPr bwMode="auto">
            <a:xfrm>
              <a:off x="7395479" y="2856052"/>
              <a:ext cx="164117" cy="164117"/>
            </a:xfrm>
            <a:prstGeom prst="ellipse">
              <a:avLst/>
            </a:prstGeom>
            <a:grp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766" name="Oval 2765"/>
            <p:cNvSpPr/>
            <p:nvPr/>
          </p:nvSpPr>
          <p:spPr bwMode="auto">
            <a:xfrm>
              <a:off x="6541302" y="2958574"/>
              <a:ext cx="164117" cy="164117"/>
            </a:xfrm>
            <a:prstGeom prst="ellipse">
              <a:avLst/>
            </a:prstGeom>
            <a:grp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767" name="Oval 2766"/>
            <p:cNvSpPr/>
            <p:nvPr/>
          </p:nvSpPr>
          <p:spPr bwMode="auto">
            <a:xfrm>
              <a:off x="6778205" y="2749649"/>
              <a:ext cx="164117" cy="164117"/>
            </a:xfrm>
            <a:prstGeom prst="ellipse">
              <a:avLst/>
            </a:prstGeom>
            <a:grp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768" name="Oval 2767"/>
            <p:cNvSpPr/>
            <p:nvPr/>
          </p:nvSpPr>
          <p:spPr bwMode="auto">
            <a:xfrm>
              <a:off x="9459509" y="3269725"/>
              <a:ext cx="164117" cy="164117"/>
            </a:xfrm>
            <a:prstGeom prst="ellipse">
              <a:avLst/>
            </a:prstGeom>
            <a:grp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769" name="Oval 2768"/>
            <p:cNvSpPr/>
            <p:nvPr/>
          </p:nvSpPr>
          <p:spPr bwMode="auto">
            <a:xfrm>
              <a:off x="9452508" y="3269725"/>
              <a:ext cx="164117" cy="164117"/>
            </a:xfrm>
            <a:prstGeom prst="ellipse">
              <a:avLst/>
            </a:prstGeom>
            <a:grp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770" name="Oval 2769"/>
            <p:cNvSpPr/>
            <p:nvPr/>
          </p:nvSpPr>
          <p:spPr bwMode="auto">
            <a:xfrm>
              <a:off x="8601257" y="3603815"/>
              <a:ext cx="164117" cy="164117"/>
            </a:xfrm>
            <a:prstGeom prst="ellipse">
              <a:avLst/>
            </a:prstGeom>
            <a:grp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771" name="Oval 2770"/>
            <p:cNvSpPr/>
            <p:nvPr/>
          </p:nvSpPr>
          <p:spPr bwMode="auto">
            <a:xfrm>
              <a:off x="7097627" y="3433842"/>
              <a:ext cx="164117" cy="164117"/>
            </a:xfrm>
            <a:prstGeom prst="ellipse">
              <a:avLst/>
            </a:prstGeom>
            <a:grp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772" name="Oval 2771"/>
            <p:cNvSpPr/>
            <p:nvPr/>
          </p:nvSpPr>
          <p:spPr bwMode="auto">
            <a:xfrm>
              <a:off x="4605388" y="5570870"/>
              <a:ext cx="164117" cy="164117"/>
            </a:xfrm>
            <a:prstGeom prst="ellipse">
              <a:avLst/>
            </a:prstGeom>
            <a:grp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773" name="Oval 2772"/>
            <p:cNvSpPr/>
            <p:nvPr/>
          </p:nvSpPr>
          <p:spPr bwMode="auto">
            <a:xfrm>
              <a:off x="4551348" y="4942243"/>
              <a:ext cx="164117" cy="164117"/>
            </a:xfrm>
            <a:prstGeom prst="ellipse">
              <a:avLst/>
            </a:prstGeom>
            <a:grp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774" name="Oval 2773"/>
            <p:cNvSpPr/>
            <p:nvPr/>
          </p:nvSpPr>
          <p:spPr bwMode="auto">
            <a:xfrm>
              <a:off x="4869690" y="4708407"/>
              <a:ext cx="164117" cy="164117"/>
            </a:xfrm>
            <a:prstGeom prst="ellipse">
              <a:avLst/>
            </a:prstGeom>
            <a:grp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775" name="Oval 2774"/>
            <p:cNvSpPr/>
            <p:nvPr/>
          </p:nvSpPr>
          <p:spPr bwMode="auto">
            <a:xfrm>
              <a:off x="4450209" y="5202055"/>
              <a:ext cx="164117" cy="164117"/>
            </a:xfrm>
            <a:prstGeom prst="ellipse">
              <a:avLst/>
            </a:prstGeom>
            <a:grp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776" name="Oval 2775"/>
            <p:cNvSpPr/>
            <p:nvPr/>
          </p:nvSpPr>
          <p:spPr bwMode="auto">
            <a:xfrm>
              <a:off x="4232541" y="4407277"/>
              <a:ext cx="164117" cy="164117"/>
            </a:xfrm>
            <a:prstGeom prst="ellipse">
              <a:avLst/>
            </a:prstGeom>
            <a:grp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777" name="Oval 2776"/>
            <p:cNvSpPr/>
            <p:nvPr/>
          </p:nvSpPr>
          <p:spPr bwMode="auto">
            <a:xfrm>
              <a:off x="4051488" y="4133059"/>
              <a:ext cx="164117" cy="164117"/>
            </a:xfrm>
            <a:prstGeom prst="ellipse">
              <a:avLst/>
            </a:prstGeom>
            <a:grp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778" name="Oval 2777"/>
            <p:cNvSpPr/>
            <p:nvPr/>
          </p:nvSpPr>
          <p:spPr bwMode="auto">
            <a:xfrm>
              <a:off x="4239209" y="3710366"/>
              <a:ext cx="164117" cy="164117"/>
            </a:xfrm>
            <a:prstGeom prst="ellipse">
              <a:avLst/>
            </a:prstGeom>
            <a:grp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779" name="Oval 2778"/>
            <p:cNvSpPr/>
            <p:nvPr/>
          </p:nvSpPr>
          <p:spPr bwMode="auto">
            <a:xfrm>
              <a:off x="4174756" y="4630890"/>
              <a:ext cx="164117" cy="164117"/>
            </a:xfrm>
            <a:prstGeom prst="ellipse">
              <a:avLst/>
            </a:prstGeom>
            <a:grp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780" name="Oval 2779"/>
            <p:cNvSpPr/>
            <p:nvPr/>
          </p:nvSpPr>
          <p:spPr bwMode="auto">
            <a:xfrm>
              <a:off x="3764628" y="3953292"/>
              <a:ext cx="164117" cy="164117"/>
            </a:xfrm>
            <a:prstGeom prst="ellipse">
              <a:avLst/>
            </a:prstGeom>
            <a:grp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781" name="Oval 2780"/>
            <p:cNvSpPr/>
            <p:nvPr/>
          </p:nvSpPr>
          <p:spPr bwMode="auto">
            <a:xfrm>
              <a:off x="3660355" y="3849680"/>
              <a:ext cx="164117" cy="164117"/>
            </a:xfrm>
            <a:prstGeom prst="ellipse">
              <a:avLst/>
            </a:prstGeom>
            <a:grp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782" name="Oval 2781"/>
            <p:cNvSpPr/>
            <p:nvPr/>
          </p:nvSpPr>
          <p:spPr bwMode="auto">
            <a:xfrm>
              <a:off x="3829216" y="3842920"/>
              <a:ext cx="164117" cy="164117"/>
            </a:xfrm>
            <a:prstGeom prst="ellipse">
              <a:avLst/>
            </a:prstGeom>
            <a:grp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783" name="Oval 2782"/>
            <p:cNvSpPr/>
            <p:nvPr/>
          </p:nvSpPr>
          <p:spPr bwMode="auto">
            <a:xfrm>
              <a:off x="4075092" y="3728291"/>
              <a:ext cx="164117" cy="164117"/>
            </a:xfrm>
            <a:prstGeom prst="ellipse">
              <a:avLst/>
            </a:prstGeom>
            <a:grp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784" name="Oval 2783"/>
            <p:cNvSpPr/>
            <p:nvPr/>
          </p:nvSpPr>
          <p:spPr bwMode="auto">
            <a:xfrm>
              <a:off x="3469912" y="3620812"/>
              <a:ext cx="164117" cy="164117"/>
            </a:xfrm>
            <a:prstGeom prst="ellipse">
              <a:avLst/>
            </a:prstGeom>
            <a:grp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785" name="Oval 2784"/>
            <p:cNvSpPr/>
            <p:nvPr/>
          </p:nvSpPr>
          <p:spPr bwMode="auto">
            <a:xfrm>
              <a:off x="4196249" y="4200130"/>
              <a:ext cx="164117" cy="164117"/>
            </a:xfrm>
            <a:prstGeom prst="ellipse">
              <a:avLst/>
            </a:prstGeom>
            <a:grp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786" name="Oval 2785"/>
            <p:cNvSpPr/>
            <p:nvPr/>
          </p:nvSpPr>
          <p:spPr bwMode="auto">
            <a:xfrm>
              <a:off x="4736930" y="5071316"/>
              <a:ext cx="164117" cy="164117"/>
            </a:xfrm>
            <a:prstGeom prst="ellipse">
              <a:avLst/>
            </a:prstGeom>
            <a:grp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787" name="Oval 2786"/>
            <p:cNvSpPr/>
            <p:nvPr/>
          </p:nvSpPr>
          <p:spPr bwMode="auto">
            <a:xfrm>
              <a:off x="4373590" y="4884171"/>
              <a:ext cx="164117" cy="164117"/>
            </a:xfrm>
            <a:prstGeom prst="ellipse">
              <a:avLst/>
            </a:prstGeom>
            <a:grp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788" name="Oval 2787"/>
            <p:cNvSpPr/>
            <p:nvPr/>
          </p:nvSpPr>
          <p:spPr bwMode="auto">
            <a:xfrm>
              <a:off x="4294729" y="3792424"/>
              <a:ext cx="164117" cy="164117"/>
            </a:xfrm>
            <a:prstGeom prst="ellipse">
              <a:avLst/>
            </a:prstGeom>
            <a:grp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789" name="Oval 2788"/>
            <p:cNvSpPr/>
            <p:nvPr/>
          </p:nvSpPr>
          <p:spPr bwMode="auto">
            <a:xfrm>
              <a:off x="4787631" y="4238009"/>
              <a:ext cx="164117" cy="164117"/>
            </a:xfrm>
            <a:prstGeom prst="ellipse">
              <a:avLst/>
            </a:prstGeom>
            <a:grp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790" name="Oval 2789"/>
            <p:cNvSpPr/>
            <p:nvPr/>
          </p:nvSpPr>
          <p:spPr bwMode="auto">
            <a:xfrm>
              <a:off x="4866291" y="5488811"/>
              <a:ext cx="164117" cy="164117"/>
            </a:xfrm>
            <a:prstGeom prst="ellipse">
              <a:avLst/>
            </a:prstGeom>
            <a:grp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791" name="Oval 2790"/>
            <p:cNvSpPr/>
            <p:nvPr/>
          </p:nvSpPr>
          <p:spPr bwMode="auto">
            <a:xfrm>
              <a:off x="4538051" y="4238009"/>
              <a:ext cx="164117" cy="164117"/>
            </a:xfrm>
            <a:prstGeom prst="ellipse">
              <a:avLst/>
            </a:prstGeom>
            <a:grp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792" name="Oval 2791"/>
            <p:cNvSpPr/>
            <p:nvPr/>
          </p:nvSpPr>
          <p:spPr bwMode="auto">
            <a:xfrm>
              <a:off x="6499128" y="3620811"/>
              <a:ext cx="164117" cy="164117"/>
            </a:xfrm>
            <a:prstGeom prst="ellipse">
              <a:avLst/>
            </a:prstGeom>
            <a:grp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793" name="Oval 2792"/>
            <p:cNvSpPr/>
            <p:nvPr/>
          </p:nvSpPr>
          <p:spPr bwMode="auto">
            <a:xfrm>
              <a:off x="6890446" y="4744502"/>
              <a:ext cx="164117" cy="164117"/>
            </a:xfrm>
            <a:prstGeom prst="ellipse">
              <a:avLst/>
            </a:prstGeom>
            <a:solidFill>
              <a:srgbClr val="00B0F0"/>
            </a:solid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794" name="Oval 2793"/>
            <p:cNvSpPr/>
            <p:nvPr/>
          </p:nvSpPr>
          <p:spPr bwMode="auto">
            <a:xfrm>
              <a:off x="8007913" y="3655087"/>
              <a:ext cx="164117" cy="164117"/>
            </a:xfrm>
            <a:prstGeom prst="ellipse">
              <a:avLst/>
            </a:prstGeom>
            <a:grp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795" name="Oval 2794"/>
            <p:cNvSpPr/>
            <p:nvPr/>
          </p:nvSpPr>
          <p:spPr bwMode="auto">
            <a:xfrm>
              <a:off x="7242319" y="3620811"/>
              <a:ext cx="164117" cy="164117"/>
            </a:xfrm>
            <a:prstGeom prst="ellipse">
              <a:avLst/>
            </a:prstGeom>
            <a:grp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796" name="Oval 2795"/>
            <p:cNvSpPr/>
            <p:nvPr/>
          </p:nvSpPr>
          <p:spPr bwMode="auto">
            <a:xfrm>
              <a:off x="9167778" y="4590823"/>
              <a:ext cx="164117" cy="164117"/>
            </a:xfrm>
            <a:prstGeom prst="ellipse">
              <a:avLst/>
            </a:prstGeom>
            <a:grp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797" name="Oval 2796"/>
            <p:cNvSpPr/>
            <p:nvPr/>
          </p:nvSpPr>
          <p:spPr bwMode="auto">
            <a:xfrm>
              <a:off x="7422898" y="3485398"/>
              <a:ext cx="164117" cy="164117"/>
            </a:xfrm>
            <a:prstGeom prst="ellipse">
              <a:avLst/>
            </a:prstGeom>
            <a:grp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798" name="Oval 2797"/>
            <p:cNvSpPr/>
            <p:nvPr/>
          </p:nvSpPr>
          <p:spPr bwMode="auto">
            <a:xfrm>
              <a:off x="7578348" y="3573766"/>
              <a:ext cx="164117" cy="164117"/>
            </a:xfrm>
            <a:prstGeom prst="ellipse">
              <a:avLst/>
            </a:prstGeom>
            <a:grp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799" name="Oval 2798"/>
            <p:cNvSpPr/>
            <p:nvPr/>
          </p:nvSpPr>
          <p:spPr bwMode="auto">
            <a:xfrm>
              <a:off x="7497903" y="4445912"/>
              <a:ext cx="164117" cy="164117"/>
            </a:xfrm>
            <a:prstGeom prst="ellipse">
              <a:avLst/>
            </a:prstGeom>
            <a:grp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800" name="Oval 2799"/>
            <p:cNvSpPr/>
            <p:nvPr/>
          </p:nvSpPr>
          <p:spPr bwMode="auto">
            <a:xfrm>
              <a:off x="7852293" y="3489763"/>
              <a:ext cx="164117" cy="164117"/>
            </a:xfrm>
            <a:prstGeom prst="ellipse">
              <a:avLst/>
            </a:prstGeom>
            <a:grp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801" name="Oval 2800"/>
            <p:cNvSpPr/>
            <p:nvPr/>
          </p:nvSpPr>
          <p:spPr bwMode="auto">
            <a:xfrm>
              <a:off x="7520470" y="3341741"/>
              <a:ext cx="164117" cy="164117"/>
            </a:xfrm>
            <a:prstGeom prst="ellipse">
              <a:avLst/>
            </a:prstGeom>
            <a:grp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802" name="Oval 2801"/>
            <p:cNvSpPr/>
            <p:nvPr/>
          </p:nvSpPr>
          <p:spPr bwMode="auto">
            <a:xfrm>
              <a:off x="6993503" y="3620811"/>
              <a:ext cx="164117" cy="164117"/>
            </a:xfrm>
            <a:prstGeom prst="ellipse">
              <a:avLst/>
            </a:prstGeom>
            <a:grp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803" name="Oval 2802"/>
            <p:cNvSpPr/>
            <p:nvPr/>
          </p:nvSpPr>
          <p:spPr bwMode="auto">
            <a:xfrm>
              <a:off x="6283169" y="3505595"/>
              <a:ext cx="164117" cy="164117"/>
            </a:xfrm>
            <a:prstGeom prst="ellipse">
              <a:avLst/>
            </a:prstGeom>
            <a:grp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804" name="Oval 2803"/>
            <p:cNvSpPr/>
            <p:nvPr/>
          </p:nvSpPr>
          <p:spPr bwMode="auto">
            <a:xfrm>
              <a:off x="6702572" y="3916505"/>
              <a:ext cx="164117" cy="164117"/>
            </a:xfrm>
            <a:prstGeom prst="ellipse">
              <a:avLst/>
            </a:prstGeom>
            <a:grp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805" name="Oval 2804"/>
            <p:cNvSpPr/>
            <p:nvPr/>
          </p:nvSpPr>
          <p:spPr bwMode="auto">
            <a:xfrm>
              <a:off x="7955976" y="3811904"/>
              <a:ext cx="164117" cy="164117"/>
            </a:xfrm>
            <a:prstGeom prst="ellipse">
              <a:avLst/>
            </a:prstGeom>
            <a:grp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806" name="Oval 2805"/>
            <p:cNvSpPr/>
            <p:nvPr/>
          </p:nvSpPr>
          <p:spPr bwMode="auto">
            <a:xfrm>
              <a:off x="8373749" y="3476055"/>
              <a:ext cx="164117" cy="164117"/>
            </a:xfrm>
            <a:prstGeom prst="ellipse">
              <a:avLst/>
            </a:prstGeom>
            <a:grp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807" name="Oval 2806"/>
            <p:cNvSpPr/>
            <p:nvPr/>
          </p:nvSpPr>
          <p:spPr bwMode="auto">
            <a:xfrm>
              <a:off x="7938280" y="3563396"/>
              <a:ext cx="164117" cy="164117"/>
            </a:xfrm>
            <a:prstGeom prst="ellipse">
              <a:avLst/>
            </a:prstGeom>
            <a:grp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808" name="Oval 2807"/>
            <p:cNvSpPr/>
            <p:nvPr/>
          </p:nvSpPr>
          <p:spPr bwMode="auto">
            <a:xfrm>
              <a:off x="7209398" y="5035910"/>
              <a:ext cx="164117" cy="164117"/>
            </a:xfrm>
            <a:prstGeom prst="ellipse">
              <a:avLst/>
            </a:prstGeom>
            <a:grp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809" name="Oval 2808"/>
            <p:cNvSpPr/>
            <p:nvPr/>
          </p:nvSpPr>
          <p:spPr bwMode="auto">
            <a:xfrm>
              <a:off x="7702777" y="4141756"/>
              <a:ext cx="164117" cy="164117"/>
            </a:xfrm>
            <a:prstGeom prst="ellipse">
              <a:avLst/>
            </a:prstGeom>
            <a:grp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810" name="Oval 2809"/>
            <p:cNvSpPr/>
            <p:nvPr/>
          </p:nvSpPr>
          <p:spPr bwMode="auto">
            <a:xfrm>
              <a:off x="6643890" y="3413221"/>
              <a:ext cx="164117" cy="164117"/>
            </a:xfrm>
            <a:prstGeom prst="ellipse">
              <a:avLst/>
            </a:prstGeom>
            <a:grp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811" name="Oval 2810"/>
            <p:cNvSpPr/>
            <p:nvPr/>
          </p:nvSpPr>
          <p:spPr bwMode="auto">
            <a:xfrm>
              <a:off x="7931825" y="3325248"/>
              <a:ext cx="164117" cy="164117"/>
            </a:xfrm>
            <a:prstGeom prst="ellipse">
              <a:avLst/>
            </a:prstGeom>
            <a:grp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812" name="Oval 2811"/>
            <p:cNvSpPr/>
            <p:nvPr/>
          </p:nvSpPr>
          <p:spPr bwMode="auto">
            <a:xfrm>
              <a:off x="8098489" y="3510552"/>
              <a:ext cx="164117" cy="164117"/>
            </a:xfrm>
            <a:prstGeom prst="ellipse">
              <a:avLst/>
            </a:prstGeom>
            <a:grp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813" name="Oval 2812"/>
            <p:cNvSpPr/>
            <p:nvPr/>
          </p:nvSpPr>
          <p:spPr bwMode="auto">
            <a:xfrm>
              <a:off x="6169140" y="4046378"/>
              <a:ext cx="164117" cy="164117"/>
            </a:xfrm>
            <a:prstGeom prst="ellipse">
              <a:avLst/>
            </a:prstGeom>
            <a:grp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814" name="Oval 2813"/>
            <p:cNvSpPr/>
            <p:nvPr/>
          </p:nvSpPr>
          <p:spPr bwMode="auto">
            <a:xfrm>
              <a:off x="7136621" y="4219135"/>
              <a:ext cx="164117" cy="164117"/>
            </a:xfrm>
            <a:prstGeom prst="ellipse">
              <a:avLst/>
            </a:prstGeom>
            <a:grp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815" name="Oval 2814"/>
            <p:cNvSpPr/>
            <p:nvPr/>
          </p:nvSpPr>
          <p:spPr bwMode="auto">
            <a:xfrm>
              <a:off x="6401613" y="2676142"/>
              <a:ext cx="164117" cy="164117"/>
            </a:xfrm>
            <a:prstGeom prst="ellipse">
              <a:avLst/>
            </a:prstGeom>
            <a:grp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816" name="Oval 2815"/>
            <p:cNvSpPr/>
            <p:nvPr/>
          </p:nvSpPr>
          <p:spPr bwMode="auto">
            <a:xfrm>
              <a:off x="6616548" y="2769353"/>
              <a:ext cx="164117" cy="164117"/>
            </a:xfrm>
            <a:prstGeom prst="ellipse">
              <a:avLst/>
            </a:prstGeom>
            <a:grp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817" name="Oval 2816"/>
            <p:cNvSpPr/>
            <p:nvPr/>
          </p:nvSpPr>
          <p:spPr bwMode="auto">
            <a:xfrm>
              <a:off x="6725512" y="2567410"/>
              <a:ext cx="164117" cy="164117"/>
            </a:xfrm>
            <a:prstGeom prst="ellipse">
              <a:avLst/>
            </a:prstGeom>
            <a:grp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818" name="Oval 2817"/>
            <p:cNvSpPr/>
            <p:nvPr/>
          </p:nvSpPr>
          <p:spPr bwMode="auto">
            <a:xfrm>
              <a:off x="7217667" y="2232456"/>
              <a:ext cx="164117" cy="164117"/>
            </a:xfrm>
            <a:prstGeom prst="ellipse">
              <a:avLst/>
            </a:prstGeom>
            <a:grp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819" name="Oval 2818"/>
            <p:cNvSpPr/>
            <p:nvPr/>
          </p:nvSpPr>
          <p:spPr bwMode="auto">
            <a:xfrm>
              <a:off x="6179885" y="2676142"/>
              <a:ext cx="164117" cy="164117"/>
            </a:xfrm>
            <a:prstGeom prst="ellipse">
              <a:avLst/>
            </a:prstGeom>
            <a:grp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820" name="Oval 2819"/>
            <p:cNvSpPr/>
            <p:nvPr/>
          </p:nvSpPr>
          <p:spPr bwMode="auto">
            <a:xfrm>
              <a:off x="6837008" y="3087486"/>
              <a:ext cx="164117" cy="164117"/>
            </a:xfrm>
            <a:prstGeom prst="ellipse">
              <a:avLst/>
            </a:prstGeom>
            <a:grp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821" name="Oval 2820"/>
            <p:cNvSpPr/>
            <p:nvPr/>
          </p:nvSpPr>
          <p:spPr bwMode="auto">
            <a:xfrm>
              <a:off x="6723650" y="2860889"/>
              <a:ext cx="164117" cy="164117"/>
            </a:xfrm>
            <a:prstGeom prst="ellipse">
              <a:avLst/>
            </a:prstGeom>
            <a:grp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822" name="Oval 2821"/>
            <p:cNvSpPr/>
            <p:nvPr/>
          </p:nvSpPr>
          <p:spPr bwMode="auto">
            <a:xfrm>
              <a:off x="5935984" y="2199020"/>
              <a:ext cx="164117" cy="164117"/>
            </a:xfrm>
            <a:prstGeom prst="ellipse">
              <a:avLst/>
            </a:prstGeom>
            <a:grp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823" name="Oval 2822"/>
            <p:cNvSpPr/>
            <p:nvPr/>
          </p:nvSpPr>
          <p:spPr bwMode="auto">
            <a:xfrm>
              <a:off x="6660423" y="2676142"/>
              <a:ext cx="164117" cy="164117"/>
            </a:xfrm>
            <a:prstGeom prst="ellipse">
              <a:avLst/>
            </a:prstGeom>
            <a:grp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824" name="Oval 2823"/>
            <p:cNvSpPr/>
            <p:nvPr/>
          </p:nvSpPr>
          <p:spPr bwMode="auto">
            <a:xfrm>
              <a:off x="6808809" y="2232456"/>
              <a:ext cx="164117" cy="164117"/>
            </a:xfrm>
            <a:prstGeom prst="ellipse">
              <a:avLst/>
            </a:prstGeom>
            <a:grp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825" name="Oval 2824"/>
            <p:cNvSpPr/>
            <p:nvPr/>
          </p:nvSpPr>
          <p:spPr bwMode="auto">
            <a:xfrm>
              <a:off x="7002273" y="2141529"/>
              <a:ext cx="164117" cy="164117"/>
            </a:xfrm>
            <a:prstGeom prst="ellipse">
              <a:avLst/>
            </a:prstGeom>
            <a:grp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826" name="Oval 2825"/>
            <p:cNvSpPr/>
            <p:nvPr/>
          </p:nvSpPr>
          <p:spPr bwMode="auto">
            <a:xfrm>
              <a:off x="6827759" y="2907378"/>
              <a:ext cx="164117" cy="164117"/>
            </a:xfrm>
            <a:prstGeom prst="ellipse">
              <a:avLst/>
            </a:prstGeom>
            <a:grp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827" name="Oval 2826"/>
            <p:cNvSpPr/>
            <p:nvPr/>
          </p:nvSpPr>
          <p:spPr bwMode="auto">
            <a:xfrm>
              <a:off x="6351153" y="3165971"/>
              <a:ext cx="164117" cy="164117"/>
            </a:xfrm>
            <a:prstGeom prst="ellipse">
              <a:avLst/>
            </a:prstGeom>
            <a:grp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828" name="Oval 2827"/>
            <p:cNvSpPr/>
            <p:nvPr/>
          </p:nvSpPr>
          <p:spPr bwMode="auto">
            <a:xfrm>
              <a:off x="6192427" y="3165971"/>
              <a:ext cx="164117" cy="164117"/>
            </a:xfrm>
            <a:prstGeom prst="ellipse">
              <a:avLst/>
            </a:prstGeom>
            <a:grp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grpSp>
      <p:grpSp>
        <p:nvGrpSpPr>
          <p:cNvPr id="2842" name="TXT: Global currencies"/>
          <p:cNvGrpSpPr/>
          <p:nvPr/>
        </p:nvGrpSpPr>
        <p:grpSpPr>
          <a:xfrm>
            <a:off x="884" y="5220356"/>
            <a:ext cx="2873729" cy="383992"/>
            <a:chOff x="0" y="5640220"/>
            <a:chExt cx="2874137" cy="384048"/>
          </a:xfrm>
          <a:solidFill>
            <a:schemeClr val="tx2">
              <a:lumMod val="50000"/>
              <a:lumOff val="50000"/>
            </a:schemeClr>
          </a:solidFill>
        </p:grpSpPr>
        <p:sp>
          <p:nvSpPr>
            <p:cNvPr id="2830" name="TextBox 2829"/>
            <p:cNvSpPr txBox="1"/>
            <p:nvPr/>
          </p:nvSpPr>
          <p:spPr>
            <a:xfrm>
              <a:off x="0" y="5640220"/>
              <a:ext cx="2874137" cy="384048"/>
            </a:xfrm>
            <a:prstGeom prst="rect">
              <a:avLst/>
            </a:prstGeom>
            <a:solidFill>
              <a:schemeClr val="bg1">
                <a:lumMod val="85000"/>
                <a:alpha val="95000"/>
              </a:schemeClr>
            </a:solidFill>
          </p:spPr>
          <p:txBody>
            <a:bodyPr wrap="square" lIns="319995" rIns="45720" anchor="ctr" anchorCtr="0">
              <a:noAutofit/>
            </a:bodyPr>
            <a:lstStyle>
              <a:defPPr>
                <a:defRPr lang="en-US"/>
              </a:defPPr>
              <a:lvl1pPr defTabSz="1657300">
                <a:spcBef>
                  <a:spcPts val="0"/>
                </a:spcBef>
                <a:buSzPct val="80000"/>
                <a:defRPr>
                  <a:latin typeface="Segoe UI"/>
                </a:defRPr>
              </a:lvl1pPr>
            </a:lstStyle>
            <a:p>
              <a:r>
                <a:rPr lang="en-US" dirty="0">
                  <a:solidFill>
                    <a:srgbClr val="505050"/>
                  </a:solidFill>
                </a:rPr>
                <a:t>Local currencies</a:t>
              </a:r>
            </a:p>
          </p:txBody>
        </p:sp>
        <p:pic>
          <p:nvPicPr>
            <p:cNvPr id="2833" name="Picture 2832"/>
            <p:cNvPicPr preferRelativeResize="0">
              <a:picLocks/>
            </p:cNvPicPr>
            <p:nvPr/>
          </p:nvPicPr>
          <p:blipFill rotWithShape="1">
            <a:blip r:embed="rId5" cstate="screen">
              <a:extLst>
                <a:ext uri="{28A0092B-C50C-407E-A947-70E740481C1C}">
                  <a14:useLocalDpi xmlns:a14="http://schemas.microsoft.com/office/drawing/2010/main"/>
                </a:ext>
              </a:extLst>
            </a:blip>
            <a:srcRect l="12725" t="12108" r="12725" b="23847"/>
            <a:stretch/>
          </p:blipFill>
          <p:spPr>
            <a:xfrm>
              <a:off x="2516575" y="5720308"/>
              <a:ext cx="228632" cy="223870"/>
            </a:xfrm>
            <a:prstGeom prst="ellipse">
              <a:avLst/>
            </a:prstGeom>
            <a:noFill/>
            <a:ln>
              <a:noFill/>
            </a:ln>
          </p:spPr>
        </p:pic>
      </p:grpSp>
      <p:grpSp>
        <p:nvGrpSpPr>
          <p:cNvPr id="2838" name="TXT: Global Data Center"/>
          <p:cNvGrpSpPr/>
          <p:nvPr/>
        </p:nvGrpSpPr>
        <p:grpSpPr>
          <a:xfrm>
            <a:off x="884" y="3919740"/>
            <a:ext cx="2873729" cy="383992"/>
            <a:chOff x="0" y="4062992"/>
            <a:chExt cx="2874137" cy="384048"/>
          </a:xfrm>
        </p:grpSpPr>
        <p:sp>
          <p:nvSpPr>
            <p:cNvPr id="2829" name="TextBox 2828"/>
            <p:cNvSpPr txBox="1"/>
            <p:nvPr/>
          </p:nvSpPr>
          <p:spPr>
            <a:xfrm>
              <a:off x="0" y="4062992"/>
              <a:ext cx="2874137" cy="384048"/>
            </a:xfrm>
            <a:prstGeom prst="rect">
              <a:avLst/>
            </a:prstGeom>
            <a:solidFill>
              <a:schemeClr val="bg1">
                <a:lumMod val="50000"/>
                <a:alpha val="95000"/>
              </a:schemeClr>
            </a:solidFill>
          </p:spPr>
          <p:txBody>
            <a:bodyPr wrap="square" lIns="319995" rIns="0" anchor="ctr" anchorCtr="0">
              <a:noAutofit/>
            </a:bodyPr>
            <a:lstStyle>
              <a:defPPr>
                <a:defRPr lang="en-US"/>
              </a:defPPr>
              <a:lvl1pPr>
                <a:defRPr sz="2600">
                  <a:gradFill>
                    <a:gsLst>
                      <a:gs pos="0">
                        <a:schemeClr val="bg1"/>
                      </a:gs>
                      <a:gs pos="100000">
                        <a:schemeClr val="bg1"/>
                      </a:gs>
                    </a:gsLst>
                    <a:lin ang="5400000" scaled="0"/>
                  </a:gradFill>
                  <a:latin typeface="+mj-lt"/>
                </a:defRPr>
              </a:lvl1pPr>
            </a:lstStyle>
            <a:p>
              <a:pPr defTabSz="1655074">
                <a:spcBef>
                  <a:spcPct val="20000"/>
                </a:spcBef>
                <a:buSzPct val="80000"/>
              </a:pPr>
              <a:r>
                <a:rPr lang="en-US" sz="1800" dirty="0">
                  <a:solidFill>
                    <a:srgbClr val="FFFFFF"/>
                  </a:solidFill>
                  <a:latin typeface="Segoe UI"/>
                </a:rPr>
                <a:t>Global datacenters</a:t>
              </a:r>
            </a:p>
          </p:txBody>
        </p:sp>
        <p:sp>
          <p:nvSpPr>
            <p:cNvPr id="2835" name="Oval 2834"/>
            <p:cNvSpPr/>
            <p:nvPr/>
          </p:nvSpPr>
          <p:spPr bwMode="auto">
            <a:xfrm>
              <a:off x="2536863" y="4146933"/>
              <a:ext cx="216168" cy="216166"/>
            </a:xfrm>
            <a:prstGeom prst="ellipse">
              <a:avLst/>
            </a:prstGeom>
            <a:solidFill>
              <a:schemeClr val="accent2"/>
            </a:solidFill>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grpSp>
      <p:grpSp>
        <p:nvGrpSpPr>
          <p:cNvPr id="2841" name="TXT: Azure countries"/>
          <p:cNvGrpSpPr/>
          <p:nvPr/>
        </p:nvGrpSpPr>
        <p:grpSpPr>
          <a:xfrm>
            <a:off x="884" y="4354286"/>
            <a:ext cx="2873729" cy="383992"/>
            <a:chOff x="0" y="5085238"/>
            <a:chExt cx="2874137" cy="384048"/>
          </a:xfrm>
        </p:grpSpPr>
        <p:sp>
          <p:nvSpPr>
            <p:cNvPr id="2832" name="TextBox 2831"/>
            <p:cNvSpPr txBox="1"/>
            <p:nvPr/>
          </p:nvSpPr>
          <p:spPr>
            <a:xfrm>
              <a:off x="0" y="5085238"/>
              <a:ext cx="2874137" cy="384048"/>
            </a:xfrm>
            <a:prstGeom prst="rect">
              <a:avLst/>
            </a:prstGeom>
            <a:solidFill>
              <a:schemeClr val="bg1">
                <a:lumMod val="85000"/>
                <a:alpha val="95000"/>
              </a:schemeClr>
            </a:solidFill>
          </p:spPr>
          <p:txBody>
            <a:bodyPr wrap="square" lIns="319995" rIns="45720" anchor="ctr" anchorCtr="0">
              <a:noAutofit/>
            </a:bodyPr>
            <a:lstStyle>
              <a:defPPr>
                <a:defRPr lang="en-US"/>
              </a:defPPr>
              <a:lvl1pPr defTabSz="1657300">
                <a:spcBef>
                  <a:spcPct val="20000"/>
                </a:spcBef>
                <a:buSzPct val="80000"/>
                <a:defRPr sz="2200">
                  <a:gradFill>
                    <a:gsLst>
                      <a:gs pos="36283">
                        <a:schemeClr val="bg1"/>
                      </a:gs>
                      <a:gs pos="28000">
                        <a:schemeClr val="bg1"/>
                      </a:gs>
                    </a:gsLst>
                    <a:lin ang="5400000" scaled="0"/>
                  </a:gradFill>
                  <a:latin typeface="+mj-lt"/>
                </a:defRPr>
              </a:lvl1pPr>
            </a:lstStyle>
            <a:p>
              <a:pPr>
                <a:spcBef>
                  <a:spcPts val="0"/>
                </a:spcBef>
              </a:pPr>
              <a:r>
                <a:rPr lang="en-US" sz="1800" dirty="0">
                  <a:solidFill>
                    <a:srgbClr val="505050"/>
                  </a:solidFill>
                  <a:latin typeface="Segoe UI"/>
                </a:rPr>
                <a:t>Global support</a:t>
              </a:r>
            </a:p>
          </p:txBody>
        </p:sp>
        <p:sp>
          <p:nvSpPr>
            <p:cNvPr id="2837" name="Oval 2836"/>
            <p:cNvSpPr/>
            <p:nvPr/>
          </p:nvSpPr>
          <p:spPr bwMode="auto">
            <a:xfrm>
              <a:off x="2536863" y="5169179"/>
              <a:ext cx="216168" cy="216166"/>
            </a:xfrm>
            <a:prstGeom prst="ellipse">
              <a:avLst/>
            </a:prstGeom>
            <a:solidFill>
              <a:srgbClr val="00BCF2"/>
            </a:solidFill>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grpSp>
      <p:pic>
        <p:nvPicPr>
          <p:cNvPr id="5" name="Picture 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779555" y="1201270"/>
            <a:ext cx="1743483" cy="1494415"/>
          </a:xfrm>
          <a:prstGeom prst="rect">
            <a:avLst/>
          </a:prstGeom>
          <a:ln w="3175">
            <a:solidFill>
              <a:schemeClr val="bg1"/>
            </a:solidFill>
          </a:ln>
          <a:effectLst/>
          <a:scene3d>
            <a:camera prst="orthographicFront"/>
            <a:lightRig rig="threePt" dir="t"/>
          </a:scene3d>
          <a:sp3d prstMaterial="matte"/>
        </p:spPr>
      </p:pic>
      <p:pic>
        <p:nvPicPr>
          <p:cNvPr id="6" name="Picture 5"/>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6329683" y="508053"/>
            <a:ext cx="1841986" cy="1505268"/>
          </a:xfrm>
          <a:prstGeom prst="rect">
            <a:avLst/>
          </a:prstGeom>
          <a:ln w="3175">
            <a:solidFill>
              <a:schemeClr val="bg1"/>
            </a:solidFill>
          </a:ln>
          <a:effectLst/>
          <a:scene3d>
            <a:camera prst="orthographicFront"/>
            <a:lightRig rig="threePt" dir="t"/>
          </a:scene3d>
          <a:sp3d prstMaterial="matte"/>
        </p:spPr>
      </p:pic>
      <p:pic>
        <p:nvPicPr>
          <p:cNvPr id="7" name="Picture 6"/>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262476" y="1540766"/>
            <a:ext cx="1745426" cy="1496079"/>
          </a:xfrm>
          <a:prstGeom prst="rect">
            <a:avLst/>
          </a:prstGeom>
          <a:ln w="3175">
            <a:solidFill>
              <a:schemeClr val="bg1"/>
            </a:solidFill>
          </a:ln>
          <a:effectLst/>
          <a:scene3d>
            <a:camera prst="orthographicFront"/>
            <a:lightRig rig="threePt" dir="t"/>
          </a:scene3d>
          <a:sp3d prstMaterial="matte"/>
        </p:spPr>
      </p:pic>
      <p:pic>
        <p:nvPicPr>
          <p:cNvPr id="8" name="Picture 7"/>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4274361" y="3029351"/>
            <a:ext cx="1825769" cy="1508829"/>
          </a:xfrm>
          <a:prstGeom prst="rect">
            <a:avLst/>
          </a:prstGeom>
          <a:ln w="3175">
            <a:solidFill>
              <a:schemeClr val="bg1"/>
            </a:solidFill>
          </a:ln>
          <a:effectLst/>
          <a:scene3d>
            <a:camera prst="orthographicFront"/>
            <a:lightRig rig="threePt" dir="t"/>
          </a:scene3d>
          <a:sp3d prstMaterial="matte"/>
        </p:spPr>
      </p:pic>
      <p:sp>
        <p:nvSpPr>
          <p:cNvPr id="9" name="Rectangle 8"/>
          <p:cNvSpPr/>
          <p:nvPr/>
        </p:nvSpPr>
        <p:spPr>
          <a:xfrm>
            <a:off x="886" y="5585198"/>
            <a:ext cx="12443434" cy="754940"/>
          </a:xfrm>
          <a:prstGeom prst="rect">
            <a:avLst/>
          </a:prstGeom>
          <a:solidFill>
            <a:srgbClr val="FFFFFF">
              <a:alpha val="50000"/>
            </a:srgbClr>
          </a:solidFill>
        </p:spPr>
        <p:txBody>
          <a:bodyPr wrap="square" lIns="91339" tIns="45669" rIns="91339" bIns="45669">
            <a:spAutoFit/>
          </a:bodyPr>
          <a:lstStyle/>
          <a:p>
            <a:pPr marL="465759" lvl="1" defTabSz="931525">
              <a:lnSpc>
                <a:spcPct val="90000"/>
              </a:lnSpc>
              <a:spcAft>
                <a:spcPts val="301"/>
              </a:spcAft>
            </a:pPr>
            <a:r>
              <a:rPr lang="en-US" sz="2000" dirty="0">
                <a:solidFill>
                  <a:srgbClr val="0072C6"/>
                </a:solidFill>
              </a:rPr>
              <a:t>24 x 7 x 365</a:t>
            </a:r>
            <a:r>
              <a:rPr lang="en-US" sz="1600" dirty="0">
                <a:solidFill>
                  <a:srgbClr val="0072C6"/>
                </a:solidFill>
              </a:rPr>
              <a:t> </a:t>
            </a:r>
            <a:r>
              <a:rPr lang="en-US" dirty="0" smtClean="0">
                <a:solidFill>
                  <a:srgbClr val="505050"/>
                </a:solidFill>
              </a:rPr>
              <a:t>support Over </a:t>
            </a:r>
            <a:r>
              <a:rPr lang="en-US" sz="2000" dirty="0">
                <a:solidFill>
                  <a:srgbClr val="0072C6"/>
                </a:solidFill>
              </a:rPr>
              <a:t>1 billion </a:t>
            </a:r>
            <a:r>
              <a:rPr lang="en-US" dirty="0">
                <a:solidFill>
                  <a:srgbClr val="505050"/>
                </a:solidFill>
              </a:rPr>
              <a:t>customers</a:t>
            </a:r>
            <a:r>
              <a:rPr lang="en-US" sz="2400" dirty="0">
                <a:solidFill>
                  <a:srgbClr val="505050"/>
                </a:solidFill>
              </a:rPr>
              <a:t>, </a:t>
            </a:r>
            <a:r>
              <a:rPr lang="en-US" sz="2000" dirty="0">
                <a:solidFill>
                  <a:srgbClr val="505050"/>
                </a:solidFill>
              </a:rPr>
              <a:t>20 million </a:t>
            </a:r>
            <a:r>
              <a:rPr lang="en-US" dirty="0">
                <a:solidFill>
                  <a:srgbClr val="505050"/>
                </a:solidFill>
              </a:rPr>
              <a:t>businesses 	</a:t>
            </a:r>
            <a:r>
              <a:rPr lang="en-US" sz="2000" dirty="0">
                <a:solidFill>
                  <a:srgbClr val="0072C6"/>
                </a:solidFill>
              </a:rPr>
              <a:t>90</a:t>
            </a:r>
            <a:r>
              <a:rPr lang="en-US" sz="1600" dirty="0">
                <a:solidFill>
                  <a:srgbClr val="505050"/>
                </a:solidFill>
              </a:rPr>
              <a:t> </a:t>
            </a:r>
            <a:r>
              <a:rPr lang="en-US" dirty="0">
                <a:solidFill>
                  <a:srgbClr val="505050"/>
                </a:solidFill>
              </a:rPr>
              <a:t>markets worldwide</a:t>
            </a:r>
          </a:p>
          <a:p>
            <a:pPr marL="465759" lvl="1" defTabSz="931525">
              <a:lnSpc>
                <a:spcPct val="90000"/>
              </a:lnSpc>
              <a:spcAft>
                <a:spcPts val="301"/>
              </a:spcAft>
            </a:pPr>
            <a:r>
              <a:rPr lang="en-US" sz="2000" dirty="0">
                <a:solidFill>
                  <a:srgbClr val="505050"/>
                </a:solidFill>
              </a:rPr>
              <a:t> </a:t>
            </a:r>
            <a:r>
              <a:rPr lang="en-US" sz="2000" dirty="0">
                <a:solidFill>
                  <a:srgbClr val="0072C6"/>
                </a:solidFill>
              </a:rPr>
              <a:t>280 years </a:t>
            </a:r>
            <a:r>
              <a:rPr lang="en-US" dirty="0">
                <a:solidFill>
                  <a:srgbClr val="505050"/>
                </a:solidFill>
              </a:rPr>
              <a:t>of combined industry experience in infrastructure, security, product dev, and global ops</a:t>
            </a:r>
          </a:p>
        </p:txBody>
      </p:sp>
      <p:grpSp>
        <p:nvGrpSpPr>
          <p:cNvPr id="10" name="Local acct icons"/>
          <p:cNvGrpSpPr/>
          <p:nvPr/>
        </p:nvGrpSpPr>
        <p:grpSpPr>
          <a:xfrm>
            <a:off x="3402115" y="1738866"/>
            <a:ext cx="8201451" cy="3935137"/>
            <a:chOff x="3401704" y="2050577"/>
            <a:chExt cx="8202614" cy="3935696"/>
          </a:xfrm>
        </p:grpSpPr>
        <p:sp>
          <p:nvSpPr>
            <p:cNvPr id="223" name="Freeform 237"/>
            <p:cNvSpPr>
              <a:spLocks noChangeAspect="1"/>
            </p:cNvSpPr>
            <p:nvPr/>
          </p:nvSpPr>
          <p:spPr bwMode="auto">
            <a:xfrm>
              <a:off x="7036003" y="4157084"/>
              <a:ext cx="268359" cy="239735"/>
            </a:xfrm>
            <a:custGeom>
              <a:avLst/>
              <a:gdLst>
                <a:gd name="T0" fmla="*/ 95 w 95"/>
                <a:gd name="T1" fmla="*/ 85 h 85"/>
                <a:gd name="T2" fmla="*/ 0 w 95"/>
                <a:gd name="T3" fmla="*/ 85 h 85"/>
                <a:gd name="T4" fmla="*/ 0 w 95"/>
                <a:gd name="T5" fmla="*/ 76 h 85"/>
                <a:gd name="T6" fmla="*/ 5 w 95"/>
                <a:gd name="T7" fmla="*/ 67 h 85"/>
                <a:gd name="T8" fmla="*/ 36 w 95"/>
                <a:gd name="T9" fmla="*/ 54 h 85"/>
                <a:gd name="T10" fmla="*/ 38 w 95"/>
                <a:gd name="T11" fmla="*/ 51 h 85"/>
                <a:gd name="T12" fmla="*/ 36 w 95"/>
                <a:gd name="T13" fmla="*/ 47 h 85"/>
                <a:gd name="T14" fmla="*/ 48 w 95"/>
                <a:gd name="T15" fmla="*/ 0 h 85"/>
                <a:gd name="T16" fmla="*/ 59 w 95"/>
                <a:gd name="T17" fmla="*/ 47 h 85"/>
                <a:gd name="T18" fmla="*/ 57 w 95"/>
                <a:gd name="T19" fmla="*/ 51 h 85"/>
                <a:gd name="T20" fmla="*/ 59 w 95"/>
                <a:gd name="T21" fmla="*/ 54 h 85"/>
                <a:gd name="T22" fmla="*/ 91 w 95"/>
                <a:gd name="T23" fmla="*/ 67 h 85"/>
                <a:gd name="T24" fmla="*/ 95 w 95"/>
                <a:gd name="T25" fmla="*/ 76 h 85"/>
                <a:gd name="T26" fmla="*/ 95 w 95"/>
                <a:gd name="T2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85">
                  <a:moveTo>
                    <a:pt x="95" y="85"/>
                  </a:moveTo>
                  <a:cubicBezTo>
                    <a:pt x="0" y="85"/>
                    <a:pt x="0" y="85"/>
                    <a:pt x="0" y="85"/>
                  </a:cubicBezTo>
                  <a:cubicBezTo>
                    <a:pt x="0" y="82"/>
                    <a:pt x="0" y="79"/>
                    <a:pt x="0" y="76"/>
                  </a:cubicBezTo>
                  <a:cubicBezTo>
                    <a:pt x="0" y="72"/>
                    <a:pt x="1" y="70"/>
                    <a:pt x="5" y="67"/>
                  </a:cubicBezTo>
                  <a:cubicBezTo>
                    <a:pt x="12" y="61"/>
                    <a:pt x="24" y="57"/>
                    <a:pt x="36" y="54"/>
                  </a:cubicBezTo>
                  <a:cubicBezTo>
                    <a:pt x="38" y="53"/>
                    <a:pt x="38" y="53"/>
                    <a:pt x="38" y="51"/>
                  </a:cubicBezTo>
                  <a:cubicBezTo>
                    <a:pt x="38" y="49"/>
                    <a:pt x="38" y="49"/>
                    <a:pt x="36" y="47"/>
                  </a:cubicBezTo>
                  <a:cubicBezTo>
                    <a:pt x="23" y="36"/>
                    <a:pt x="24" y="2"/>
                    <a:pt x="48" y="0"/>
                  </a:cubicBezTo>
                  <a:cubicBezTo>
                    <a:pt x="71" y="2"/>
                    <a:pt x="72" y="36"/>
                    <a:pt x="59" y="47"/>
                  </a:cubicBezTo>
                  <a:cubicBezTo>
                    <a:pt x="57" y="49"/>
                    <a:pt x="57" y="49"/>
                    <a:pt x="57" y="51"/>
                  </a:cubicBezTo>
                  <a:cubicBezTo>
                    <a:pt x="57" y="53"/>
                    <a:pt x="57" y="53"/>
                    <a:pt x="59" y="54"/>
                  </a:cubicBezTo>
                  <a:cubicBezTo>
                    <a:pt x="71" y="57"/>
                    <a:pt x="83" y="61"/>
                    <a:pt x="91" y="67"/>
                  </a:cubicBezTo>
                  <a:cubicBezTo>
                    <a:pt x="94" y="70"/>
                    <a:pt x="95" y="72"/>
                    <a:pt x="95" y="76"/>
                  </a:cubicBezTo>
                  <a:cubicBezTo>
                    <a:pt x="95" y="79"/>
                    <a:pt x="95" y="82"/>
                    <a:pt x="95" y="85"/>
                  </a:cubicBezTo>
                  <a:close/>
                </a:path>
              </a:pathLst>
            </a:custGeom>
            <a:solidFill>
              <a:schemeClr val="tx1">
                <a:lumMod val="50000"/>
              </a:schemeClr>
            </a:solidFill>
            <a:ln>
              <a:solidFill>
                <a:schemeClr val="bg1"/>
              </a:solidFill>
            </a:ln>
            <a:extLst/>
          </p:spPr>
          <p:txBody>
            <a:bodyPr vert="horz" wrap="square" lIns="91427" tIns="45713" rIns="91427" bIns="45713" numCol="1" anchor="t" anchorCtr="0" compatLnSpc="1">
              <a:prstTxWarp prst="textNoShape">
                <a:avLst/>
              </a:prstTxWarp>
            </a:bodyPr>
            <a:lstStyle/>
            <a:p>
              <a:pPr defTabSz="931525"/>
              <a:endParaRPr lang="en-US">
                <a:solidFill>
                  <a:srgbClr val="4F4F4F"/>
                </a:solidFill>
              </a:endParaRPr>
            </a:p>
          </p:txBody>
        </p:sp>
        <p:sp>
          <p:nvSpPr>
            <p:cNvPr id="224" name="Freeform 237"/>
            <p:cNvSpPr>
              <a:spLocks noChangeAspect="1"/>
            </p:cNvSpPr>
            <p:nvPr/>
          </p:nvSpPr>
          <p:spPr bwMode="auto">
            <a:xfrm>
              <a:off x="3452353" y="3045658"/>
              <a:ext cx="268359" cy="239735"/>
            </a:xfrm>
            <a:custGeom>
              <a:avLst/>
              <a:gdLst>
                <a:gd name="T0" fmla="*/ 95 w 95"/>
                <a:gd name="T1" fmla="*/ 85 h 85"/>
                <a:gd name="T2" fmla="*/ 0 w 95"/>
                <a:gd name="T3" fmla="*/ 85 h 85"/>
                <a:gd name="T4" fmla="*/ 0 w 95"/>
                <a:gd name="T5" fmla="*/ 76 h 85"/>
                <a:gd name="T6" fmla="*/ 5 w 95"/>
                <a:gd name="T7" fmla="*/ 67 h 85"/>
                <a:gd name="T8" fmla="*/ 36 w 95"/>
                <a:gd name="T9" fmla="*/ 54 h 85"/>
                <a:gd name="T10" fmla="*/ 38 w 95"/>
                <a:gd name="T11" fmla="*/ 51 h 85"/>
                <a:gd name="T12" fmla="*/ 36 w 95"/>
                <a:gd name="T13" fmla="*/ 47 h 85"/>
                <a:gd name="T14" fmla="*/ 48 w 95"/>
                <a:gd name="T15" fmla="*/ 0 h 85"/>
                <a:gd name="T16" fmla="*/ 59 w 95"/>
                <a:gd name="T17" fmla="*/ 47 h 85"/>
                <a:gd name="T18" fmla="*/ 57 w 95"/>
                <a:gd name="T19" fmla="*/ 51 h 85"/>
                <a:gd name="T20" fmla="*/ 59 w 95"/>
                <a:gd name="T21" fmla="*/ 54 h 85"/>
                <a:gd name="T22" fmla="*/ 91 w 95"/>
                <a:gd name="T23" fmla="*/ 67 h 85"/>
                <a:gd name="T24" fmla="*/ 95 w 95"/>
                <a:gd name="T25" fmla="*/ 76 h 85"/>
                <a:gd name="T26" fmla="*/ 95 w 95"/>
                <a:gd name="T2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85">
                  <a:moveTo>
                    <a:pt x="95" y="85"/>
                  </a:moveTo>
                  <a:cubicBezTo>
                    <a:pt x="0" y="85"/>
                    <a:pt x="0" y="85"/>
                    <a:pt x="0" y="85"/>
                  </a:cubicBezTo>
                  <a:cubicBezTo>
                    <a:pt x="0" y="82"/>
                    <a:pt x="0" y="79"/>
                    <a:pt x="0" y="76"/>
                  </a:cubicBezTo>
                  <a:cubicBezTo>
                    <a:pt x="0" y="72"/>
                    <a:pt x="1" y="70"/>
                    <a:pt x="5" y="67"/>
                  </a:cubicBezTo>
                  <a:cubicBezTo>
                    <a:pt x="12" y="61"/>
                    <a:pt x="24" y="57"/>
                    <a:pt x="36" y="54"/>
                  </a:cubicBezTo>
                  <a:cubicBezTo>
                    <a:pt x="38" y="53"/>
                    <a:pt x="38" y="53"/>
                    <a:pt x="38" y="51"/>
                  </a:cubicBezTo>
                  <a:cubicBezTo>
                    <a:pt x="38" y="49"/>
                    <a:pt x="38" y="49"/>
                    <a:pt x="36" y="47"/>
                  </a:cubicBezTo>
                  <a:cubicBezTo>
                    <a:pt x="23" y="36"/>
                    <a:pt x="24" y="2"/>
                    <a:pt x="48" y="0"/>
                  </a:cubicBezTo>
                  <a:cubicBezTo>
                    <a:pt x="71" y="2"/>
                    <a:pt x="72" y="36"/>
                    <a:pt x="59" y="47"/>
                  </a:cubicBezTo>
                  <a:cubicBezTo>
                    <a:pt x="57" y="49"/>
                    <a:pt x="57" y="49"/>
                    <a:pt x="57" y="51"/>
                  </a:cubicBezTo>
                  <a:cubicBezTo>
                    <a:pt x="57" y="53"/>
                    <a:pt x="57" y="53"/>
                    <a:pt x="59" y="54"/>
                  </a:cubicBezTo>
                  <a:cubicBezTo>
                    <a:pt x="71" y="57"/>
                    <a:pt x="83" y="61"/>
                    <a:pt x="91" y="67"/>
                  </a:cubicBezTo>
                  <a:cubicBezTo>
                    <a:pt x="94" y="70"/>
                    <a:pt x="95" y="72"/>
                    <a:pt x="95" y="76"/>
                  </a:cubicBezTo>
                  <a:cubicBezTo>
                    <a:pt x="95" y="79"/>
                    <a:pt x="95" y="82"/>
                    <a:pt x="95" y="85"/>
                  </a:cubicBezTo>
                  <a:close/>
                </a:path>
              </a:pathLst>
            </a:custGeom>
            <a:solidFill>
              <a:schemeClr val="tx1">
                <a:lumMod val="50000"/>
              </a:schemeClr>
            </a:solidFill>
            <a:ln>
              <a:solidFill>
                <a:schemeClr val="bg1"/>
              </a:solidFill>
            </a:ln>
            <a:extLst/>
          </p:spPr>
          <p:txBody>
            <a:bodyPr vert="horz" wrap="square" lIns="91427" tIns="45713" rIns="91427" bIns="45713" numCol="1" anchor="t" anchorCtr="0" compatLnSpc="1">
              <a:prstTxWarp prst="textNoShape">
                <a:avLst/>
              </a:prstTxWarp>
            </a:bodyPr>
            <a:lstStyle/>
            <a:p>
              <a:pPr defTabSz="931525"/>
              <a:endParaRPr lang="en-US">
                <a:solidFill>
                  <a:srgbClr val="4F4F4F"/>
                </a:solidFill>
              </a:endParaRPr>
            </a:p>
          </p:txBody>
        </p:sp>
        <p:sp>
          <p:nvSpPr>
            <p:cNvPr id="226" name="Freeform 237"/>
            <p:cNvSpPr>
              <a:spLocks noChangeAspect="1"/>
            </p:cNvSpPr>
            <p:nvPr/>
          </p:nvSpPr>
          <p:spPr bwMode="auto">
            <a:xfrm>
              <a:off x="7036002" y="2878566"/>
              <a:ext cx="268359" cy="239735"/>
            </a:xfrm>
            <a:custGeom>
              <a:avLst/>
              <a:gdLst>
                <a:gd name="T0" fmla="*/ 95 w 95"/>
                <a:gd name="T1" fmla="*/ 85 h 85"/>
                <a:gd name="T2" fmla="*/ 0 w 95"/>
                <a:gd name="T3" fmla="*/ 85 h 85"/>
                <a:gd name="T4" fmla="*/ 0 w 95"/>
                <a:gd name="T5" fmla="*/ 76 h 85"/>
                <a:gd name="T6" fmla="*/ 5 w 95"/>
                <a:gd name="T7" fmla="*/ 67 h 85"/>
                <a:gd name="T8" fmla="*/ 36 w 95"/>
                <a:gd name="T9" fmla="*/ 54 h 85"/>
                <a:gd name="T10" fmla="*/ 38 w 95"/>
                <a:gd name="T11" fmla="*/ 51 h 85"/>
                <a:gd name="T12" fmla="*/ 36 w 95"/>
                <a:gd name="T13" fmla="*/ 47 h 85"/>
                <a:gd name="T14" fmla="*/ 48 w 95"/>
                <a:gd name="T15" fmla="*/ 0 h 85"/>
                <a:gd name="T16" fmla="*/ 59 w 95"/>
                <a:gd name="T17" fmla="*/ 47 h 85"/>
                <a:gd name="T18" fmla="*/ 57 w 95"/>
                <a:gd name="T19" fmla="*/ 51 h 85"/>
                <a:gd name="T20" fmla="*/ 59 w 95"/>
                <a:gd name="T21" fmla="*/ 54 h 85"/>
                <a:gd name="T22" fmla="*/ 91 w 95"/>
                <a:gd name="T23" fmla="*/ 67 h 85"/>
                <a:gd name="T24" fmla="*/ 95 w 95"/>
                <a:gd name="T25" fmla="*/ 76 h 85"/>
                <a:gd name="T26" fmla="*/ 95 w 95"/>
                <a:gd name="T2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85">
                  <a:moveTo>
                    <a:pt x="95" y="85"/>
                  </a:moveTo>
                  <a:cubicBezTo>
                    <a:pt x="0" y="85"/>
                    <a:pt x="0" y="85"/>
                    <a:pt x="0" y="85"/>
                  </a:cubicBezTo>
                  <a:cubicBezTo>
                    <a:pt x="0" y="82"/>
                    <a:pt x="0" y="79"/>
                    <a:pt x="0" y="76"/>
                  </a:cubicBezTo>
                  <a:cubicBezTo>
                    <a:pt x="0" y="72"/>
                    <a:pt x="1" y="70"/>
                    <a:pt x="5" y="67"/>
                  </a:cubicBezTo>
                  <a:cubicBezTo>
                    <a:pt x="12" y="61"/>
                    <a:pt x="24" y="57"/>
                    <a:pt x="36" y="54"/>
                  </a:cubicBezTo>
                  <a:cubicBezTo>
                    <a:pt x="38" y="53"/>
                    <a:pt x="38" y="53"/>
                    <a:pt x="38" y="51"/>
                  </a:cubicBezTo>
                  <a:cubicBezTo>
                    <a:pt x="38" y="49"/>
                    <a:pt x="38" y="49"/>
                    <a:pt x="36" y="47"/>
                  </a:cubicBezTo>
                  <a:cubicBezTo>
                    <a:pt x="23" y="36"/>
                    <a:pt x="24" y="2"/>
                    <a:pt x="48" y="0"/>
                  </a:cubicBezTo>
                  <a:cubicBezTo>
                    <a:pt x="71" y="2"/>
                    <a:pt x="72" y="36"/>
                    <a:pt x="59" y="47"/>
                  </a:cubicBezTo>
                  <a:cubicBezTo>
                    <a:pt x="57" y="49"/>
                    <a:pt x="57" y="49"/>
                    <a:pt x="57" y="51"/>
                  </a:cubicBezTo>
                  <a:cubicBezTo>
                    <a:pt x="57" y="53"/>
                    <a:pt x="57" y="53"/>
                    <a:pt x="59" y="54"/>
                  </a:cubicBezTo>
                  <a:cubicBezTo>
                    <a:pt x="71" y="57"/>
                    <a:pt x="83" y="61"/>
                    <a:pt x="91" y="67"/>
                  </a:cubicBezTo>
                  <a:cubicBezTo>
                    <a:pt x="94" y="70"/>
                    <a:pt x="95" y="72"/>
                    <a:pt x="95" y="76"/>
                  </a:cubicBezTo>
                  <a:cubicBezTo>
                    <a:pt x="95" y="79"/>
                    <a:pt x="95" y="82"/>
                    <a:pt x="95" y="85"/>
                  </a:cubicBezTo>
                  <a:close/>
                </a:path>
              </a:pathLst>
            </a:custGeom>
            <a:solidFill>
              <a:schemeClr val="tx1">
                <a:lumMod val="50000"/>
              </a:schemeClr>
            </a:solidFill>
            <a:ln>
              <a:solidFill>
                <a:schemeClr val="bg1"/>
              </a:solidFill>
            </a:ln>
            <a:extLst/>
          </p:spPr>
          <p:txBody>
            <a:bodyPr vert="horz" wrap="square" lIns="91427" tIns="45713" rIns="91427" bIns="45713" numCol="1" anchor="t" anchorCtr="0" compatLnSpc="1">
              <a:prstTxWarp prst="textNoShape">
                <a:avLst/>
              </a:prstTxWarp>
            </a:bodyPr>
            <a:lstStyle/>
            <a:p>
              <a:pPr defTabSz="931525"/>
              <a:endParaRPr lang="en-US">
                <a:solidFill>
                  <a:srgbClr val="4F4F4F"/>
                </a:solidFill>
              </a:endParaRPr>
            </a:p>
          </p:txBody>
        </p:sp>
        <p:sp>
          <p:nvSpPr>
            <p:cNvPr id="227" name="Freeform 237"/>
            <p:cNvSpPr>
              <a:spLocks noChangeAspect="1"/>
            </p:cNvSpPr>
            <p:nvPr/>
          </p:nvSpPr>
          <p:spPr bwMode="auto">
            <a:xfrm>
              <a:off x="6347271" y="3593647"/>
              <a:ext cx="268359" cy="239735"/>
            </a:xfrm>
            <a:custGeom>
              <a:avLst/>
              <a:gdLst>
                <a:gd name="T0" fmla="*/ 95 w 95"/>
                <a:gd name="T1" fmla="*/ 85 h 85"/>
                <a:gd name="T2" fmla="*/ 0 w 95"/>
                <a:gd name="T3" fmla="*/ 85 h 85"/>
                <a:gd name="T4" fmla="*/ 0 w 95"/>
                <a:gd name="T5" fmla="*/ 76 h 85"/>
                <a:gd name="T6" fmla="*/ 5 w 95"/>
                <a:gd name="T7" fmla="*/ 67 h 85"/>
                <a:gd name="T8" fmla="*/ 36 w 95"/>
                <a:gd name="T9" fmla="*/ 54 h 85"/>
                <a:gd name="T10" fmla="*/ 38 w 95"/>
                <a:gd name="T11" fmla="*/ 51 h 85"/>
                <a:gd name="T12" fmla="*/ 36 w 95"/>
                <a:gd name="T13" fmla="*/ 47 h 85"/>
                <a:gd name="T14" fmla="*/ 48 w 95"/>
                <a:gd name="T15" fmla="*/ 0 h 85"/>
                <a:gd name="T16" fmla="*/ 59 w 95"/>
                <a:gd name="T17" fmla="*/ 47 h 85"/>
                <a:gd name="T18" fmla="*/ 57 w 95"/>
                <a:gd name="T19" fmla="*/ 51 h 85"/>
                <a:gd name="T20" fmla="*/ 59 w 95"/>
                <a:gd name="T21" fmla="*/ 54 h 85"/>
                <a:gd name="T22" fmla="*/ 91 w 95"/>
                <a:gd name="T23" fmla="*/ 67 h 85"/>
                <a:gd name="T24" fmla="*/ 95 w 95"/>
                <a:gd name="T25" fmla="*/ 76 h 85"/>
                <a:gd name="T26" fmla="*/ 95 w 95"/>
                <a:gd name="T2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85">
                  <a:moveTo>
                    <a:pt x="95" y="85"/>
                  </a:moveTo>
                  <a:cubicBezTo>
                    <a:pt x="0" y="85"/>
                    <a:pt x="0" y="85"/>
                    <a:pt x="0" y="85"/>
                  </a:cubicBezTo>
                  <a:cubicBezTo>
                    <a:pt x="0" y="82"/>
                    <a:pt x="0" y="79"/>
                    <a:pt x="0" y="76"/>
                  </a:cubicBezTo>
                  <a:cubicBezTo>
                    <a:pt x="0" y="72"/>
                    <a:pt x="1" y="70"/>
                    <a:pt x="5" y="67"/>
                  </a:cubicBezTo>
                  <a:cubicBezTo>
                    <a:pt x="12" y="61"/>
                    <a:pt x="24" y="57"/>
                    <a:pt x="36" y="54"/>
                  </a:cubicBezTo>
                  <a:cubicBezTo>
                    <a:pt x="38" y="53"/>
                    <a:pt x="38" y="53"/>
                    <a:pt x="38" y="51"/>
                  </a:cubicBezTo>
                  <a:cubicBezTo>
                    <a:pt x="38" y="49"/>
                    <a:pt x="38" y="49"/>
                    <a:pt x="36" y="47"/>
                  </a:cubicBezTo>
                  <a:cubicBezTo>
                    <a:pt x="23" y="36"/>
                    <a:pt x="24" y="2"/>
                    <a:pt x="48" y="0"/>
                  </a:cubicBezTo>
                  <a:cubicBezTo>
                    <a:pt x="71" y="2"/>
                    <a:pt x="72" y="36"/>
                    <a:pt x="59" y="47"/>
                  </a:cubicBezTo>
                  <a:cubicBezTo>
                    <a:pt x="57" y="49"/>
                    <a:pt x="57" y="49"/>
                    <a:pt x="57" y="51"/>
                  </a:cubicBezTo>
                  <a:cubicBezTo>
                    <a:pt x="57" y="53"/>
                    <a:pt x="57" y="53"/>
                    <a:pt x="59" y="54"/>
                  </a:cubicBezTo>
                  <a:cubicBezTo>
                    <a:pt x="71" y="57"/>
                    <a:pt x="83" y="61"/>
                    <a:pt x="91" y="67"/>
                  </a:cubicBezTo>
                  <a:cubicBezTo>
                    <a:pt x="94" y="70"/>
                    <a:pt x="95" y="72"/>
                    <a:pt x="95" y="76"/>
                  </a:cubicBezTo>
                  <a:cubicBezTo>
                    <a:pt x="95" y="79"/>
                    <a:pt x="95" y="82"/>
                    <a:pt x="95" y="85"/>
                  </a:cubicBezTo>
                  <a:close/>
                </a:path>
              </a:pathLst>
            </a:custGeom>
            <a:solidFill>
              <a:schemeClr val="tx1">
                <a:lumMod val="50000"/>
              </a:schemeClr>
            </a:solidFill>
            <a:ln>
              <a:solidFill>
                <a:schemeClr val="bg1"/>
              </a:solidFill>
            </a:ln>
            <a:extLst/>
          </p:spPr>
          <p:txBody>
            <a:bodyPr vert="horz" wrap="square" lIns="91427" tIns="45713" rIns="91427" bIns="45713" numCol="1" anchor="t" anchorCtr="0" compatLnSpc="1">
              <a:prstTxWarp prst="textNoShape">
                <a:avLst/>
              </a:prstTxWarp>
            </a:bodyPr>
            <a:lstStyle/>
            <a:p>
              <a:pPr defTabSz="931525"/>
              <a:endParaRPr lang="en-US">
                <a:solidFill>
                  <a:srgbClr val="4F4F4F"/>
                </a:solidFill>
              </a:endParaRPr>
            </a:p>
          </p:txBody>
        </p:sp>
        <p:sp>
          <p:nvSpPr>
            <p:cNvPr id="228" name="Freeform 237"/>
            <p:cNvSpPr>
              <a:spLocks noChangeAspect="1"/>
            </p:cNvSpPr>
            <p:nvPr/>
          </p:nvSpPr>
          <p:spPr bwMode="auto">
            <a:xfrm>
              <a:off x="4514224" y="5599804"/>
              <a:ext cx="268359" cy="239735"/>
            </a:xfrm>
            <a:custGeom>
              <a:avLst/>
              <a:gdLst>
                <a:gd name="T0" fmla="*/ 95 w 95"/>
                <a:gd name="T1" fmla="*/ 85 h 85"/>
                <a:gd name="T2" fmla="*/ 0 w 95"/>
                <a:gd name="T3" fmla="*/ 85 h 85"/>
                <a:gd name="T4" fmla="*/ 0 w 95"/>
                <a:gd name="T5" fmla="*/ 76 h 85"/>
                <a:gd name="T6" fmla="*/ 5 w 95"/>
                <a:gd name="T7" fmla="*/ 67 h 85"/>
                <a:gd name="T8" fmla="*/ 36 w 95"/>
                <a:gd name="T9" fmla="*/ 54 h 85"/>
                <a:gd name="T10" fmla="*/ 38 w 95"/>
                <a:gd name="T11" fmla="*/ 51 h 85"/>
                <a:gd name="T12" fmla="*/ 36 w 95"/>
                <a:gd name="T13" fmla="*/ 47 h 85"/>
                <a:gd name="T14" fmla="*/ 48 w 95"/>
                <a:gd name="T15" fmla="*/ 0 h 85"/>
                <a:gd name="T16" fmla="*/ 59 w 95"/>
                <a:gd name="T17" fmla="*/ 47 h 85"/>
                <a:gd name="T18" fmla="*/ 57 w 95"/>
                <a:gd name="T19" fmla="*/ 51 h 85"/>
                <a:gd name="T20" fmla="*/ 59 w 95"/>
                <a:gd name="T21" fmla="*/ 54 h 85"/>
                <a:gd name="T22" fmla="*/ 91 w 95"/>
                <a:gd name="T23" fmla="*/ 67 h 85"/>
                <a:gd name="T24" fmla="*/ 95 w 95"/>
                <a:gd name="T25" fmla="*/ 76 h 85"/>
                <a:gd name="T26" fmla="*/ 95 w 95"/>
                <a:gd name="T2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85">
                  <a:moveTo>
                    <a:pt x="95" y="85"/>
                  </a:moveTo>
                  <a:cubicBezTo>
                    <a:pt x="0" y="85"/>
                    <a:pt x="0" y="85"/>
                    <a:pt x="0" y="85"/>
                  </a:cubicBezTo>
                  <a:cubicBezTo>
                    <a:pt x="0" y="82"/>
                    <a:pt x="0" y="79"/>
                    <a:pt x="0" y="76"/>
                  </a:cubicBezTo>
                  <a:cubicBezTo>
                    <a:pt x="0" y="72"/>
                    <a:pt x="1" y="70"/>
                    <a:pt x="5" y="67"/>
                  </a:cubicBezTo>
                  <a:cubicBezTo>
                    <a:pt x="12" y="61"/>
                    <a:pt x="24" y="57"/>
                    <a:pt x="36" y="54"/>
                  </a:cubicBezTo>
                  <a:cubicBezTo>
                    <a:pt x="38" y="53"/>
                    <a:pt x="38" y="53"/>
                    <a:pt x="38" y="51"/>
                  </a:cubicBezTo>
                  <a:cubicBezTo>
                    <a:pt x="38" y="49"/>
                    <a:pt x="38" y="49"/>
                    <a:pt x="36" y="47"/>
                  </a:cubicBezTo>
                  <a:cubicBezTo>
                    <a:pt x="23" y="36"/>
                    <a:pt x="24" y="2"/>
                    <a:pt x="48" y="0"/>
                  </a:cubicBezTo>
                  <a:cubicBezTo>
                    <a:pt x="71" y="2"/>
                    <a:pt x="72" y="36"/>
                    <a:pt x="59" y="47"/>
                  </a:cubicBezTo>
                  <a:cubicBezTo>
                    <a:pt x="57" y="49"/>
                    <a:pt x="57" y="49"/>
                    <a:pt x="57" y="51"/>
                  </a:cubicBezTo>
                  <a:cubicBezTo>
                    <a:pt x="57" y="53"/>
                    <a:pt x="57" y="53"/>
                    <a:pt x="59" y="54"/>
                  </a:cubicBezTo>
                  <a:cubicBezTo>
                    <a:pt x="71" y="57"/>
                    <a:pt x="83" y="61"/>
                    <a:pt x="91" y="67"/>
                  </a:cubicBezTo>
                  <a:cubicBezTo>
                    <a:pt x="94" y="70"/>
                    <a:pt x="95" y="72"/>
                    <a:pt x="95" y="76"/>
                  </a:cubicBezTo>
                  <a:cubicBezTo>
                    <a:pt x="95" y="79"/>
                    <a:pt x="95" y="82"/>
                    <a:pt x="95" y="85"/>
                  </a:cubicBezTo>
                  <a:close/>
                </a:path>
              </a:pathLst>
            </a:custGeom>
            <a:solidFill>
              <a:schemeClr val="tx1">
                <a:lumMod val="50000"/>
              </a:schemeClr>
            </a:solidFill>
            <a:ln>
              <a:solidFill>
                <a:schemeClr val="bg1"/>
              </a:solidFill>
            </a:ln>
            <a:extLst/>
          </p:spPr>
          <p:txBody>
            <a:bodyPr vert="horz" wrap="square" lIns="91427" tIns="45713" rIns="91427" bIns="45713" numCol="1" anchor="t" anchorCtr="0" compatLnSpc="1">
              <a:prstTxWarp prst="textNoShape">
                <a:avLst/>
              </a:prstTxWarp>
            </a:bodyPr>
            <a:lstStyle/>
            <a:p>
              <a:pPr defTabSz="931525"/>
              <a:endParaRPr lang="en-US">
                <a:solidFill>
                  <a:srgbClr val="4F4F4F"/>
                </a:solidFill>
              </a:endParaRPr>
            </a:p>
          </p:txBody>
        </p:sp>
        <p:sp>
          <p:nvSpPr>
            <p:cNvPr id="229" name="Freeform 237"/>
            <p:cNvSpPr>
              <a:spLocks noChangeAspect="1"/>
            </p:cNvSpPr>
            <p:nvPr/>
          </p:nvSpPr>
          <p:spPr bwMode="auto">
            <a:xfrm>
              <a:off x="7625282" y="3102086"/>
              <a:ext cx="268359" cy="239735"/>
            </a:xfrm>
            <a:custGeom>
              <a:avLst/>
              <a:gdLst>
                <a:gd name="T0" fmla="*/ 95 w 95"/>
                <a:gd name="T1" fmla="*/ 85 h 85"/>
                <a:gd name="T2" fmla="*/ 0 w 95"/>
                <a:gd name="T3" fmla="*/ 85 h 85"/>
                <a:gd name="T4" fmla="*/ 0 w 95"/>
                <a:gd name="T5" fmla="*/ 76 h 85"/>
                <a:gd name="T6" fmla="*/ 5 w 95"/>
                <a:gd name="T7" fmla="*/ 67 h 85"/>
                <a:gd name="T8" fmla="*/ 36 w 95"/>
                <a:gd name="T9" fmla="*/ 54 h 85"/>
                <a:gd name="T10" fmla="*/ 38 w 95"/>
                <a:gd name="T11" fmla="*/ 51 h 85"/>
                <a:gd name="T12" fmla="*/ 36 w 95"/>
                <a:gd name="T13" fmla="*/ 47 h 85"/>
                <a:gd name="T14" fmla="*/ 48 w 95"/>
                <a:gd name="T15" fmla="*/ 0 h 85"/>
                <a:gd name="T16" fmla="*/ 59 w 95"/>
                <a:gd name="T17" fmla="*/ 47 h 85"/>
                <a:gd name="T18" fmla="*/ 57 w 95"/>
                <a:gd name="T19" fmla="*/ 51 h 85"/>
                <a:gd name="T20" fmla="*/ 59 w 95"/>
                <a:gd name="T21" fmla="*/ 54 h 85"/>
                <a:gd name="T22" fmla="*/ 91 w 95"/>
                <a:gd name="T23" fmla="*/ 67 h 85"/>
                <a:gd name="T24" fmla="*/ 95 w 95"/>
                <a:gd name="T25" fmla="*/ 76 h 85"/>
                <a:gd name="T26" fmla="*/ 95 w 95"/>
                <a:gd name="T2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85">
                  <a:moveTo>
                    <a:pt x="95" y="85"/>
                  </a:moveTo>
                  <a:cubicBezTo>
                    <a:pt x="0" y="85"/>
                    <a:pt x="0" y="85"/>
                    <a:pt x="0" y="85"/>
                  </a:cubicBezTo>
                  <a:cubicBezTo>
                    <a:pt x="0" y="82"/>
                    <a:pt x="0" y="79"/>
                    <a:pt x="0" y="76"/>
                  </a:cubicBezTo>
                  <a:cubicBezTo>
                    <a:pt x="0" y="72"/>
                    <a:pt x="1" y="70"/>
                    <a:pt x="5" y="67"/>
                  </a:cubicBezTo>
                  <a:cubicBezTo>
                    <a:pt x="12" y="61"/>
                    <a:pt x="24" y="57"/>
                    <a:pt x="36" y="54"/>
                  </a:cubicBezTo>
                  <a:cubicBezTo>
                    <a:pt x="38" y="53"/>
                    <a:pt x="38" y="53"/>
                    <a:pt x="38" y="51"/>
                  </a:cubicBezTo>
                  <a:cubicBezTo>
                    <a:pt x="38" y="49"/>
                    <a:pt x="38" y="49"/>
                    <a:pt x="36" y="47"/>
                  </a:cubicBezTo>
                  <a:cubicBezTo>
                    <a:pt x="23" y="36"/>
                    <a:pt x="24" y="2"/>
                    <a:pt x="48" y="0"/>
                  </a:cubicBezTo>
                  <a:cubicBezTo>
                    <a:pt x="71" y="2"/>
                    <a:pt x="72" y="36"/>
                    <a:pt x="59" y="47"/>
                  </a:cubicBezTo>
                  <a:cubicBezTo>
                    <a:pt x="57" y="49"/>
                    <a:pt x="57" y="49"/>
                    <a:pt x="57" y="51"/>
                  </a:cubicBezTo>
                  <a:cubicBezTo>
                    <a:pt x="57" y="53"/>
                    <a:pt x="57" y="53"/>
                    <a:pt x="59" y="54"/>
                  </a:cubicBezTo>
                  <a:cubicBezTo>
                    <a:pt x="71" y="57"/>
                    <a:pt x="83" y="61"/>
                    <a:pt x="91" y="67"/>
                  </a:cubicBezTo>
                  <a:cubicBezTo>
                    <a:pt x="94" y="70"/>
                    <a:pt x="95" y="72"/>
                    <a:pt x="95" y="76"/>
                  </a:cubicBezTo>
                  <a:cubicBezTo>
                    <a:pt x="95" y="79"/>
                    <a:pt x="95" y="82"/>
                    <a:pt x="95" y="85"/>
                  </a:cubicBezTo>
                  <a:close/>
                </a:path>
              </a:pathLst>
            </a:custGeom>
            <a:solidFill>
              <a:schemeClr val="tx1">
                <a:lumMod val="50000"/>
              </a:schemeClr>
            </a:solidFill>
            <a:ln>
              <a:solidFill>
                <a:schemeClr val="bg1"/>
              </a:solidFill>
            </a:ln>
            <a:extLst/>
          </p:spPr>
          <p:txBody>
            <a:bodyPr vert="horz" wrap="square" lIns="91427" tIns="45713" rIns="91427" bIns="45713" numCol="1" anchor="t" anchorCtr="0" compatLnSpc="1">
              <a:prstTxWarp prst="textNoShape">
                <a:avLst/>
              </a:prstTxWarp>
            </a:bodyPr>
            <a:lstStyle/>
            <a:p>
              <a:pPr defTabSz="931525"/>
              <a:endParaRPr lang="en-US">
                <a:solidFill>
                  <a:srgbClr val="4F4F4F"/>
                </a:solidFill>
              </a:endParaRPr>
            </a:p>
          </p:txBody>
        </p:sp>
        <p:sp>
          <p:nvSpPr>
            <p:cNvPr id="230" name="Freeform 237"/>
            <p:cNvSpPr>
              <a:spLocks noChangeAspect="1"/>
            </p:cNvSpPr>
            <p:nvPr/>
          </p:nvSpPr>
          <p:spPr bwMode="auto">
            <a:xfrm>
              <a:off x="10219469" y="4153697"/>
              <a:ext cx="268359" cy="239735"/>
            </a:xfrm>
            <a:custGeom>
              <a:avLst/>
              <a:gdLst>
                <a:gd name="T0" fmla="*/ 95 w 95"/>
                <a:gd name="T1" fmla="*/ 85 h 85"/>
                <a:gd name="T2" fmla="*/ 0 w 95"/>
                <a:gd name="T3" fmla="*/ 85 h 85"/>
                <a:gd name="T4" fmla="*/ 0 w 95"/>
                <a:gd name="T5" fmla="*/ 76 h 85"/>
                <a:gd name="T6" fmla="*/ 5 w 95"/>
                <a:gd name="T7" fmla="*/ 67 h 85"/>
                <a:gd name="T8" fmla="*/ 36 w 95"/>
                <a:gd name="T9" fmla="*/ 54 h 85"/>
                <a:gd name="T10" fmla="*/ 38 w 95"/>
                <a:gd name="T11" fmla="*/ 51 h 85"/>
                <a:gd name="T12" fmla="*/ 36 w 95"/>
                <a:gd name="T13" fmla="*/ 47 h 85"/>
                <a:gd name="T14" fmla="*/ 48 w 95"/>
                <a:gd name="T15" fmla="*/ 0 h 85"/>
                <a:gd name="T16" fmla="*/ 59 w 95"/>
                <a:gd name="T17" fmla="*/ 47 h 85"/>
                <a:gd name="T18" fmla="*/ 57 w 95"/>
                <a:gd name="T19" fmla="*/ 51 h 85"/>
                <a:gd name="T20" fmla="*/ 59 w 95"/>
                <a:gd name="T21" fmla="*/ 54 h 85"/>
                <a:gd name="T22" fmla="*/ 91 w 95"/>
                <a:gd name="T23" fmla="*/ 67 h 85"/>
                <a:gd name="T24" fmla="*/ 95 w 95"/>
                <a:gd name="T25" fmla="*/ 76 h 85"/>
                <a:gd name="T26" fmla="*/ 95 w 95"/>
                <a:gd name="T2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85">
                  <a:moveTo>
                    <a:pt x="95" y="85"/>
                  </a:moveTo>
                  <a:cubicBezTo>
                    <a:pt x="0" y="85"/>
                    <a:pt x="0" y="85"/>
                    <a:pt x="0" y="85"/>
                  </a:cubicBezTo>
                  <a:cubicBezTo>
                    <a:pt x="0" y="82"/>
                    <a:pt x="0" y="79"/>
                    <a:pt x="0" y="76"/>
                  </a:cubicBezTo>
                  <a:cubicBezTo>
                    <a:pt x="0" y="72"/>
                    <a:pt x="1" y="70"/>
                    <a:pt x="5" y="67"/>
                  </a:cubicBezTo>
                  <a:cubicBezTo>
                    <a:pt x="12" y="61"/>
                    <a:pt x="24" y="57"/>
                    <a:pt x="36" y="54"/>
                  </a:cubicBezTo>
                  <a:cubicBezTo>
                    <a:pt x="38" y="53"/>
                    <a:pt x="38" y="53"/>
                    <a:pt x="38" y="51"/>
                  </a:cubicBezTo>
                  <a:cubicBezTo>
                    <a:pt x="38" y="49"/>
                    <a:pt x="38" y="49"/>
                    <a:pt x="36" y="47"/>
                  </a:cubicBezTo>
                  <a:cubicBezTo>
                    <a:pt x="23" y="36"/>
                    <a:pt x="24" y="2"/>
                    <a:pt x="48" y="0"/>
                  </a:cubicBezTo>
                  <a:cubicBezTo>
                    <a:pt x="71" y="2"/>
                    <a:pt x="72" y="36"/>
                    <a:pt x="59" y="47"/>
                  </a:cubicBezTo>
                  <a:cubicBezTo>
                    <a:pt x="57" y="49"/>
                    <a:pt x="57" y="49"/>
                    <a:pt x="57" y="51"/>
                  </a:cubicBezTo>
                  <a:cubicBezTo>
                    <a:pt x="57" y="53"/>
                    <a:pt x="57" y="53"/>
                    <a:pt x="59" y="54"/>
                  </a:cubicBezTo>
                  <a:cubicBezTo>
                    <a:pt x="71" y="57"/>
                    <a:pt x="83" y="61"/>
                    <a:pt x="91" y="67"/>
                  </a:cubicBezTo>
                  <a:cubicBezTo>
                    <a:pt x="94" y="70"/>
                    <a:pt x="95" y="72"/>
                    <a:pt x="95" y="76"/>
                  </a:cubicBezTo>
                  <a:cubicBezTo>
                    <a:pt x="95" y="79"/>
                    <a:pt x="95" y="82"/>
                    <a:pt x="95" y="85"/>
                  </a:cubicBezTo>
                  <a:close/>
                </a:path>
              </a:pathLst>
            </a:custGeom>
            <a:solidFill>
              <a:schemeClr val="tx1">
                <a:lumMod val="50000"/>
              </a:schemeClr>
            </a:solidFill>
            <a:ln>
              <a:solidFill>
                <a:schemeClr val="bg1"/>
              </a:solidFill>
            </a:ln>
            <a:extLst/>
          </p:spPr>
          <p:txBody>
            <a:bodyPr vert="horz" wrap="square" lIns="91427" tIns="45713" rIns="91427" bIns="45713" numCol="1" anchor="t" anchorCtr="0" compatLnSpc="1">
              <a:prstTxWarp prst="textNoShape">
                <a:avLst/>
              </a:prstTxWarp>
            </a:bodyPr>
            <a:lstStyle/>
            <a:p>
              <a:pPr defTabSz="931525"/>
              <a:endParaRPr lang="en-US">
                <a:solidFill>
                  <a:srgbClr val="4F4F4F"/>
                </a:solidFill>
              </a:endParaRPr>
            </a:p>
          </p:txBody>
        </p:sp>
        <p:sp>
          <p:nvSpPr>
            <p:cNvPr id="231" name="Freeform 237"/>
            <p:cNvSpPr>
              <a:spLocks noChangeAspect="1"/>
            </p:cNvSpPr>
            <p:nvPr/>
          </p:nvSpPr>
          <p:spPr bwMode="auto">
            <a:xfrm>
              <a:off x="10326149" y="5159537"/>
              <a:ext cx="268359" cy="239735"/>
            </a:xfrm>
            <a:custGeom>
              <a:avLst/>
              <a:gdLst>
                <a:gd name="T0" fmla="*/ 95 w 95"/>
                <a:gd name="T1" fmla="*/ 85 h 85"/>
                <a:gd name="T2" fmla="*/ 0 w 95"/>
                <a:gd name="T3" fmla="*/ 85 h 85"/>
                <a:gd name="T4" fmla="*/ 0 w 95"/>
                <a:gd name="T5" fmla="*/ 76 h 85"/>
                <a:gd name="T6" fmla="*/ 5 w 95"/>
                <a:gd name="T7" fmla="*/ 67 h 85"/>
                <a:gd name="T8" fmla="*/ 36 w 95"/>
                <a:gd name="T9" fmla="*/ 54 h 85"/>
                <a:gd name="T10" fmla="*/ 38 w 95"/>
                <a:gd name="T11" fmla="*/ 51 h 85"/>
                <a:gd name="T12" fmla="*/ 36 w 95"/>
                <a:gd name="T13" fmla="*/ 47 h 85"/>
                <a:gd name="T14" fmla="*/ 48 w 95"/>
                <a:gd name="T15" fmla="*/ 0 h 85"/>
                <a:gd name="T16" fmla="*/ 59 w 95"/>
                <a:gd name="T17" fmla="*/ 47 h 85"/>
                <a:gd name="T18" fmla="*/ 57 w 95"/>
                <a:gd name="T19" fmla="*/ 51 h 85"/>
                <a:gd name="T20" fmla="*/ 59 w 95"/>
                <a:gd name="T21" fmla="*/ 54 h 85"/>
                <a:gd name="T22" fmla="*/ 91 w 95"/>
                <a:gd name="T23" fmla="*/ 67 h 85"/>
                <a:gd name="T24" fmla="*/ 95 w 95"/>
                <a:gd name="T25" fmla="*/ 76 h 85"/>
                <a:gd name="T26" fmla="*/ 95 w 95"/>
                <a:gd name="T2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85">
                  <a:moveTo>
                    <a:pt x="95" y="85"/>
                  </a:moveTo>
                  <a:cubicBezTo>
                    <a:pt x="0" y="85"/>
                    <a:pt x="0" y="85"/>
                    <a:pt x="0" y="85"/>
                  </a:cubicBezTo>
                  <a:cubicBezTo>
                    <a:pt x="0" y="82"/>
                    <a:pt x="0" y="79"/>
                    <a:pt x="0" y="76"/>
                  </a:cubicBezTo>
                  <a:cubicBezTo>
                    <a:pt x="0" y="72"/>
                    <a:pt x="1" y="70"/>
                    <a:pt x="5" y="67"/>
                  </a:cubicBezTo>
                  <a:cubicBezTo>
                    <a:pt x="12" y="61"/>
                    <a:pt x="24" y="57"/>
                    <a:pt x="36" y="54"/>
                  </a:cubicBezTo>
                  <a:cubicBezTo>
                    <a:pt x="38" y="53"/>
                    <a:pt x="38" y="53"/>
                    <a:pt x="38" y="51"/>
                  </a:cubicBezTo>
                  <a:cubicBezTo>
                    <a:pt x="38" y="49"/>
                    <a:pt x="38" y="49"/>
                    <a:pt x="36" y="47"/>
                  </a:cubicBezTo>
                  <a:cubicBezTo>
                    <a:pt x="23" y="36"/>
                    <a:pt x="24" y="2"/>
                    <a:pt x="48" y="0"/>
                  </a:cubicBezTo>
                  <a:cubicBezTo>
                    <a:pt x="71" y="2"/>
                    <a:pt x="72" y="36"/>
                    <a:pt x="59" y="47"/>
                  </a:cubicBezTo>
                  <a:cubicBezTo>
                    <a:pt x="57" y="49"/>
                    <a:pt x="57" y="49"/>
                    <a:pt x="57" y="51"/>
                  </a:cubicBezTo>
                  <a:cubicBezTo>
                    <a:pt x="57" y="53"/>
                    <a:pt x="57" y="53"/>
                    <a:pt x="59" y="54"/>
                  </a:cubicBezTo>
                  <a:cubicBezTo>
                    <a:pt x="71" y="57"/>
                    <a:pt x="83" y="61"/>
                    <a:pt x="91" y="67"/>
                  </a:cubicBezTo>
                  <a:cubicBezTo>
                    <a:pt x="94" y="70"/>
                    <a:pt x="95" y="72"/>
                    <a:pt x="95" y="76"/>
                  </a:cubicBezTo>
                  <a:cubicBezTo>
                    <a:pt x="95" y="79"/>
                    <a:pt x="95" y="82"/>
                    <a:pt x="95" y="85"/>
                  </a:cubicBezTo>
                  <a:close/>
                </a:path>
              </a:pathLst>
            </a:custGeom>
            <a:solidFill>
              <a:schemeClr val="tx1">
                <a:lumMod val="50000"/>
              </a:schemeClr>
            </a:solidFill>
            <a:ln>
              <a:solidFill>
                <a:schemeClr val="bg1"/>
              </a:solidFill>
            </a:ln>
            <a:extLst/>
          </p:spPr>
          <p:txBody>
            <a:bodyPr vert="horz" wrap="square" lIns="91427" tIns="45713" rIns="91427" bIns="45713" numCol="1" anchor="t" anchorCtr="0" compatLnSpc="1">
              <a:prstTxWarp prst="textNoShape">
                <a:avLst/>
              </a:prstTxWarp>
            </a:bodyPr>
            <a:lstStyle/>
            <a:p>
              <a:pPr defTabSz="931525"/>
              <a:endParaRPr lang="en-US">
                <a:solidFill>
                  <a:srgbClr val="4F4F4F"/>
                </a:solidFill>
              </a:endParaRPr>
            </a:p>
          </p:txBody>
        </p:sp>
        <p:sp>
          <p:nvSpPr>
            <p:cNvPr id="232" name="Freeform 237"/>
            <p:cNvSpPr>
              <a:spLocks noChangeAspect="1"/>
            </p:cNvSpPr>
            <p:nvPr/>
          </p:nvSpPr>
          <p:spPr bwMode="auto">
            <a:xfrm>
              <a:off x="7217189" y="2523017"/>
              <a:ext cx="268359" cy="239735"/>
            </a:xfrm>
            <a:custGeom>
              <a:avLst/>
              <a:gdLst>
                <a:gd name="T0" fmla="*/ 95 w 95"/>
                <a:gd name="T1" fmla="*/ 85 h 85"/>
                <a:gd name="T2" fmla="*/ 0 w 95"/>
                <a:gd name="T3" fmla="*/ 85 h 85"/>
                <a:gd name="T4" fmla="*/ 0 w 95"/>
                <a:gd name="T5" fmla="*/ 76 h 85"/>
                <a:gd name="T6" fmla="*/ 5 w 95"/>
                <a:gd name="T7" fmla="*/ 67 h 85"/>
                <a:gd name="T8" fmla="*/ 36 w 95"/>
                <a:gd name="T9" fmla="*/ 54 h 85"/>
                <a:gd name="T10" fmla="*/ 38 w 95"/>
                <a:gd name="T11" fmla="*/ 51 h 85"/>
                <a:gd name="T12" fmla="*/ 36 w 95"/>
                <a:gd name="T13" fmla="*/ 47 h 85"/>
                <a:gd name="T14" fmla="*/ 48 w 95"/>
                <a:gd name="T15" fmla="*/ 0 h 85"/>
                <a:gd name="T16" fmla="*/ 59 w 95"/>
                <a:gd name="T17" fmla="*/ 47 h 85"/>
                <a:gd name="T18" fmla="*/ 57 w 95"/>
                <a:gd name="T19" fmla="*/ 51 h 85"/>
                <a:gd name="T20" fmla="*/ 59 w 95"/>
                <a:gd name="T21" fmla="*/ 54 h 85"/>
                <a:gd name="T22" fmla="*/ 91 w 95"/>
                <a:gd name="T23" fmla="*/ 67 h 85"/>
                <a:gd name="T24" fmla="*/ 95 w 95"/>
                <a:gd name="T25" fmla="*/ 76 h 85"/>
                <a:gd name="T26" fmla="*/ 95 w 95"/>
                <a:gd name="T2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85">
                  <a:moveTo>
                    <a:pt x="95" y="85"/>
                  </a:moveTo>
                  <a:cubicBezTo>
                    <a:pt x="0" y="85"/>
                    <a:pt x="0" y="85"/>
                    <a:pt x="0" y="85"/>
                  </a:cubicBezTo>
                  <a:cubicBezTo>
                    <a:pt x="0" y="82"/>
                    <a:pt x="0" y="79"/>
                    <a:pt x="0" y="76"/>
                  </a:cubicBezTo>
                  <a:cubicBezTo>
                    <a:pt x="0" y="72"/>
                    <a:pt x="1" y="70"/>
                    <a:pt x="5" y="67"/>
                  </a:cubicBezTo>
                  <a:cubicBezTo>
                    <a:pt x="12" y="61"/>
                    <a:pt x="24" y="57"/>
                    <a:pt x="36" y="54"/>
                  </a:cubicBezTo>
                  <a:cubicBezTo>
                    <a:pt x="38" y="53"/>
                    <a:pt x="38" y="53"/>
                    <a:pt x="38" y="51"/>
                  </a:cubicBezTo>
                  <a:cubicBezTo>
                    <a:pt x="38" y="49"/>
                    <a:pt x="38" y="49"/>
                    <a:pt x="36" y="47"/>
                  </a:cubicBezTo>
                  <a:cubicBezTo>
                    <a:pt x="23" y="36"/>
                    <a:pt x="24" y="2"/>
                    <a:pt x="48" y="0"/>
                  </a:cubicBezTo>
                  <a:cubicBezTo>
                    <a:pt x="71" y="2"/>
                    <a:pt x="72" y="36"/>
                    <a:pt x="59" y="47"/>
                  </a:cubicBezTo>
                  <a:cubicBezTo>
                    <a:pt x="57" y="49"/>
                    <a:pt x="57" y="49"/>
                    <a:pt x="57" y="51"/>
                  </a:cubicBezTo>
                  <a:cubicBezTo>
                    <a:pt x="57" y="53"/>
                    <a:pt x="57" y="53"/>
                    <a:pt x="59" y="54"/>
                  </a:cubicBezTo>
                  <a:cubicBezTo>
                    <a:pt x="71" y="57"/>
                    <a:pt x="83" y="61"/>
                    <a:pt x="91" y="67"/>
                  </a:cubicBezTo>
                  <a:cubicBezTo>
                    <a:pt x="94" y="70"/>
                    <a:pt x="95" y="72"/>
                    <a:pt x="95" y="76"/>
                  </a:cubicBezTo>
                  <a:cubicBezTo>
                    <a:pt x="95" y="79"/>
                    <a:pt x="95" y="82"/>
                    <a:pt x="95" y="85"/>
                  </a:cubicBezTo>
                  <a:close/>
                </a:path>
              </a:pathLst>
            </a:custGeom>
            <a:solidFill>
              <a:schemeClr val="tx1">
                <a:lumMod val="50000"/>
              </a:schemeClr>
            </a:solidFill>
            <a:ln>
              <a:solidFill>
                <a:schemeClr val="bg1"/>
              </a:solidFill>
            </a:ln>
            <a:extLst/>
          </p:spPr>
          <p:txBody>
            <a:bodyPr vert="horz" wrap="square" lIns="91427" tIns="45713" rIns="91427" bIns="45713" numCol="1" anchor="t" anchorCtr="0" compatLnSpc="1">
              <a:prstTxWarp prst="textNoShape">
                <a:avLst/>
              </a:prstTxWarp>
            </a:bodyPr>
            <a:lstStyle/>
            <a:p>
              <a:pPr defTabSz="931525"/>
              <a:endParaRPr lang="en-US">
                <a:solidFill>
                  <a:srgbClr val="4F4F4F"/>
                </a:solidFill>
              </a:endParaRPr>
            </a:p>
          </p:txBody>
        </p:sp>
        <p:sp>
          <p:nvSpPr>
            <p:cNvPr id="233" name="Freeform 237"/>
            <p:cNvSpPr>
              <a:spLocks noChangeAspect="1"/>
            </p:cNvSpPr>
            <p:nvPr/>
          </p:nvSpPr>
          <p:spPr bwMode="auto">
            <a:xfrm>
              <a:off x="8112962" y="3102086"/>
              <a:ext cx="268359" cy="239735"/>
            </a:xfrm>
            <a:custGeom>
              <a:avLst/>
              <a:gdLst>
                <a:gd name="T0" fmla="*/ 95 w 95"/>
                <a:gd name="T1" fmla="*/ 85 h 85"/>
                <a:gd name="T2" fmla="*/ 0 w 95"/>
                <a:gd name="T3" fmla="*/ 85 h 85"/>
                <a:gd name="T4" fmla="*/ 0 w 95"/>
                <a:gd name="T5" fmla="*/ 76 h 85"/>
                <a:gd name="T6" fmla="*/ 5 w 95"/>
                <a:gd name="T7" fmla="*/ 67 h 85"/>
                <a:gd name="T8" fmla="*/ 36 w 95"/>
                <a:gd name="T9" fmla="*/ 54 h 85"/>
                <a:gd name="T10" fmla="*/ 38 w 95"/>
                <a:gd name="T11" fmla="*/ 51 h 85"/>
                <a:gd name="T12" fmla="*/ 36 w 95"/>
                <a:gd name="T13" fmla="*/ 47 h 85"/>
                <a:gd name="T14" fmla="*/ 48 w 95"/>
                <a:gd name="T15" fmla="*/ 0 h 85"/>
                <a:gd name="T16" fmla="*/ 59 w 95"/>
                <a:gd name="T17" fmla="*/ 47 h 85"/>
                <a:gd name="T18" fmla="*/ 57 w 95"/>
                <a:gd name="T19" fmla="*/ 51 h 85"/>
                <a:gd name="T20" fmla="*/ 59 w 95"/>
                <a:gd name="T21" fmla="*/ 54 h 85"/>
                <a:gd name="T22" fmla="*/ 91 w 95"/>
                <a:gd name="T23" fmla="*/ 67 h 85"/>
                <a:gd name="T24" fmla="*/ 95 w 95"/>
                <a:gd name="T25" fmla="*/ 76 h 85"/>
                <a:gd name="T26" fmla="*/ 95 w 95"/>
                <a:gd name="T2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85">
                  <a:moveTo>
                    <a:pt x="95" y="85"/>
                  </a:moveTo>
                  <a:cubicBezTo>
                    <a:pt x="0" y="85"/>
                    <a:pt x="0" y="85"/>
                    <a:pt x="0" y="85"/>
                  </a:cubicBezTo>
                  <a:cubicBezTo>
                    <a:pt x="0" y="82"/>
                    <a:pt x="0" y="79"/>
                    <a:pt x="0" y="76"/>
                  </a:cubicBezTo>
                  <a:cubicBezTo>
                    <a:pt x="0" y="72"/>
                    <a:pt x="1" y="70"/>
                    <a:pt x="5" y="67"/>
                  </a:cubicBezTo>
                  <a:cubicBezTo>
                    <a:pt x="12" y="61"/>
                    <a:pt x="24" y="57"/>
                    <a:pt x="36" y="54"/>
                  </a:cubicBezTo>
                  <a:cubicBezTo>
                    <a:pt x="38" y="53"/>
                    <a:pt x="38" y="53"/>
                    <a:pt x="38" y="51"/>
                  </a:cubicBezTo>
                  <a:cubicBezTo>
                    <a:pt x="38" y="49"/>
                    <a:pt x="38" y="49"/>
                    <a:pt x="36" y="47"/>
                  </a:cubicBezTo>
                  <a:cubicBezTo>
                    <a:pt x="23" y="36"/>
                    <a:pt x="24" y="2"/>
                    <a:pt x="48" y="0"/>
                  </a:cubicBezTo>
                  <a:cubicBezTo>
                    <a:pt x="71" y="2"/>
                    <a:pt x="72" y="36"/>
                    <a:pt x="59" y="47"/>
                  </a:cubicBezTo>
                  <a:cubicBezTo>
                    <a:pt x="57" y="49"/>
                    <a:pt x="57" y="49"/>
                    <a:pt x="57" y="51"/>
                  </a:cubicBezTo>
                  <a:cubicBezTo>
                    <a:pt x="57" y="53"/>
                    <a:pt x="57" y="53"/>
                    <a:pt x="59" y="54"/>
                  </a:cubicBezTo>
                  <a:cubicBezTo>
                    <a:pt x="71" y="57"/>
                    <a:pt x="83" y="61"/>
                    <a:pt x="91" y="67"/>
                  </a:cubicBezTo>
                  <a:cubicBezTo>
                    <a:pt x="94" y="70"/>
                    <a:pt x="95" y="72"/>
                    <a:pt x="95" y="76"/>
                  </a:cubicBezTo>
                  <a:cubicBezTo>
                    <a:pt x="95" y="79"/>
                    <a:pt x="95" y="82"/>
                    <a:pt x="95" y="85"/>
                  </a:cubicBezTo>
                  <a:close/>
                </a:path>
              </a:pathLst>
            </a:custGeom>
            <a:solidFill>
              <a:schemeClr val="tx1">
                <a:lumMod val="50000"/>
              </a:schemeClr>
            </a:solidFill>
            <a:ln>
              <a:solidFill>
                <a:schemeClr val="bg1"/>
              </a:solidFill>
            </a:ln>
            <a:extLst/>
          </p:spPr>
          <p:txBody>
            <a:bodyPr vert="horz" wrap="square" lIns="91427" tIns="45713" rIns="91427" bIns="45713" numCol="1" anchor="t" anchorCtr="0" compatLnSpc="1">
              <a:prstTxWarp prst="textNoShape">
                <a:avLst/>
              </a:prstTxWarp>
            </a:bodyPr>
            <a:lstStyle/>
            <a:p>
              <a:pPr defTabSz="931525"/>
              <a:endParaRPr lang="en-US">
                <a:solidFill>
                  <a:srgbClr val="4F4F4F"/>
                </a:solidFill>
              </a:endParaRPr>
            </a:p>
          </p:txBody>
        </p:sp>
        <p:sp>
          <p:nvSpPr>
            <p:cNvPr id="234" name="Freeform 237"/>
            <p:cNvSpPr>
              <a:spLocks noChangeAspect="1"/>
            </p:cNvSpPr>
            <p:nvPr/>
          </p:nvSpPr>
          <p:spPr bwMode="auto">
            <a:xfrm>
              <a:off x="7625282" y="3605006"/>
              <a:ext cx="268359" cy="239735"/>
            </a:xfrm>
            <a:custGeom>
              <a:avLst/>
              <a:gdLst>
                <a:gd name="T0" fmla="*/ 95 w 95"/>
                <a:gd name="T1" fmla="*/ 85 h 85"/>
                <a:gd name="T2" fmla="*/ 0 w 95"/>
                <a:gd name="T3" fmla="*/ 85 h 85"/>
                <a:gd name="T4" fmla="*/ 0 w 95"/>
                <a:gd name="T5" fmla="*/ 76 h 85"/>
                <a:gd name="T6" fmla="*/ 5 w 95"/>
                <a:gd name="T7" fmla="*/ 67 h 85"/>
                <a:gd name="T8" fmla="*/ 36 w 95"/>
                <a:gd name="T9" fmla="*/ 54 h 85"/>
                <a:gd name="T10" fmla="*/ 38 w 95"/>
                <a:gd name="T11" fmla="*/ 51 h 85"/>
                <a:gd name="T12" fmla="*/ 36 w 95"/>
                <a:gd name="T13" fmla="*/ 47 h 85"/>
                <a:gd name="T14" fmla="*/ 48 w 95"/>
                <a:gd name="T15" fmla="*/ 0 h 85"/>
                <a:gd name="T16" fmla="*/ 59 w 95"/>
                <a:gd name="T17" fmla="*/ 47 h 85"/>
                <a:gd name="T18" fmla="*/ 57 w 95"/>
                <a:gd name="T19" fmla="*/ 51 h 85"/>
                <a:gd name="T20" fmla="*/ 59 w 95"/>
                <a:gd name="T21" fmla="*/ 54 h 85"/>
                <a:gd name="T22" fmla="*/ 91 w 95"/>
                <a:gd name="T23" fmla="*/ 67 h 85"/>
                <a:gd name="T24" fmla="*/ 95 w 95"/>
                <a:gd name="T25" fmla="*/ 76 h 85"/>
                <a:gd name="T26" fmla="*/ 95 w 95"/>
                <a:gd name="T2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85">
                  <a:moveTo>
                    <a:pt x="95" y="85"/>
                  </a:moveTo>
                  <a:cubicBezTo>
                    <a:pt x="0" y="85"/>
                    <a:pt x="0" y="85"/>
                    <a:pt x="0" y="85"/>
                  </a:cubicBezTo>
                  <a:cubicBezTo>
                    <a:pt x="0" y="82"/>
                    <a:pt x="0" y="79"/>
                    <a:pt x="0" y="76"/>
                  </a:cubicBezTo>
                  <a:cubicBezTo>
                    <a:pt x="0" y="72"/>
                    <a:pt x="1" y="70"/>
                    <a:pt x="5" y="67"/>
                  </a:cubicBezTo>
                  <a:cubicBezTo>
                    <a:pt x="12" y="61"/>
                    <a:pt x="24" y="57"/>
                    <a:pt x="36" y="54"/>
                  </a:cubicBezTo>
                  <a:cubicBezTo>
                    <a:pt x="38" y="53"/>
                    <a:pt x="38" y="53"/>
                    <a:pt x="38" y="51"/>
                  </a:cubicBezTo>
                  <a:cubicBezTo>
                    <a:pt x="38" y="49"/>
                    <a:pt x="38" y="49"/>
                    <a:pt x="36" y="47"/>
                  </a:cubicBezTo>
                  <a:cubicBezTo>
                    <a:pt x="23" y="36"/>
                    <a:pt x="24" y="2"/>
                    <a:pt x="48" y="0"/>
                  </a:cubicBezTo>
                  <a:cubicBezTo>
                    <a:pt x="71" y="2"/>
                    <a:pt x="72" y="36"/>
                    <a:pt x="59" y="47"/>
                  </a:cubicBezTo>
                  <a:cubicBezTo>
                    <a:pt x="57" y="49"/>
                    <a:pt x="57" y="49"/>
                    <a:pt x="57" y="51"/>
                  </a:cubicBezTo>
                  <a:cubicBezTo>
                    <a:pt x="57" y="53"/>
                    <a:pt x="57" y="53"/>
                    <a:pt x="59" y="54"/>
                  </a:cubicBezTo>
                  <a:cubicBezTo>
                    <a:pt x="71" y="57"/>
                    <a:pt x="83" y="61"/>
                    <a:pt x="91" y="67"/>
                  </a:cubicBezTo>
                  <a:cubicBezTo>
                    <a:pt x="94" y="70"/>
                    <a:pt x="95" y="72"/>
                    <a:pt x="95" y="76"/>
                  </a:cubicBezTo>
                  <a:cubicBezTo>
                    <a:pt x="95" y="79"/>
                    <a:pt x="95" y="82"/>
                    <a:pt x="95" y="85"/>
                  </a:cubicBezTo>
                  <a:close/>
                </a:path>
              </a:pathLst>
            </a:custGeom>
            <a:solidFill>
              <a:schemeClr val="tx1">
                <a:lumMod val="50000"/>
              </a:schemeClr>
            </a:solidFill>
            <a:ln>
              <a:solidFill>
                <a:schemeClr val="bg1"/>
              </a:solidFill>
            </a:ln>
            <a:extLst/>
          </p:spPr>
          <p:txBody>
            <a:bodyPr vert="horz" wrap="square" lIns="91427" tIns="45713" rIns="91427" bIns="45713" numCol="1" anchor="t" anchorCtr="0" compatLnSpc="1">
              <a:prstTxWarp prst="textNoShape">
                <a:avLst/>
              </a:prstTxWarp>
            </a:bodyPr>
            <a:lstStyle/>
            <a:p>
              <a:pPr defTabSz="931525"/>
              <a:endParaRPr lang="en-US">
                <a:solidFill>
                  <a:srgbClr val="4F4F4F"/>
                </a:solidFill>
              </a:endParaRPr>
            </a:p>
          </p:txBody>
        </p:sp>
        <p:sp>
          <p:nvSpPr>
            <p:cNvPr id="235" name="Freeform 237"/>
            <p:cNvSpPr>
              <a:spLocks noChangeAspect="1"/>
            </p:cNvSpPr>
            <p:nvPr/>
          </p:nvSpPr>
          <p:spPr bwMode="auto">
            <a:xfrm>
              <a:off x="7625282" y="2736326"/>
              <a:ext cx="268359" cy="239735"/>
            </a:xfrm>
            <a:custGeom>
              <a:avLst/>
              <a:gdLst>
                <a:gd name="T0" fmla="*/ 95 w 95"/>
                <a:gd name="T1" fmla="*/ 85 h 85"/>
                <a:gd name="T2" fmla="*/ 0 w 95"/>
                <a:gd name="T3" fmla="*/ 85 h 85"/>
                <a:gd name="T4" fmla="*/ 0 w 95"/>
                <a:gd name="T5" fmla="*/ 76 h 85"/>
                <a:gd name="T6" fmla="*/ 5 w 95"/>
                <a:gd name="T7" fmla="*/ 67 h 85"/>
                <a:gd name="T8" fmla="*/ 36 w 95"/>
                <a:gd name="T9" fmla="*/ 54 h 85"/>
                <a:gd name="T10" fmla="*/ 38 w 95"/>
                <a:gd name="T11" fmla="*/ 51 h 85"/>
                <a:gd name="T12" fmla="*/ 36 w 95"/>
                <a:gd name="T13" fmla="*/ 47 h 85"/>
                <a:gd name="T14" fmla="*/ 48 w 95"/>
                <a:gd name="T15" fmla="*/ 0 h 85"/>
                <a:gd name="T16" fmla="*/ 59 w 95"/>
                <a:gd name="T17" fmla="*/ 47 h 85"/>
                <a:gd name="T18" fmla="*/ 57 w 95"/>
                <a:gd name="T19" fmla="*/ 51 h 85"/>
                <a:gd name="T20" fmla="*/ 59 w 95"/>
                <a:gd name="T21" fmla="*/ 54 h 85"/>
                <a:gd name="T22" fmla="*/ 91 w 95"/>
                <a:gd name="T23" fmla="*/ 67 h 85"/>
                <a:gd name="T24" fmla="*/ 95 w 95"/>
                <a:gd name="T25" fmla="*/ 76 h 85"/>
                <a:gd name="T26" fmla="*/ 95 w 95"/>
                <a:gd name="T2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85">
                  <a:moveTo>
                    <a:pt x="95" y="85"/>
                  </a:moveTo>
                  <a:cubicBezTo>
                    <a:pt x="0" y="85"/>
                    <a:pt x="0" y="85"/>
                    <a:pt x="0" y="85"/>
                  </a:cubicBezTo>
                  <a:cubicBezTo>
                    <a:pt x="0" y="82"/>
                    <a:pt x="0" y="79"/>
                    <a:pt x="0" y="76"/>
                  </a:cubicBezTo>
                  <a:cubicBezTo>
                    <a:pt x="0" y="72"/>
                    <a:pt x="1" y="70"/>
                    <a:pt x="5" y="67"/>
                  </a:cubicBezTo>
                  <a:cubicBezTo>
                    <a:pt x="12" y="61"/>
                    <a:pt x="24" y="57"/>
                    <a:pt x="36" y="54"/>
                  </a:cubicBezTo>
                  <a:cubicBezTo>
                    <a:pt x="38" y="53"/>
                    <a:pt x="38" y="53"/>
                    <a:pt x="38" y="51"/>
                  </a:cubicBezTo>
                  <a:cubicBezTo>
                    <a:pt x="38" y="49"/>
                    <a:pt x="38" y="49"/>
                    <a:pt x="36" y="47"/>
                  </a:cubicBezTo>
                  <a:cubicBezTo>
                    <a:pt x="23" y="36"/>
                    <a:pt x="24" y="2"/>
                    <a:pt x="48" y="0"/>
                  </a:cubicBezTo>
                  <a:cubicBezTo>
                    <a:pt x="71" y="2"/>
                    <a:pt x="72" y="36"/>
                    <a:pt x="59" y="47"/>
                  </a:cubicBezTo>
                  <a:cubicBezTo>
                    <a:pt x="57" y="49"/>
                    <a:pt x="57" y="49"/>
                    <a:pt x="57" y="51"/>
                  </a:cubicBezTo>
                  <a:cubicBezTo>
                    <a:pt x="57" y="53"/>
                    <a:pt x="57" y="53"/>
                    <a:pt x="59" y="54"/>
                  </a:cubicBezTo>
                  <a:cubicBezTo>
                    <a:pt x="71" y="57"/>
                    <a:pt x="83" y="61"/>
                    <a:pt x="91" y="67"/>
                  </a:cubicBezTo>
                  <a:cubicBezTo>
                    <a:pt x="94" y="70"/>
                    <a:pt x="95" y="72"/>
                    <a:pt x="95" y="76"/>
                  </a:cubicBezTo>
                  <a:cubicBezTo>
                    <a:pt x="95" y="79"/>
                    <a:pt x="95" y="82"/>
                    <a:pt x="95" y="85"/>
                  </a:cubicBezTo>
                  <a:close/>
                </a:path>
              </a:pathLst>
            </a:custGeom>
            <a:solidFill>
              <a:schemeClr val="tx1">
                <a:lumMod val="50000"/>
              </a:schemeClr>
            </a:solidFill>
            <a:ln>
              <a:solidFill>
                <a:schemeClr val="bg1"/>
              </a:solidFill>
            </a:ln>
            <a:extLst/>
          </p:spPr>
          <p:txBody>
            <a:bodyPr vert="horz" wrap="square" lIns="91427" tIns="45713" rIns="91427" bIns="45713" numCol="1" anchor="t" anchorCtr="0" compatLnSpc="1">
              <a:prstTxWarp prst="textNoShape">
                <a:avLst/>
              </a:prstTxWarp>
            </a:bodyPr>
            <a:lstStyle/>
            <a:p>
              <a:pPr defTabSz="931525"/>
              <a:endParaRPr lang="en-US">
                <a:solidFill>
                  <a:srgbClr val="4F4F4F"/>
                </a:solidFill>
              </a:endParaRPr>
            </a:p>
          </p:txBody>
        </p:sp>
        <p:sp>
          <p:nvSpPr>
            <p:cNvPr id="236" name="Freeform 237"/>
            <p:cNvSpPr>
              <a:spLocks noChangeAspect="1"/>
            </p:cNvSpPr>
            <p:nvPr/>
          </p:nvSpPr>
          <p:spPr bwMode="auto">
            <a:xfrm>
              <a:off x="9042602" y="3498326"/>
              <a:ext cx="268359" cy="239735"/>
            </a:xfrm>
            <a:custGeom>
              <a:avLst/>
              <a:gdLst>
                <a:gd name="T0" fmla="*/ 95 w 95"/>
                <a:gd name="T1" fmla="*/ 85 h 85"/>
                <a:gd name="T2" fmla="*/ 0 w 95"/>
                <a:gd name="T3" fmla="*/ 85 h 85"/>
                <a:gd name="T4" fmla="*/ 0 w 95"/>
                <a:gd name="T5" fmla="*/ 76 h 85"/>
                <a:gd name="T6" fmla="*/ 5 w 95"/>
                <a:gd name="T7" fmla="*/ 67 h 85"/>
                <a:gd name="T8" fmla="*/ 36 w 95"/>
                <a:gd name="T9" fmla="*/ 54 h 85"/>
                <a:gd name="T10" fmla="*/ 38 w 95"/>
                <a:gd name="T11" fmla="*/ 51 h 85"/>
                <a:gd name="T12" fmla="*/ 36 w 95"/>
                <a:gd name="T13" fmla="*/ 47 h 85"/>
                <a:gd name="T14" fmla="*/ 48 w 95"/>
                <a:gd name="T15" fmla="*/ 0 h 85"/>
                <a:gd name="T16" fmla="*/ 59 w 95"/>
                <a:gd name="T17" fmla="*/ 47 h 85"/>
                <a:gd name="T18" fmla="*/ 57 w 95"/>
                <a:gd name="T19" fmla="*/ 51 h 85"/>
                <a:gd name="T20" fmla="*/ 59 w 95"/>
                <a:gd name="T21" fmla="*/ 54 h 85"/>
                <a:gd name="T22" fmla="*/ 91 w 95"/>
                <a:gd name="T23" fmla="*/ 67 h 85"/>
                <a:gd name="T24" fmla="*/ 95 w 95"/>
                <a:gd name="T25" fmla="*/ 76 h 85"/>
                <a:gd name="T26" fmla="*/ 95 w 95"/>
                <a:gd name="T2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85">
                  <a:moveTo>
                    <a:pt x="95" y="85"/>
                  </a:moveTo>
                  <a:cubicBezTo>
                    <a:pt x="0" y="85"/>
                    <a:pt x="0" y="85"/>
                    <a:pt x="0" y="85"/>
                  </a:cubicBezTo>
                  <a:cubicBezTo>
                    <a:pt x="0" y="82"/>
                    <a:pt x="0" y="79"/>
                    <a:pt x="0" y="76"/>
                  </a:cubicBezTo>
                  <a:cubicBezTo>
                    <a:pt x="0" y="72"/>
                    <a:pt x="1" y="70"/>
                    <a:pt x="5" y="67"/>
                  </a:cubicBezTo>
                  <a:cubicBezTo>
                    <a:pt x="12" y="61"/>
                    <a:pt x="24" y="57"/>
                    <a:pt x="36" y="54"/>
                  </a:cubicBezTo>
                  <a:cubicBezTo>
                    <a:pt x="38" y="53"/>
                    <a:pt x="38" y="53"/>
                    <a:pt x="38" y="51"/>
                  </a:cubicBezTo>
                  <a:cubicBezTo>
                    <a:pt x="38" y="49"/>
                    <a:pt x="38" y="49"/>
                    <a:pt x="36" y="47"/>
                  </a:cubicBezTo>
                  <a:cubicBezTo>
                    <a:pt x="23" y="36"/>
                    <a:pt x="24" y="2"/>
                    <a:pt x="48" y="0"/>
                  </a:cubicBezTo>
                  <a:cubicBezTo>
                    <a:pt x="71" y="2"/>
                    <a:pt x="72" y="36"/>
                    <a:pt x="59" y="47"/>
                  </a:cubicBezTo>
                  <a:cubicBezTo>
                    <a:pt x="57" y="49"/>
                    <a:pt x="57" y="49"/>
                    <a:pt x="57" y="51"/>
                  </a:cubicBezTo>
                  <a:cubicBezTo>
                    <a:pt x="57" y="53"/>
                    <a:pt x="57" y="53"/>
                    <a:pt x="59" y="54"/>
                  </a:cubicBezTo>
                  <a:cubicBezTo>
                    <a:pt x="71" y="57"/>
                    <a:pt x="83" y="61"/>
                    <a:pt x="91" y="67"/>
                  </a:cubicBezTo>
                  <a:cubicBezTo>
                    <a:pt x="94" y="70"/>
                    <a:pt x="95" y="72"/>
                    <a:pt x="95" y="76"/>
                  </a:cubicBezTo>
                  <a:cubicBezTo>
                    <a:pt x="95" y="79"/>
                    <a:pt x="95" y="82"/>
                    <a:pt x="95" y="85"/>
                  </a:cubicBezTo>
                  <a:close/>
                </a:path>
              </a:pathLst>
            </a:custGeom>
            <a:solidFill>
              <a:schemeClr val="tx1">
                <a:lumMod val="50000"/>
              </a:schemeClr>
            </a:solidFill>
            <a:ln>
              <a:solidFill>
                <a:schemeClr val="bg1"/>
              </a:solidFill>
            </a:ln>
            <a:extLst/>
          </p:spPr>
          <p:txBody>
            <a:bodyPr vert="horz" wrap="square" lIns="91427" tIns="45713" rIns="91427" bIns="45713" numCol="1" anchor="t" anchorCtr="0" compatLnSpc="1">
              <a:prstTxWarp prst="textNoShape">
                <a:avLst/>
              </a:prstTxWarp>
            </a:bodyPr>
            <a:lstStyle/>
            <a:p>
              <a:pPr defTabSz="931525"/>
              <a:endParaRPr lang="en-US">
                <a:solidFill>
                  <a:srgbClr val="4F4F4F"/>
                </a:solidFill>
              </a:endParaRPr>
            </a:p>
          </p:txBody>
        </p:sp>
        <p:sp>
          <p:nvSpPr>
            <p:cNvPr id="237" name="Freeform 237"/>
            <p:cNvSpPr>
              <a:spLocks noChangeAspect="1"/>
            </p:cNvSpPr>
            <p:nvPr/>
          </p:nvSpPr>
          <p:spPr bwMode="auto">
            <a:xfrm>
              <a:off x="7506749" y="2446817"/>
              <a:ext cx="268359" cy="239735"/>
            </a:xfrm>
            <a:custGeom>
              <a:avLst/>
              <a:gdLst>
                <a:gd name="T0" fmla="*/ 95 w 95"/>
                <a:gd name="T1" fmla="*/ 85 h 85"/>
                <a:gd name="T2" fmla="*/ 0 w 95"/>
                <a:gd name="T3" fmla="*/ 85 h 85"/>
                <a:gd name="T4" fmla="*/ 0 w 95"/>
                <a:gd name="T5" fmla="*/ 76 h 85"/>
                <a:gd name="T6" fmla="*/ 5 w 95"/>
                <a:gd name="T7" fmla="*/ 67 h 85"/>
                <a:gd name="T8" fmla="*/ 36 w 95"/>
                <a:gd name="T9" fmla="*/ 54 h 85"/>
                <a:gd name="T10" fmla="*/ 38 w 95"/>
                <a:gd name="T11" fmla="*/ 51 h 85"/>
                <a:gd name="T12" fmla="*/ 36 w 95"/>
                <a:gd name="T13" fmla="*/ 47 h 85"/>
                <a:gd name="T14" fmla="*/ 48 w 95"/>
                <a:gd name="T15" fmla="*/ 0 h 85"/>
                <a:gd name="T16" fmla="*/ 59 w 95"/>
                <a:gd name="T17" fmla="*/ 47 h 85"/>
                <a:gd name="T18" fmla="*/ 57 w 95"/>
                <a:gd name="T19" fmla="*/ 51 h 85"/>
                <a:gd name="T20" fmla="*/ 59 w 95"/>
                <a:gd name="T21" fmla="*/ 54 h 85"/>
                <a:gd name="T22" fmla="*/ 91 w 95"/>
                <a:gd name="T23" fmla="*/ 67 h 85"/>
                <a:gd name="T24" fmla="*/ 95 w 95"/>
                <a:gd name="T25" fmla="*/ 76 h 85"/>
                <a:gd name="T26" fmla="*/ 95 w 95"/>
                <a:gd name="T2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85">
                  <a:moveTo>
                    <a:pt x="95" y="85"/>
                  </a:moveTo>
                  <a:cubicBezTo>
                    <a:pt x="0" y="85"/>
                    <a:pt x="0" y="85"/>
                    <a:pt x="0" y="85"/>
                  </a:cubicBezTo>
                  <a:cubicBezTo>
                    <a:pt x="0" y="82"/>
                    <a:pt x="0" y="79"/>
                    <a:pt x="0" y="76"/>
                  </a:cubicBezTo>
                  <a:cubicBezTo>
                    <a:pt x="0" y="72"/>
                    <a:pt x="1" y="70"/>
                    <a:pt x="5" y="67"/>
                  </a:cubicBezTo>
                  <a:cubicBezTo>
                    <a:pt x="12" y="61"/>
                    <a:pt x="24" y="57"/>
                    <a:pt x="36" y="54"/>
                  </a:cubicBezTo>
                  <a:cubicBezTo>
                    <a:pt x="38" y="53"/>
                    <a:pt x="38" y="53"/>
                    <a:pt x="38" y="51"/>
                  </a:cubicBezTo>
                  <a:cubicBezTo>
                    <a:pt x="38" y="49"/>
                    <a:pt x="38" y="49"/>
                    <a:pt x="36" y="47"/>
                  </a:cubicBezTo>
                  <a:cubicBezTo>
                    <a:pt x="23" y="36"/>
                    <a:pt x="24" y="2"/>
                    <a:pt x="48" y="0"/>
                  </a:cubicBezTo>
                  <a:cubicBezTo>
                    <a:pt x="71" y="2"/>
                    <a:pt x="72" y="36"/>
                    <a:pt x="59" y="47"/>
                  </a:cubicBezTo>
                  <a:cubicBezTo>
                    <a:pt x="57" y="49"/>
                    <a:pt x="57" y="49"/>
                    <a:pt x="57" y="51"/>
                  </a:cubicBezTo>
                  <a:cubicBezTo>
                    <a:pt x="57" y="53"/>
                    <a:pt x="57" y="53"/>
                    <a:pt x="59" y="54"/>
                  </a:cubicBezTo>
                  <a:cubicBezTo>
                    <a:pt x="71" y="57"/>
                    <a:pt x="83" y="61"/>
                    <a:pt x="91" y="67"/>
                  </a:cubicBezTo>
                  <a:cubicBezTo>
                    <a:pt x="94" y="70"/>
                    <a:pt x="95" y="72"/>
                    <a:pt x="95" y="76"/>
                  </a:cubicBezTo>
                  <a:cubicBezTo>
                    <a:pt x="95" y="79"/>
                    <a:pt x="95" y="82"/>
                    <a:pt x="95" y="85"/>
                  </a:cubicBezTo>
                  <a:close/>
                </a:path>
              </a:pathLst>
            </a:custGeom>
            <a:solidFill>
              <a:schemeClr val="tx1">
                <a:lumMod val="50000"/>
              </a:schemeClr>
            </a:solidFill>
            <a:ln>
              <a:solidFill>
                <a:schemeClr val="bg1"/>
              </a:solidFill>
            </a:ln>
            <a:extLst/>
          </p:spPr>
          <p:txBody>
            <a:bodyPr vert="horz" wrap="square" lIns="91427" tIns="45713" rIns="91427" bIns="45713" numCol="1" anchor="t" anchorCtr="0" compatLnSpc="1">
              <a:prstTxWarp prst="textNoShape">
                <a:avLst/>
              </a:prstTxWarp>
            </a:bodyPr>
            <a:lstStyle/>
            <a:p>
              <a:pPr defTabSz="931525"/>
              <a:endParaRPr lang="en-US">
                <a:solidFill>
                  <a:srgbClr val="4F4F4F"/>
                </a:solidFill>
              </a:endParaRPr>
            </a:p>
          </p:txBody>
        </p:sp>
        <p:sp>
          <p:nvSpPr>
            <p:cNvPr id="238" name="Freeform 237"/>
            <p:cNvSpPr>
              <a:spLocks noChangeAspect="1"/>
            </p:cNvSpPr>
            <p:nvPr/>
          </p:nvSpPr>
          <p:spPr bwMode="auto">
            <a:xfrm>
              <a:off x="6670242" y="2802366"/>
              <a:ext cx="268359" cy="239735"/>
            </a:xfrm>
            <a:custGeom>
              <a:avLst/>
              <a:gdLst>
                <a:gd name="T0" fmla="*/ 95 w 95"/>
                <a:gd name="T1" fmla="*/ 85 h 85"/>
                <a:gd name="T2" fmla="*/ 0 w 95"/>
                <a:gd name="T3" fmla="*/ 85 h 85"/>
                <a:gd name="T4" fmla="*/ 0 w 95"/>
                <a:gd name="T5" fmla="*/ 76 h 85"/>
                <a:gd name="T6" fmla="*/ 5 w 95"/>
                <a:gd name="T7" fmla="*/ 67 h 85"/>
                <a:gd name="T8" fmla="*/ 36 w 95"/>
                <a:gd name="T9" fmla="*/ 54 h 85"/>
                <a:gd name="T10" fmla="*/ 38 w 95"/>
                <a:gd name="T11" fmla="*/ 51 h 85"/>
                <a:gd name="T12" fmla="*/ 36 w 95"/>
                <a:gd name="T13" fmla="*/ 47 h 85"/>
                <a:gd name="T14" fmla="*/ 48 w 95"/>
                <a:gd name="T15" fmla="*/ 0 h 85"/>
                <a:gd name="T16" fmla="*/ 59 w 95"/>
                <a:gd name="T17" fmla="*/ 47 h 85"/>
                <a:gd name="T18" fmla="*/ 57 w 95"/>
                <a:gd name="T19" fmla="*/ 51 h 85"/>
                <a:gd name="T20" fmla="*/ 59 w 95"/>
                <a:gd name="T21" fmla="*/ 54 h 85"/>
                <a:gd name="T22" fmla="*/ 91 w 95"/>
                <a:gd name="T23" fmla="*/ 67 h 85"/>
                <a:gd name="T24" fmla="*/ 95 w 95"/>
                <a:gd name="T25" fmla="*/ 76 h 85"/>
                <a:gd name="T26" fmla="*/ 95 w 95"/>
                <a:gd name="T2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85">
                  <a:moveTo>
                    <a:pt x="95" y="85"/>
                  </a:moveTo>
                  <a:cubicBezTo>
                    <a:pt x="0" y="85"/>
                    <a:pt x="0" y="85"/>
                    <a:pt x="0" y="85"/>
                  </a:cubicBezTo>
                  <a:cubicBezTo>
                    <a:pt x="0" y="82"/>
                    <a:pt x="0" y="79"/>
                    <a:pt x="0" y="76"/>
                  </a:cubicBezTo>
                  <a:cubicBezTo>
                    <a:pt x="0" y="72"/>
                    <a:pt x="1" y="70"/>
                    <a:pt x="5" y="67"/>
                  </a:cubicBezTo>
                  <a:cubicBezTo>
                    <a:pt x="12" y="61"/>
                    <a:pt x="24" y="57"/>
                    <a:pt x="36" y="54"/>
                  </a:cubicBezTo>
                  <a:cubicBezTo>
                    <a:pt x="38" y="53"/>
                    <a:pt x="38" y="53"/>
                    <a:pt x="38" y="51"/>
                  </a:cubicBezTo>
                  <a:cubicBezTo>
                    <a:pt x="38" y="49"/>
                    <a:pt x="38" y="49"/>
                    <a:pt x="36" y="47"/>
                  </a:cubicBezTo>
                  <a:cubicBezTo>
                    <a:pt x="23" y="36"/>
                    <a:pt x="24" y="2"/>
                    <a:pt x="48" y="0"/>
                  </a:cubicBezTo>
                  <a:cubicBezTo>
                    <a:pt x="71" y="2"/>
                    <a:pt x="72" y="36"/>
                    <a:pt x="59" y="47"/>
                  </a:cubicBezTo>
                  <a:cubicBezTo>
                    <a:pt x="57" y="49"/>
                    <a:pt x="57" y="49"/>
                    <a:pt x="57" y="51"/>
                  </a:cubicBezTo>
                  <a:cubicBezTo>
                    <a:pt x="57" y="53"/>
                    <a:pt x="57" y="53"/>
                    <a:pt x="59" y="54"/>
                  </a:cubicBezTo>
                  <a:cubicBezTo>
                    <a:pt x="71" y="57"/>
                    <a:pt x="83" y="61"/>
                    <a:pt x="91" y="67"/>
                  </a:cubicBezTo>
                  <a:cubicBezTo>
                    <a:pt x="94" y="70"/>
                    <a:pt x="95" y="72"/>
                    <a:pt x="95" y="76"/>
                  </a:cubicBezTo>
                  <a:cubicBezTo>
                    <a:pt x="95" y="79"/>
                    <a:pt x="95" y="82"/>
                    <a:pt x="95" y="85"/>
                  </a:cubicBezTo>
                  <a:close/>
                </a:path>
              </a:pathLst>
            </a:custGeom>
            <a:solidFill>
              <a:schemeClr val="tx1">
                <a:lumMod val="50000"/>
              </a:schemeClr>
            </a:solidFill>
            <a:ln>
              <a:solidFill>
                <a:schemeClr val="bg1"/>
              </a:solidFill>
            </a:ln>
            <a:extLst/>
          </p:spPr>
          <p:txBody>
            <a:bodyPr vert="horz" wrap="square" lIns="91427" tIns="45713" rIns="91427" bIns="45713" numCol="1" anchor="t" anchorCtr="0" compatLnSpc="1">
              <a:prstTxWarp prst="textNoShape">
                <a:avLst/>
              </a:prstTxWarp>
            </a:bodyPr>
            <a:lstStyle/>
            <a:p>
              <a:pPr defTabSz="931525"/>
              <a:endParaRPr lang="en-US">
                <a:solidFill>
                  <a:srgbClr val="4F4F4F"/>
                </a:solidFill>
              </a:endParaRPr>
            </a:p>
          </p:txBody>
        </p:sp>
        <p:sp>
          <p:nvSpPr>
            <p:cNvPr id="239" name="Freeform 237"/>
            <p:cNvSpPr>
              <a:spLocks noChangeAspect="1"/>
            </p:cNvSpPr>
            <p:nvPr/>
          </p:nvSpPr>
          <p:spPr bwMode="auto">
            <a:xfrm>
              <a:off x="4514224" y="4990204"/>
              <a:ext cx="268359" cy="239735"/>
            </a:xfrm>
            <a:custGeom>
              <a:avLst/>
              <a:gdLst>
                <a:gd name="T0" fmla="*/ 95 w 95"/>
                <a:gd name="T1" fmla="*/ 85 h 85"/>
                <a:gd name="T2" fmla="*/ 0 w 95"/>
                <a:gd name="T3" fmla="*/ 85 h 85"/>
                <a:gd name="T4" fmla="*/ 0 w 95"/>
                <a:gd name="T5" fmla="*/ 76 h 85"/>
                <a:gd name="T6" fmla="*/ 5 w 95"/>
                <a:gd name="T7" fmla="*/ 67 h 85"/>
                <a:gd name="T8" fmla="*/ 36 w 95"/>
                <a:gd name="T9" fmla="*/ 54 h 85"/>
                <a:gd name="T10" fmla="*/ 38 w 95"/>
                <a:gd name="T11" fmla="*/ 51 h 85"/>
                <a:gd name="T12" fmla="*/ 36 w 95"/>
                <a:gd name="T13" fmla="*/ 47 h 85"/>
                <a:gd name="T14" fmla="*/ 48 w 95"/>
                <a:gd name="T15" fmla="*/ 0 h 85"/>
                <a:gd name="T16" fmla="*/ 59 w 95"/>
                <a:gd name="T17" fmla="*/ 47 h 85"/>
                <a:gd name="T18" fmla="*/ 57 w 95"/>
                <a:gd name="T19" fmla="*/ 51 h 85"/>
                <a:gd name="T20" fmla="*/ 59 w 95"/>
                <a:gd name="T21" fmla="*/ 54 h 85"/>
                <a:gd name="T22" fmla="*/ 91 w 95"/>
                <a:gd name="T23" fmla="*/ 67 h 85"/>
                <a:gd name="T24" fmla="*/ 95 w 95"/>
                <a:gd name="T25" fmla="*/ 76 h 85"/>
                <a:gd name="T26" fmla="*/ 95 w 95"/>
                <a:gd name="T2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85">
                  <a:moveTo>
                    <a:pt x="95" y="85"/>
                  </a:moveTo>
                  <a:cubicBezTo>
                    <a:pt x="0" y="85"/>
                    <a:pt x="0" y="85"/>
                    <a:pt x="0" y="85"/>
                  </a:cubicBezTo>
                  <a:cubicBezTo>
                    <a:pt x="0" y="82"/>
                    <a:pt x="0" y="79"/>
                    <a:pt x="0" y="76"/>
                  </a:cubicBezTo>
                  <a:cubicBezTo>
                    <a:pt x="0" y="72"/>
                    <a:pt x="1" y="70"/>
                    <a:pt x="5" y="67"/>
                  </a:cubicBezTo>
                  <a:cubicBezTo>
                    <a:pt x="12" y="61"/>
                    <a:pt x="24" y="57"/>
                    <a:pt x="36" y="54"/>
                  </a:cubicBezTo>
                  <a:cubicBezTo>
                    <a:pt x="38" y="53"/>
                    <a:pt x="38" y="53"/>
                    <a:pt x="38" y="51"/>
                  </a:cubicBezTo>
                  <a:cubicBezTo>
                    <a:pt x="38" y="49"/>
                    <a:pt x="38" y="49"/>
                    <a:pt x="36" y="47"/>
                  </a:cubicBezTo>
                  <a:cubicBezTo>
                    <a:pt x="23" y="36"/>
                    <a:pt x="24" y="2"/>
                    <a:pt x="48" y="0"/>
                  </a:cubicBezTo>
                  <a:cubicBezTo>
                    <a:pt x="71" y="2"/>
                    <a:pt x="72" y="36"/>
                    <a:pt x="59" y="47"/>
                  </a:cubicBezTo>
                  <a:cubicBezTo>
                    <a:pt x="57" y="49"/>
                    <a:pt x="57" y="49"/>
                    <a:pt x="57" y="51"/>
                  </a:cubicBezTo>
                  <a:cubicBezTo>
                    <a:pt x="57" y="53"/>
                    <a:pt x="57" y="53"/>
                    <a:pt x="59" y="54"/>
                  </a:cubicBezTo>
                  <a:cubicBezTo>
                    <a:pt x="71" y="57"/>
                    <a:pt x="83" y="61"/>
                    <a:pt x="91" y="67"/>
                  </a:cubicBezTo>
                  <a:cubicBezTo>
                    <a:pt x="94" y="70"/>
                    <a:pt x="95" y="72"/>
                    <a:pt x="95" y="76"/>
                  </a:cubicBezTo>
                  <a:cubicBezTo>
                    <a:pt x="95" y="79"/>
                    <a:pt x="95" y="82"/>
                    <a:pt x="95" y="85"/>
                  </a:cubicBezTo>
                  <a:close/>
                </a:path>
              </a:pathLst>
            </a:custGeom>
            <a:solidFill>
              <a:schemeClr val="tx1">
                <a:lumMod val="50000"/>
              </a:schemeClr>
            </a:solidFill>
            <a:ln>
              <a:solidFill>
                <a:schemeClr val="bg1"/>
              </a:solidFill>
            </a:ln>
            <a:extLst/>
          </p:spPr>
          <p:txBody>
            <a:bodyPr vert="horz" wrap="square" lIns="91427" tIns="45713" rIns="91427" bIns="45713" numCol="1" anchor="t" anchorCtr="0" compatLnSpc="1">
              <a:prstTxWarp prst="textNoShape">
                <a:avLst/>
              </a:prstTxWarp>
            </a:bodyPr>
            <a:lstStyle/>
            <a:p>
              <a:pPr defTabSz="931525"/>
              <a:endParaRPr lang="en-US">
                <a:solidFill>
                  <a:srgbClr val="4F4F4F"/>
                </a:solidFill>
              </a:endParaRPr>
            </a:p>
          </p:txBody>
        </p:sp>
        <p:sp>
          <p:nvSpPr>
            <p:cNvPr id="240" name="Freeform 237"/>
            <p:cNvSpPr>
              <a:spLocks noChangeAspect="1"/>
            </p:cNvSpPr>
            <p:nvPr/>
          </p:nvSpPr>
          <p:spPr bwMode="auto">
            <a:xfrm>
              <a:off x="4956184" y="4776844"/>
              <a:ext cx="268359" cy="239735"/>
            </a:xfrm>
            <a:custGeom>
              <a:avLst/>
              <a:gdLst>
                <a:gd name="T0" fmla="*/ 95 w 95"/>
                <a:gd name="T1" fmla="*/ 85 h 85"/>
                <a:gd name="T2" fmla="*/ 0 w 95"/>
                <a:gd name="T3" fmla="*/ 85 h 85"/>
                <a:gd name="T4" fmla="*/ 0 w 95"/>
                <a:gd name="T5" fmla="*/ 76 h 85"/>
                <a:gd name="T6" fmla="*/ 5 w 95"/>
                <a:gd name="T7" fmla="*/ 67 h 85"/>
                <a:gd name="T8" fmla="*/ 36 w 95"/>
                <a:gd name="T9" fmla="*/ 54 h 85"/>
                <a:gd name="T10" fmla="*/ 38 w 95"/>
                <a:gd name="T11" fmla="*/ 51 h 85"/>
                <a:gd name="T12" fmla="*/ 36 w 95"/>
                <a:gd name="T13" fmla="*/ 47 h 85"/>
                <a:gd name="T14" fmla="*/ 48 w 95"/>
                <a:gd name="T15" fmla="*/ 0 h 85"/>
                <a:gd name="T16" fmla="*/ 59 w 95"/>
                <a:gd name="T17" fmla="*/ 47 h 85"/>
                <a:gd name="T18" fmla="*/ 57 w 95"/>
                <a:gd name="T19" fmla="*/ 51 h 85"/>
                <a:gd name="T20" fmla="*/ 59 w 95"/>
                <a:gd name="T21" fmla="*/ 54 h 85"/>
                <a:gd name="T22" fmla="*/ 91 w 95"/>
                <a:gd name="T23" fmla="*/ 67 h 85"/>
                <a:gd name="T24" fmla="*/ 95 w 95"/>
                <a:gd name="T25" fmla="*/ 76 h 85"/>
                <a:gd name="T26" fmla="*/ 95 w 95"/>
                <a:gd name="T2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85">
                  <a:moveTo>
                    <a:pt x="95" y="85"/>
                  </a:moveTo>
                  <a:cubicBezTo>
                    <a:pt x="0" y="85"/>
                    <a:pt x="0" y="85"/>
                    <a:pt x="0" y="85"/>
                  </a:cubicBezTo>
                  <a:cubicBezTo>
                    <a:pt x="0" y="82"/>
                    <a:pt x="0" y="79"/>
                    <a:pt x="0" y="76"/>
                  </a:cubicBezTo>
                  <a:cubicBezTo>
                    <a:pt x="0" y="72"/>
                    <a:pt x="1" y="70"/>
                    <a:pt x="5" y="67"/>
                  </a:cubicBezTo>
                  <a:cubicBezTo>
                    <a:pt x="12" y="61"/>
                    <a:pt x="24" y="57"/>
                    <a:pt x="36" y="54"/>
                  </a:cubicBezTo>
                  <a:cubicBezTo>
                    <a:pt x="38" y="53"/>
                    <a:pt x="38" y="53"/>
                    <a:pt x="38" y="51"/>
                  </a:cubicBezTo>
                  <a:cubicBezTo>
                    <a:pt x="38" y="49"/>
                    <a:pt x="38" y="49"/>
                    <a:pt x="36" y="47"/>
                  </a:cubicBezTo>
                  <a:cubicBezTo>
                    <a:pt x="23" y="36"/>
                    <a:pt x="24" y="2"/>
                    <a:pt x="48" y="0"/>
                  </a:cubicBezTo>
                  <a:cubicBezTo>
                    <a:pt x="71" y="2"/>
                    <a:pt x="72" y="36"/>
                    <a:pt x="59" y="47"/>
                  </a:cubicBezTo>
                  <a:cubicBezTo>
                    <a:pt x="57" y="49"/>
                    <a:pt x="57" y="49"/>
                    <a:pt x="57" y="51"/>
                  </a:cubicBezTo>
                  <a:cubicBezTo>
                    <a:pt x="57" y="53"/>
                    <a:pt x="57" y="53"/>
                    <a:pt x="59" y="54"/>
                  </a:cubicBezTo>
                  <a:cubicBezTo>
                    <a:pt x="71" y="57"/>
                    <a:pt x="83" y="61"/>
                    <a:pt x="91" y="67"/>
                  </a:cubicBezTo>
                  <a:cubicBezTo>
                    <a:pt x="94" y="70"/>
                    <a:pt x="95" y="72"/>
                    <a:pt x="95" y="76"/>
                  </a:cubicBezTo>
                  <a:cubicBezTo>
                    <a:pt x="95" y="79"/>
                    <a:pt x="95" y="82"/>
                    <a:pt x="95" y="85"/>
                  </a:cubicBezTo>
                  <a:close/>
                </a:path>
              </a:pathLst>
            </a:custGeom>
            <a:solidFill>
              <a:schemeClr val="tx1">
                <a:lumMod val="50000"/>
              </a:schemeClr>
            </a:solidFill>
            <a:ln>
              <a:solidFill>
                <a:schemeClr val="bg1"/>
              </a:solidFill>
            </a:ln>
            <a:extLst/>
          </p:spPr>
          <p:txBody>
            <a:bodyPr vert="horz" wrap="square" lIns="91427" tIns="45713" rIns="91427" bIns="45713" numCol="1" anchor="t" anchorCtr="0" compatLnSpc="1">
              <a:prstTxWarp prst="textNoShape">
                <a:avLst/>
              </a:prstTxWarp>
            </a:bodyPr>
            <a:lstStyle/>
            <a:p>
              <a:pPr defTabSz="931525"/>
              <a:endParaRPr lang="en-US">
                <a:solidFill>
                  <a:srgbClr val="4F4F4F"/>
                </a:solidFill>
              </a:endParaRPr>
            </a:p>
          </p:txBody>
        </p:sp>
        <p:sp>
          <p:nvSpPr>
            <p:cNvPr id="241" name="Freeform 237"/>
            <p:cNvSpPr>
              <a:spLocks noChangeAspect="1"/>
            </p:cNvSpPr>
            <p:nvPr/>
          </p:nvSpPr>
          <p:spPr bwMode="auto">
            <a:xfrm>
              <a:off x="7249362" y="2878566"/>
              <a:ext cx="268359" cy="239735"/>
            </a:xfrm>
            <a:custGeom>
              <a:avLst/>
              <a:gdLst>
                <a:gd name="T0" fmla="*/ 95 w 95"/>
                <a:gd name="T1" fmla="*/ 85 h 85"/>
                <a:gd name="T2" fmla="*/ 0 w 95"/>
                <a:gd name="T3" fmla="*/ 85 h 85"/>
                <a:gd name="T4" fmla="*/ 0 w 95"/>
                <a:gd name="T5" fmla="*/ 76 h 85"/>
                <a:gd name="T6" fmla="*/ 5 w 95"/>
                <a:gd name="T7" fmla="*/ 67 h 85"/>
                <a:gd name="T8" fmla="*/ 36 w 95"/>
                <a:gd name="T9" fmla="*/ 54 h 85"/>
                <a:gd name="T10" fmla="*/ 38 w 95"/>
                <a:gd name="T11" fmla="*/ 51 h 85"/>
                <a:gd name="T12" fmla="*/ 36 w 95"/>
                <a:gd name="T13" fmla="*/ 47 h 85"/>
                <a:gd name="T14" fmla="*/ 48 w 95"/>
                <a:gd name="T15" fmla="*/ 0 h 85"/>
                <a:gd name="T16" fmla="*/ 59 w 95"/>
                <a:gd name="T17" fmla="*/ 47 h 85"/>
                <a:gd name="T18" fmla="*/ 57 w 95"/>
                <a:gd name="T19" fmla="*/ 51 h 85"/>
                <a:gd name="T20" fmla="*/ 59 w 95"/>
                <a:gd name="T21" fmla="*/ 54 h 85"/>
                <a:gd name="T22" fmla="*/ 91 w 95"/>
                <a:gd name="T23" fmla="*/ 67 h 85"/>
                <a:gd name="T24" fmla="*/ 95 w 95"/>
                <a:gd name="T25" fmla="*/ 76 h 85"/>
                <a:gd name="T26" fmla="*/ 95 w 95"/>
                <a:gd name="T2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85">
                  <a:moveTo>
                    <a:pt x="95" y="85"/>
                  </a:moveTo>
                  <a:cubicBezTo>
                    <a:pt x="0" y="85"/>
                    <a:pt x="0" y="85"/>
                    <a:pt x="0" y="85"/>
                  </a:cubicBezTo>
                  <a:cubicBezTo>
                    <a:pt x="0" y="82"/>
                    <a:pt x="0" y="79"/>
                    <a:pt x="0" y="76"/>
                  </a:cubicBezTo>
                  <a:cubicBezTo>
                    <a:pt x="0" y="72"/>
                    <a:pt x="1" y="70"/>
                    <a:pt x="5" y="67"/>
                  </a:cubicBezTo>
                  <a:cubicBezTo>
                    <a:pt x="12" y="61"/>
                    <a:pt x="24" y="57"/>
                    <a:pt x="36" y="54"/>
                  </a:cubicBezTo>
                  <a:cubicBezTo>
                    <a:pt x="38" y="53"/>
                    <a:pt x="38" y="53"/>
                    <a:pt x="38" y="51"/>
                  </a:cubicBezTo>
                  <a:cubicBezTo>
                    <a:pt x="38" y="49"/>
                    <a:pt x="38" y="49"/>
                    <a:pt x="36" y="47"/>
                  </a:cubicBezTo>
                  <a:cubicBezTo>
                    <a:pt x="23" y="36"/>
                    <a:pt x="24" y="2"/>
                    <a:pt x="48" y="0"/>
                  </a:cubicBezTo>
                  <a:cubicBezTo>
                    <a:pt x="71" y="2"/>
                    <a:pt x="72" y="36"/>
                    <a:pt x="59" y="47"/>
                  </a:cubicBezTo>
                  <a:cubicBezTo>
                    <a:pt x="57" y="49"/>
                    <a:pt x="57" y="49"/>
                    <a:pt x="57" y="51"/>
                  </a:cubicBezTo>
                  <a:cubicBezTo>
                    <a:pt x="57" y="53"/>
                    <a:pt x="57" y="53"/>
                    <a:pt x="59" y="54"/>
                  </a:cubicBezTo>
                  <a:cubicBezTo>
                    <a:pt x="71" y="57"/>
                    <a:pt x="83" y="61"/>
                    <a:pt x="91" y="67"/>
                  </a:cubicBezTo>
                  <a:cubicBezTo>
                    <a:pt x="94" y="70"/>
                    <a:pt x="95" y="72"/>
                    <a:pt x="95" y="76"/>
                  </a:cubicBezTo>
                  <a:cubicBezTo>
                    <a:pt x="95" y="79"/>
                    <a:pt x="95" y="82"/>
                    <a:pt x="95" y="85"/>
                  </a:cubicBezTo>
                  <a:close/>
                </a:path>
              </a:pathLst>
            </a:custGeom>
            <a:solidFill>
              <a:schemeClr val="tx1">
                <a:lumMod val="50000"/>
              </a:schemeClr>
            </a:solidFill>
            <a:ln>
              <a:solidFill>
                <a:schemeClr val="bg1"/>
              </a:solidFill>
            </a:ln>
            <a:extLst/>
          </p:spPr>
          <p:txBody>
            <a:bodyPr vert="horz" wrap="square" lIns="91427" tIns="45713" rIns="91427" bIns="45713" numCol="1" anchor="t" anchorCtr="0" compatLnSpc="1">
              <a:prstTxWarp prst="textNoShape">
                <a:avLst/>
              </a:prstTxWarp>
            </a:bodyPr>
            <a:lstStyle/>
            <a:p>
              <a:pPr defTabSz="931525"/>
              <a:endParaRPr lang="en-US">
                <a:solidFill>
                  <a:srgbClr val="4F4F4F"/>
                </a:solidFill>
              </a:endParaRPr>
            </a:p>
          </p:txBody>
        </p:sp>
        <p:sp>
          <p:nvSpPr>
            <p:cNvPr id="242" name="Freeform 237"/>
            <p:cNvSpPr>
              <a:spLocks noChangeAspect="1"/>
            </p:cNvSpPr>
            <p:nvPr/>
          </p:nvSpPr>
          <p:spPr bwMode="auto">
            <a:xfrm>
              <a:off x="3429204" y="2445124"/>
              <a:ext cx="268359" cy="239735"/>
            </a:xfrm>
            <a:custGeom>
              <a:avLst/>
              <a:gdLst>
                <a:gd name="T0" fmla="*/ 95 w 95"/>
                <a:gd name="T1" fmla="*/ 85 h 85"/>
                <a:gd name="T2" fmla="*/ 0 w 95"/>
                <a:gd name="T3" fmla="*/ 85 h 85"/>
                <a:gd name="T4" fmla="*/ 0 w 95"/>
                <a:gd name="T5" fmla="*/ 76 h 85"/>
                <a:gd name="T6" fmla="*/ 5 w 95"/>
                <a:gd name="T7" fmla="*/ 67 h 85"/>
                <a:gd name="T8" fmla="*/ 36 w 95"/>
                <a:gd name="T9" fmla="*/ 54 h 85"/>
                <a:gd name="T10" fmla="*/ 38 w 95"/>
                <a:gd name="T11" fmla="*/ 51 h 85"/>
                <a:gd name="T12" fmla="*/ 36 w 95"/>
                <a:gd name="T13" fmla="*/ 47 h 85"/>
                <a:gd name="T14" fmla="*/ 48 w 95"/>
                <a:gd name="T15" fmla="*/ 0 h 85"/>
                <a:gd name="T16" fmla="*/ 59 w 95"/>
                <a:gd name="T17" fmla="*/ 47 h 85"/>
                <a:gd name="T18" fmla="*/ 57 w 95"/>
                <a:gd name="T19" fmla="*/ 51 h 85"/>
                <a:gd name="T20" fmla="*/ 59 w 95"/>
                <a:gd name="T21" fmla="*/ 54 h 85"/>
                <a:gd name="T22" fmla="*/ 91 w 95"/>
                <a:gd name="T23" fmla="*/ 67 h 85"/>
                <a:gd name="T24" fmla="*/ 95 w 95"/>
                <a:gd name="T25" fmla="*/ 76 h 85"/>
                <a:gd name="T26" fmla="*/ 95 w 95"/>
                <a:gd name="T2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85">
                  <a:moveTo>
                    <a:pt x="95" y="85"/>
                  </a:moveTo>
                  <a:cubicBezTo>
                    <a:pt x="0" y="85"/>
                    <a:pt x="0" y="85"/>
                    <a:pt x="0" y="85"/>
                  </a:cubicBezTo>
                  <a:cubicBezTo>
                    <a:pt x="0" y="82"/>
                    <a:pt x="0" y="79"/>
                    <a:pt x="0" y="76"/>
                  </a:cubicBezTo>
                  <a:cubicBezTo>
                    <a:pt x="0" y="72"/>
                    <a:pt x="1" y="70"/>
                    <a:pt x="5" y="67"/>
                  </a:cubicBezTo>
                  <a:cubicBezTo>
                    <a:pt x="12" y="61"/>
                    <a:pt x="24" y="57"/>
                    <a:pt x="36" y="54"/>
                  </a:cubicBezTo>
                  <a:cubicBezTo>
                    <a:pt x="38" y="53"/>
                    <a:pt x="38" y="53"/>
                    <a:pt x="38" y="51"/>
                  </a:cubicBezTo>
                  <a:cubicBezTo>
                    <a:pt x="38" y="49"/>
                    <a:pt x="38" y="49"/>
                    <a:pt x="36" y="47"/>
                  </a:cubicBezTo>
                  <a:cubicBezTo>
                    <a:pt x="23" y="36"/>
                    <a:pt x="24" y="2"/>
                    <a:pt x="48" y="0"/>
                  </a:cubicBezTo>
                  <a:cubicBezTo>
                    <a:pt x="71" y="2"/>
                    <a:pt x="72" y="36"/>
                    <a:pt x="59" y="47"/>
                  </a:cubicBezTo>
                  <a:cubicBezTo>
                    <a:pt x="57" y="49"/>
                    <a:pt x="57" y="49"/>
                    <a:pt x="57" y="51"/>
                  </a:cubicBezTo>
                  <a:cubicBezTo>
                    <a:pt x="57" y="53"/>
                    <a:pt x="57" y="53"/>
                    <a:pt x="59" y="54"/>
                  </a:cubicBezTo>
                  <a:cubicBezTo>
                    <a:pt x="71" y="57"/>
                    <a:pt x="83" y="61"/>
                    <a:pt x="91" y="67"/>
                  </a:cubicBezTo>
                  <a:cubicBezTo>
                    <a:pt x="94" y="70"/>
                    <a:pt x="95" y="72"/>
                    <a:pt x="95" y="76"/>
                  </a:cubicBezTo>
                  <a:cubicBezTo>
                    <a:pt x="95" y="79"/>
                    <a:pt x="95" y="82"/>
                    <a:pt x="95" y="85"/>
                  </a:cubicBezTo>
                  <a:close/>
                </a:path>
              </a:pathLst>
            </a:custGeom>
            <a:solidFill>
              <a:schemeClr val="tx1">
                <a:lumMod val="50000"/>
              </a:schemeClr>
            </a:solidFill>
            <a:ln>
              <a:solidFill>
                <a:schemeClr val="bg1"/>
              </a:solidFill>
            </a:ln>
            <a:extLst/>
          </p:spPr>
          <p:txBody>
            <a:bodyPr vert="horz" wrap="square" lIns="91427" tIns="45713" rIns="91427" bIns="45713" numCol="1" anchor="t" anchorCtr="0" compatLnSpc="1">
              <a:prstTxWarp prst="textNoShape">
                <a:avLst/>
              </a:prstTxWarp>
            </a:bodyPr>
            <a:lstStyle/>
            <a:p>
              <a:pPr defTabSz="931525"/>
              <a:endParaRPr lang="en-US">
                <a:solidFill>
                  <a:srgbClr val="4F4F4F"/>
                </a:solidFill>
              </a:endParaRPr>
            </a:p>
          </p:txBody>
        </p:sp>
        <p:sp>
          <p:nvSpPr>
            <p:cNvPr id="243" name="Freeform 237"/>
            <p:cNvSpPr>
              <a:spLocks noChangeAspect="1"/>
            </p:cNvSpPr>
            <p:nvPr/>
          </p:nvSpPr>
          <p:spPr bwMode="auto">
            <a:xfrm>
              <a:off x="4358844" y="5340724"/>
              <a:ext cx="268359" cy="239735"/>
            </a:xfrm>
            <a:custGeom>
              <a:avLst/>
              <a:gdLst>
                <a:gd name="T0" fmla="*/ 95 w 95"/>
                <a:gd name="T1" fmla="*/ 85 h 85"/>
                <a:gd name="T2" fmla="*/ 0 w 95"/>
                <a:gd name="T3" fmla="*/ 85 h 85"/>
                <a:gd name="T4" fmla="*/ 0 w 95"/>
                <a:gd name="T5" fmla="*/ 76 h 85"/>
                <a:gd name="T6" fmla="*/ 5 w 95"/>
                <a:gd name="T7" fmla="*/ 67 h 85"/>
                <a:gd name="T8" fmla="*/ 36 w 95"/>
                <a:gd name="T9" fmla="*/ 54 h 85"/>
                <a:gd name="T10" fmla="*/ 38 w 95"/>
                <a:gd name="T11" fmla="*/ 51 h 85"/>
                <a:gd name="T12" fmla="*/ 36 w 95"/>
                <a:gd name="T13" fmla="*/ 47 h 85"/>
                <a:gd name="T14" fmla="*/ 48 w 95"/>
                <a:gd name="T15" fmla="*/ 0 h 85"/>
                <a:gd name="T16" fmla="*/ 59 w 95"/>
                <a:gd name="T17" fmla="*/ 47 h 85"/>
                <a:gd name="T18" fmla="*/ 57 w 95"/>
                <a:gd name="T19" fmla="*/ 51 h 85"/>
                <a:gd name="T20" fmla="*/ 59 w 95"/>
                <a:gd name="T21" fmla="*/ 54 h 85"/>
                <a:gd name="T22" fmla="*/ 91 w 95"/>
                <a:gd name="T23" fmla="*/ 67 h 85"/>
                <a:gd name="T24" fmla="*/ 95 w 95"/>
                <a:gd name="T25" fmla="*/ 76 h 85"/>
                <a:gd name="T26" fmla="*/ 95 w 95"/>
                <a:gd name="T2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85">
                  <a:moveTo>
                    <a:pt x="95" y="85"/>
                  </a:moveTo>
                  <a:cubicBezTo>
                    <a:pt x="0" y="85"/>
                    <a:pt x="0" y="85"/>
                    <a:pt x="0" y="85"/>
                  </a:cubicBezTo>
                  <a:cubicBezTo>
                    <a:pt x="0" y="82"/>
                    <a:pt x="0" y="79"/>
                    <a:pt x="0" y="76"/>
                  </a:cubicBezTo>
                  <a:cubicBezTo>
                    <a:pt x="0" y="72"/>
                    <a:pt x="1" y="70"/>
                    <a:pt x="5" y="67"/>
                  </a:cubicBezTo>
                  <a:cubicBezTo>
                    <a:pt x="12" y="61"/>
                    <a:pt x="24" y="57"/>
                    <a:pt x="36" y="54"/>
                  </a:cubicBezTo>
                  <a:cubicBezTo>
                    <a:pt x="38" y="53"/>
                    <a:pt x="38" y="53"/>
                    <a:pt x="38" y="51"/>
                  </a:cubicBezTo>
                  <a:cubicBezTo>
                    <a:pt x="38" y="49"/>
                    <a:pt x="38" y="49"/>
                    <a:pt x="36" y="47"/>
                  </a:cubicBezTo>
                  <a:cubicBezTo>
                    <a:pt x="23" y="36"/>
                    <a:pt x="24" y="2"/>
                    <a:pt x="48" y="0"/>
                  </a:cubicBezTo>
                  <a:cubicBezTo>
                    <a:pt x="71" y="2"/>
                    <a:pt x="72" y="36"/>
                    <a:pt x="59" y="47"/>
                  </a:cubicBezTo>
                  <a:cubicBezTo>
                    <a:pt x="57" y="49"/>
                    <a:pt x="57" y="49"/>
                    <a:pt x="57" y="51"/>
                  </a:cubicBezTo>
                  <a:cubicBezTo>
                    <a:pt x="57" y="53"/>
                    <a:pt x="57" y="53"/>
                    <a:pt x="59" y="54"/>
                  </a:cubicBezTo>
                  <a:cubicBezTo>
                    <a:pt x="71" y="57"/>
                    <a:pt x="83" y="61"/>
                    <a:pt x="91" y="67"/>
                  </a:cubicBezTo>
                  <a:cubicBezTo>
                    <a:pt x="94" y="70"/>
                    <a:pt x="95" y="72"/>
                    <a:pt x="95" y="76"/>
                  </a:cubicBezTo>
                  <a:cubicBezTo>
                    <a:pt x="95" y="79"/>
                    <a:pt x="95" y="82"/>
                    <a:pt x="95" y="85"/>
                  </a:cubicBezTo>
                  <a:close/>
                </a:path>
              </a:pathLst>
            </a:custGeom>
            <a:solidFill>
              <a:schemeClr val="tx1">
                <a:lumMod val="50000"/>
              </a:schemeClr>
            </a:solidFill>
            <a:ln>
              <a:solidFill>
                <a:schemeClr val="bg1"/>
              </a:solidFill>
            </a:ln>
            <a:extLst/>
          </p:spPr>
          <p:txBody>
            <a:bodyPr vert="horz" wrap="square" lIns="91427" tIns="45713" rIns="91427" bIns="45713" numCol="1" anchor="t" anchorCtr="0" compatLnSpc="1">
              <a:prstTxWarp prst="textNoShape">
                <a:avLst/>
              </a:prstTxWarp>
            </a:bodyPr>
            <a:lstStyle/>
            <a:p>
              <a:pPr defTabSz="931525"/>
              <a:endParaRPr lang="en-US">
                <a:solidFill>
                  <a:srgbClr val="4F4F4F"/>
                </a:solidFill>
              </a:endParaRPr>
            </a:p>
          </p:txBody>
        </p:sp>
        <p:sp>
          <p:nvSpPr>
            <p:cNvPr id="244" name="Freeform 237"/>
            <p:cNvSpPr>
              <a:spLocks noChangeAspect="1"/>
            </p:cNvSpPr>
            <p:nvPr/>
          </p:nvSpPr>
          <p:spPr bwMode="auto">
            <a:xfrm>
              <a:off x="9442229" y="2782097"/>
              <a:ext cx="268359" cy="239735"/>
            </a:xfrm>
            <a:custGeom>
              <a:avLst/>
              <a:gdLst>
                <a:gd name="T0" fmla="*/ 95 w 95"/>
                <a:gd name="T1" fmla="*/ 85 h 85"/>
                <a:gd name="T2" fmla="*/ 0 w 95"/>
                <a:gd name="T3" fmla="*/ 85 h 85"/>
                <a:gd name="T4" fmla="*/ 0 w 95"/>
                <a:gd name="T5" fmla="*/ 76 h 85"/>
                <a:gd name="T6" fmla="*/ 5 w 95"/>
                <a:gd name="T7" fmla="*/ 67 h 85"/>
                <a:gd name="T8" fmla="*/ 36 w 95"/>
                <a:gd name="T9" fmla="*/ 54 h 85"/>
                <a:gd name="T10" fmla="*/ 38 w 95"/>
                <a:gd name="T11" fmla="*/ 51 h 85"/>
                <a:gd name="T12" fmla="*/ 36 w 95"/>
                <a:gd name="T13" fmla="*/ 47 h 85"/>
                <a:gd name="T14" fmla="*/ 48 w 95"/>
                <a:gd name="T15" fmla="*/ 0 h 85"/>
                <a:gd name="T16" fmla="*/ 59 w 95"/>
                <a:gd name="T17" fmla="*/ 47 h 85"/>
                <a:gd name="T18" fmla="*/ 57 w 95"/>
                <a:gd name="T19" fmla="*/ 51 h 85"/>
                <a:gd name="T20" fmla="*/ 59 w 95"/>
                <a:gd name="T21" fmla="*/ 54 h 85"/>
                <a:gd name="T22" fmla="*/ 91 w 95"/>
                <a:gd name="T23" fmla="*/ 67 h 85"/>
                <a:gd name="T24" fmla="*/ 95 w 95"/>
                <a:gd name="T25" fmla="*/ 76 h 85"/>
                <a:gd name="T26" fmla="*/ 95 w 95"/>
                <a:gd name="T2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85">
                  <a:moveTo>
                    <a:pt x="95" y="85"/>
                  </a:moveTo>
                  <a:cubicBezTo>
                    <a:pt x="0" y="85"/>
                    <a:pt x="0" y="85"/>
                    <a:pt x="0" y="85"/>
                  </a:cubicBezTo>
                  <a:cubicBezTo>
                    <a:pt x="0" y="82"/>
                    <a:pt x="0" y="79"/>
                    <a:pt x="0" y="76"/>
                  </a:cubicBezTo>
                  <a:cubicBezTo>
                    <a:pt x="0" y="72"/>
                    <a:pt x="1" y="70"/>
                    <a:pt x="5" y="67"/>
                  </a:cubicBezTo>
                  <a:cubicBezTo>
                    <a:pt x="12" y="61"/>
                    <a:pt x="24" y="57"/>
                    <a:pt x="36" y="54"/>
                  </a:cubicBezTo>
                  <a:cubicBezTo>
                    <a:pt x="38" y="53"/>
                    <a:pt x="38" y="53"/>
                    <a:pt x="38" y="51"/>
                  </a:cubicBezTo>
                  <a:cubicBezTo>
                    <a:pt x="38" y="49"/>
                    <a:pt x="38" y="49"/>
                    <a:pt x="36" y="47"/>
                  </a:cubicBezTo>
                  <a:cubicBezTo>
                    <a:pt x="23" y="36"/>
                    <a:pt x="24" y="2"/>
                    <a:pt x="48" y="0"/>
                  </a:cubicBezTo>
                  <a:cubicBezTo>
                    <a:pt x="71" y="2"/>
                    <a:pt x="72" y="36"/>
                    <a:pt x="59" y="47"/>
                  </a:cubicBezTo>
                  <a:cubicBezTo>
                    <a:pt x="57" y="49"/>
                    <a:pt x="57" y="49"/>
                    <a:pt x="57" y="51"/>
                  </a:cubicBezTo>
                  <a:cubicBezTo>
                    <a:pt x="57" y="53"/>
                    <a:pt x="57" y="53"/>
                    <a:pt x="59" y="54"/>
                  </a:cubicBezTo>
                  <a:cubicBezTo>
                    <a:pt x="71" y="57"/>
                    <a:pt x="83" y="61"/>
                    <a:pt x="91" y="67"/>
                  </a:cubicBezTo>
                  <a:cubicBezTo>
                    <a:pt x="94" y="70"/>
                    <a:pt x="95" y="72"/>
                    <a:pt x="95" y="76"/>
                  </a:cubicBezTo>
                  <a:cubicBezTo>
                    <a:pt x="95" y="79"/>
                    <a:pt x="95" y="82"/>
                    <a:pt x="95" y="85"/>
                  </a:cubicBezTo>
                  <a:close/>
                </a:path>
              </a:pathLst>
            </a:custGeom>
            <a:solidFill>
              <a:schemeClr val="tx1">
                <a:lumMod val="50000"/>
              </a:schemeClr>
            </a:solidFill>
            <a:ln>
              <a:solidFill>
                <a:schemeClr val="bg1"/>
              </a:solidFill>
            </a:ln>
            <a:extLst/>
          </p:spPr>
          <p:txBody>
            <a:bodyPr vert="horz" wrap="square" lIns="91427" tIns="45713" rIns="91427" bIns="45713" numCol="1" anchor="t" anchorCtr="0" compatLnSpc="1">
              <a:prstTxWarp prst="textNoShape">
                <a:avLst/>
              </a:prstTxWarp>
            </a:bodyPr>
            <a:lstStyle/>
            <a:p>
              <a:pPr defTabSz="931525"/>
              <a:endParaRPr lang="en-US">
                <a:solidFill>
                  <a:srgbClr val="4F4F4F"/>
                </a:solidFill>
              </a:endParaRPr>
            </a:p>
          </p:txBody>
        </p:sp>
        <p:sp>
          <p:nvSpPr>
            <p:cNvPr id="247" name="Freeform 237"/>
            <p:cNvSpPr>
              <a:spLocks noChangeAspect="1"/>
            </p:cNvSpPr>
            <p:nvPr/>
          </p:nvSpPr>
          <p:spPr bwMode="auto">
            <a:xfrm>
              <a:off x="4255144" y="4426324"/>
              <a:ext cx="268359" cy="239735"/>
            </a:xfrm>
            <a:custGeom>
              <a:avLst/>
              <a:gdLst>
                <a:gd name="T0" fmla="*/ 95 w 95"/>
                <a:gd name="T1" fmla="*/ 85 h 85"/>
                <a:gd name="T2" fmla="*/ 0 w 95"/>
                <a:gd name="T3" fmla="*/ 85 h 85"/>
                <a:gd name="T4" fmla="*/ 0 w 95"/>
                <a:gd name="T5" fmla="*/ 76 h 85"/>
                <a:gd name="T6" fmla="*/ 5 w 95"/>
                <a:gd name="T7" fmla="*/ 67 h 85"/>
                <a:gd name="T8" fmla="*/ 36 w 95"/>
                <a:gd name="T9" fmla="*/ 54 h 85"/>
                <a:gd name="T10" fmla="*/ 38 w 95"/>
                <a:gd name="T11" fmla="*/ 51 h 85"/>
                <a:gd name="T12" fmla="*/ 36 w 95"/>
                <a:gd name="T13" fmla="*/ 47 h 85"/>
                <a:gd name="T14" fmla="*/ 48 w 95"/>
                <a:gd name="T15" fmla="*/ 0 h 85"/>
                <a:gd name="T16" fmla="*/ 59 w 95"/>
                <a:gd name="T17" fmla="*/ 47 h 85"/>
                <a:gd name="T18" fmla="*/ 57 w 95"/>
                <a:gd name="T19" fmla="*/ 51 h 85"/>
                <a:gd name="T20" fmla="*/ 59 w 95"/>
                <a:gd name="T21" fmla="*/ 54 h 85"/>
                <a:gd name="T22" fmla="*/ 91 w 95"/>
                <a:gd name="T23" fmla="*/ 67 h 85"/>
                <a:gd name="T24" fmla="*/ 95 w 95"/>
                <a:gd name="T25" fmla="*/ 76 h 85"/>
                <a:gd name="T26" fmla="*/ 95 w 95"/>
                <a:gd name="T2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85">
                  <a:moveTo>
                    <a:pt x="95" y="85"/>
                  </a:moveTo>
                  <a:cubicBezTo>
                    <a:pt x="0" y="85"/>
                    <a:pt x="0" y="85"/>
                    <a:pt x="0" y="85"/>
                  </a:cubicBezTo>
                  <a:cubicBezTo>
                    <a:pt x="0" y="82"/>
                    <a:pt x="0" y="79"/>
                    <a:pt x="0" y="76"/>
                  </a:cubicBezTo>
                  <a:cubicBezTo>
                    <a:pt x="0" y="72"/>
                    <a:pt x="1" y="70"/>
                    <a:pt x="5" y="67"/>
                  </a:cubicBezTo>
                  <a:cubicBezTo>
                    <a:pt x="12" y="61"/>
                    <a:pt x="24" y="57"/>
                    <a:pt x="36" y="54"/>
                  </a:cubicBezTo>
                  <a:cubicBezTo>
                    <a:pt x="38" y="53"/>
                    <a:pt x="38" y="53"/>
                    <a:pt x="38" y="51"/>
                  </a:cubicBezTo>
                  <a:cubicBezTo>
                    <a:pt x="38" y="49"/>
                    <a:pt x="38" y="49"/>
                    <a:pt x="36" y="47"/>
                  </a:cubicBezTo>
                  <a:cubicBezTo>
                    <a:pt x="23" y="36"/>
                    <a:pt x="24" y="2"/>
                    <a:pt x="48" y="0"/>
                  </a:cubicBezTo>
                  <a:cubicBezTo>
                    <a:pt x="71" y="2"/>
                    <a:pt x="72" y="36"/>
                    <a:pt x="59" y="47"/>
                  </a:cubicBezTo>
                  <a:cubicBezTo>
                    <a:pt x="57" y="49"/>
                    <a:pt x="57" y="49"/>
                    <a:pt x="57" y="51"/>
                  </a:cubicBezTo>
                  <a:cubicBezTo>
                    <a:pt x="57" y="53"/>
                    <a:pt x="57" y="53"/>
                    <a:pt x="59" y="54"/>
                  </a:cubicBezTo>
                  <a:cubicBezTo>
                    <a:pt x="71" y="57"/>
                    <a:pt x="83" y="61"/>
                    <a:pt x="91" y="67"/>
                  </a:cubicBezTo>
                  <a:cubicBezTo>
                    <a:pt x="94" y="70"/>
                    <a:pt x="95" y="72"/>
                    <a:pt x="95" y="76"/>
                  </a:cubicBezTo>
                  <a:cubicBezTo>
                    <a:pt x="95" y="79"/>
                    <a:pt x="95" y="82"/>
                    <a:pt x="95" y="85"/>
                  </a:cubicBezTo>
                  <a:close/>
                </a:path>
              </a:pathLst>
            </a:custGeom>
            <a:solidFill>
              <a:schemeClr val="tx1">
                <a:lumMod val="50000"/>
              </a:schemeClr>
            </a:solidFill>
            <a:ln>
              <a:solidFill>
                <a:schemeClr val="bg1"/>
              </a:solidFill>
            </a:ln>
            <a:extLst/>
          </p:spPr>
          <p:txBody>
            <a:bodyPr vert="horz" wrap="square" lIns="91427" tIns="45713" rIns="91427" bIns="45713" numCol="1" anchor="t" anchorCtr="0" compatLnSpc="1">
              <a:prstTxWarp prst="textNoShape">
                <a:avLst/>
              </a:prstTxWarp>
            </a:bodyPr>
            <a:lstStyle/>
            <a:p>
              <a:pPr defTabSz="931525"/>
              <a:endParaRPr lang="en-US">
                <a:solidFill>
                  <a:srgbClr val="4F4F4F"/>
                </a:solidFill>
              </a:endParaRPr>
            </a:p>
          </p:txBody>
        </p:sp>
        <p:sp>
          <p:nvSpPr>
            <p:cNvPr id="248" name="Freeform 237"/>
            <p:cNvSpPr>
              <a:spLocks noChangeAspect="1"/>
            </p:cNvSpPr>
            <p:nvPr/>
          </p:nvSpPr>
          <p:spPr bwMode="auto">
            <a:xfrm>
              <a:off x="3858904" y="3999604"/>
              <a:ext cx="268359" cy="239735"/>
            </a:xfrm>
            <a:custGeom>
              <a:avLst/>
              <a:gdLst>
                <a:gd name="T0" fmla="*/ 95 w 95"/>
                <a:gd name="T1" fmla="*/ 85 h 85"/>
                <a:gd name="T2" fmla="*/ 0 w 95"/>
                <a:gd name="T3" fmla="*/ 85 h 85"/>
                <a:gd name="T4" fmla="*/ 0 w 95"/>
                <a:gd name="T5" fmla="*/ 76 h 85"/>
                <a:gd name="T6" fmla="*/ 5 w 95"/>
                <a:gd name="T7" fmla="*/ 67 h 85"/>
                <a:gd name="T8" fmla="*/ 36 w 95"/>
                <a:gd name="T9" fmla="*/ 54 h 85"/>
                <a:gd name="T10" fmla="*/ 38 w 95"/>
                <a:gd name="T11" fmla="*/ 51 h 85"/>
                <a:gd name="T12" fmla="*/ 36 w 95"/>
                <a:gd name="T13" fmla="*/ 47 h 85"/>
                <a:gd name="T14" fmla="*/ 48 w 95"/>
                <a:gd name="T15" fmla="*/ 0 h 85"/>
                <a:gd name="T16" fmla="*/ 59 w 95"/>
                <a:gd name="T17" fmla="*/ 47 h 85"/>
                <a:gd name="T18" fmla="*/ 57 w 95"/>
                <a:gd name="T19" fmla="*/ 51 h 85"/>
                <a:gd name="T20" fmla="*/ 59 w 95"/>
                <a:gd name="T21" fmla="*/ 54 h 85"/>
                <a:gd name="T22" fmla="*/ 91 w 95"/>
                <a:gd name="T23" fmla="*/ 67 h 85"/>
                <a:gd name="T24" fmla="*/ 95 w 95"/>
                <a:gd name="T25" fmla="*/ 76 h 85"/>
                <a:gd name="T26" fmla="*/ 95 w 95"/>
                <a:gd name="T2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85">
                  <a:moveTo>
                    <a:pt x="95" y="85"/>
                  </a:moveTo>
                  <a:cubicBezTo>
                    <a:pt x="0" y="85"/>
                    <a:pt x="0" y="85"/>
                    <a:pt x="0" y="85"/>
                  </a:cubicBezTo>
                  <a:cubicBezTo>
                    <a:pt x="0" y="82"/>
                    <a:pt x="0" y="79"/>
                    <a:pt x="0" y="76"/>
                  </a:cubicBezTo>
                  <a:cubicBezTo>
                    <a:pt x="0" y="72"/>
                    <a:pt x="1" y="70"/>
                    <a:pt x="5" y="67"/>
                  </a:cubicBezTo>
                  <a:cubicBezTo>
                    <a:pt x="12" y="61"/>
                    <a:pt x="24" y="57"/>
                    <a:pt x="36" y="54"/>
                  </a:cubicBezTo>
                  <a:cubicBezTo>
                    <a:pt x="38" y="53"/>
                    <a:pt x="38" y="53"/>
                    <a:pt x="38" y="51"/>
                  </a:cubicBezTo>
                  <a:cubicBezTo>
                    <a:pt x="38" y="49"/>
                    <a:pt x="38" y="49"/>
                    <a:pt x="36" y="47"/>
                  </a:cubicBezTo>
                  <a:cubicBezTo>
                    <a:pt x="23" y="36"/>
                    <a:pt x="24" y="2"/>
                    <a:pt x="48" y="0"/>
                  </a:cubicBezTo>
                  <a:cubicBezTo>
                    <a:pt x="71" y="2"/>
                    <a:pt x="72" y="36"/>
                    <a:pt x="59" y="47"/>
                  </a:cubicBezTo>
                  <a:cubicBezTo>
                    <a:pt x="57" y="49"/>
                    <a:pt x="57" y="49"/>
                    <a:pt x="57" y="51"/>
                  </a:cubicBezTo>
                  <a:cubicBezTo>
                    <a:pt x="57" y="53"/>
                    <a:pt x="57" y="53"/>
                    <a:pt x="59" y="54"/>
                  </a:cubicBezTo>
                  <a:cubicBezTo>
                    <a:pt x="71" y="57"/>
                    <a:pt x="83" y="61"/>
                    <a:pt x="91" y="67"/>
                  </a:cubicBezTo>
                  <a:cubicBezTo>
                    <a:pt x="94" y="70"/>
                    <a:pt x="95" y="72"/>
                    <a:pt x="95" y="76"/>
                  </a:cubicBezTo>
                  <a:cubicBezTo>
                    <a:pt x="95" y="79"/>
                    <a:pt x="95" y="82"/>
                    <a:pt x="95" y="85"/>
                  </a:cubicBezTo>
                  <a:close/>
                </a:path>
              </a:pathLst>
            </a:custGeom>
            <a:solidFill>
              <a:schemeClr val="tx1">
                <a:lumMod val="50000"/>
              </a:schemeClr>
            </a:solidFill>
            <a:ln>
              <a:solidFill>
                <a:schemeClr val="bg1"/>
              </a:solidFill>
            </a:ln>
            <a:extLst/>
          </p:spPr>
          <p:txBody>
            <a:bodyPr vert="horz" wrap="square" lIns="91427" tIns="45713" rIns="91427" bIns="45713" numCol="1" anchor="t" anchorCtr="0" compatLnSpc="1">
              <a:prstTxWarp prst="textNoShape">
                <a:avLst/>
              </a:prstTxWarp>
            </a:bodyPr>
            <a:lstStyle/>
            <a:p>
              <a:pPr defTabSz="931525"/>
              <a:endParaRPr lang="en-US">
                <a:solidFill>
                  <a:srgbClr val="4F4F4F"/>
                </a:solidFill>
              </a:endParaRPr>
            </a:p>
          </p:txBody>
        </p:sp>
        <p:sp>
          <p:nvSpPr>
            <p:cNvPr id="249" name="Freeform 237"/>
            <p:cNvSpPr>
              <a:spLocks noChangeAspect="1"/>
            </p:cNvSpPr>
            <p:nvPr/>
          </p:nvSpPr>
          <p:spPr bwMode="auto">
            <a:xfrm>
              <a:off x="7151826" y="2970006"/>
              <a:ext cx="268359" cy="239735"/>
            </a:xfrm>
            <a:custGeom>
              <a:avLst/>
              <a:gdLst>
                <a:gd name="T0" fmla="*/ 95 w 95"/>
                <a:gd name="T1" fmla="*/ 85 h 85"/>
                <a:gd name="T2" fmla="*/ 0 w 95"/>
                <a:gd name="T3" fmla="*/ 85 h 85"/>
                <a:gd name="T4" fmla="*/ 0 w 95"/>
                <a:gd name="T5" fmla="*/ 76 h 85"/>
                <a:gd name="T6" fmla="*/ 5 w 95"/>
                <a:gd name="T7" fmla="*/ 67 h 85"/>
                <a:gd name="T8" fmla="*/ 36 w 95"/>
                <a:gd name="T9" fmla="*/ 54 h 85"/>
                <a:gd name="T10" fmla="*/ 38 w 95"/>
                <a:gd name="T11" fmla="*/ 51 h 85"/>
                <a:gd name="T12" fmla="*/ 36 w 95"/>
                <a:gd name="T13" fmla="*/ 47 h 85"/>
                <a:gd name="T14" fmla="*/ 48 w 95"/>
                <a:gd name="T15" fmla="*/ 0 h 85"/>
                <a:gd name="T16" fmla="*/ 59 w 95"/>
                <a:gd name="T17" fmla="*/ 47 h 85"/>
                <a:gd name="T18" fmla="*/ 57 w 95"/>
                <a:gd name="T19" fmla="*/ 51 h 85"/>
                <a:gd name="T20" fmla="*/ 59 w 95"/>
                <a:gd name="T21" fmla="*/ 54 h 85"/>
                <a:gd name="T22" fmla="*/ 91 w 95"/>
                <a:gd name="T23" fmla="*/ 67 h 85"/>
                <a:gd name="T24" fmla="*/ 95 w 95"/>
                <a:gd name="T25" fmla="*/ 76 h 85"/>
                <a:gd name="T26" fmla="*/ 95 w 95"/>
                <a:gd name="T2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85">
                  <a:moveTo>
                    <a:pt x="95" y="85"/>
                  </a:moveTo>
                  <a:cubicBezTo>
                    <a:pt x="0" y="85"/>
                    <a:pt x="0" y="85"/>
                    <a:pt x="0" y="85"/>
                  </a:cubicBezTo>
                  <a:cubicBezTo>
                    <a:pt x="0" y="82"/>
                    <a:pt x="0" y="79"/>
                    <a:pt x="0" y="76"/>
                  </a:cubicBezTo>
                  <a:cubicBezTo>
                    <a:pt x="0" y="72"/>
                    <a:pt x="1" y="70"/>
                    <a:pt x="5" y="67"/>
                  </a:cubicBezTo>
                  <a:cubicBezTo>
                    <a:pt x="12" y="61"/>
                    <a:pt x="24" y="57"/>
                    <a:pt x="36" y="54"/>
                  </a:cubicBezTo>
                  <a:cubicBezTo>
                    <a:pt x="38" y="53"/>
                    <a:pt x="38" y="53"/>
                    <a:pt x="38" y="51"/>
                  </a:cubicBezTo>
                  <a:cubicBezTo>
                    <a:pt x="38" y="49"/>
                    <a:pt x="38" y="49"/>
                    <a:pt x="36" y="47"/>
                  </a:cubicBezTo>
                  <a:cubicBezTo>
                    <a:pt x="23" y="36"/>
                    <a:pt x="24" y="2"/>
                    <a:pt x="48" y="0"/>
                  </a:cubicBezTo>
                  <a:cubicBezTo>
                    <a:pt x="71" y="2"/>
                    <a:pt x="72" y="36"/>
                    <a:pt x="59" y="47"/>
                  </a:cubicBezTo>
                  <a:cubicBezTo>
                    <a:pt x="57" y="49"/>
                    <a:pt x="57" y="49"/>
                    <a:pt x="57" y="51"/>
                  </a:cubicBezTo>
                  <a:cubicBezTo>
                    <a:pt x="57" y="53"/>
                    <a:pt x="57" y="53"/>
                    <a:pt x="59" y="54"/>
                  </a:cubicBezTo>
                  <a:cubicBezTo>
                    <a:pt x="71" y="57"/>
                    <a:pt x="83" y="61"/>
                    <a:pt x="91" y="67"/>
                  </a:cubicBezTo>
                  <a:cubicBezTo>
                    <a:pt x="94" y="70"/>
                    <a:pt x="95" y="72"/>
                    <a:pt x="95" y="76"/>
                  </a:cubicBezTo>
                  <a:cubicBezTo>
                    <a:pt x="95" y="79"/>
                    <a:pt x="95" y="82"/>
                    <a:pt x="95" y="85"/>
                  </a:cubicBezTo>
                  <a:close/>
                </a:path>
              </a:pathLst>
            </a:custGeom>
            <a:solidFill>
              <a:schemeClr val="tx1">
                <a:lumMod val="50000"/>
              </a:schemeClr>
            </a:solidFill>
            <a:ln>
              <a:solidFill>
                <a:schemeClr val="bg1"/>
              </a:solidFill>
            </a:ln>
            <a:extLst/>
          </p:spPr>
          <p:txBody>
            <a:bodyPr vert="horz" wrap="square" lIns="91427" tIns="45713" rIns="91427" bIns="45713" numCol="1" anchor="t" anchorCtr="0" compatLnSpc="1">
              <a:prstTxWarp prst="textNoShape">
                <a:avLst/>
              </a:prstTxWarp>
            </a:bodyPr>
            <a:lstStyle/>
            <a:p>
              <a:pPr defTabSz="931525"/>
              <a:endParaRPr lang="en-US">
                <a:solidFill>
                  <a:srgbClr val="4F4F4F"/>
                </a:solidFill>
              </a:endParaRPr>
            </a:p>
          </p:txBody>
        </p:sp>
        <p:sp>
          <p:nvSpPr>
            <p:cNvPr id="250" name="Freeform 237"/>
            <p:cNvSpPr>
              <a:spLocks noChangeAspect="1"/>
            </p:cNvSpPr>
            <p:nvPr/>
          </p:nvSpPr>
          <p:spPr bwMode="auto">
            <a:xfrm>
              <a:off x="7151826" y="3317478"/>
              <a:ext cx="268359" cy="239735"/>
            </a:xfrm>
            <a:custGeom>
              <a:avLst/>
              <a:gdLst>
                <a:gd name="T0" fmla="*/ 95 w 95"/>
                <a:gd name="T1" fmla="*/ 85 h 85"/>
                <a:gd name="T2" fmla="*/ 0 w 95"/>
                <a:gd name="T3" fmla="*/ 85 h 85"/>
                <a:gd name="T4" fmla="*/ 0 w 95"/>
                <a:gd name="T5" fmla="*/ 76 h 85"/>
                <a:gd name="T6" fmla="*/ 5 w 95"/>
                <a:gd name="T7" fmla="*/ 67 h 85"/>
                <a:gd name="T8" fmla="*/ 36 w 95"/>
                <a:gd name="T9" fmla="*/ 54 h 85"/>
                <a:gd name="T10" fmla="*/ 38 w 95"/>
                <a:gd name="T11" fmla="*/ 51 h 85"/>
                <a:gd name="T12" fmla="*/ 36 w 95"/>
                <a:gd name="T13" fmla="*/ 47 h 85"/>
                <a:gd name="T14" fmla="*/ 48 w 95"/>
                <a:gd name="T15" fmla="*/ 0 h 85"/>
                <a:gd name="T16" fmla="*/ 59 w 95"/>
                <a:gd name="T17" fmla="*/ 47 h 85"/>
                <a:gd name="T18" fmla="*/ 57 w 95"/>
                <a:gd name="T19" fmla="*/ 51 h 85"/>
                <a:gd name="T20" fmla="*/ 59 w 95"/>
                <a:gd name="T21" fmla="*/ 54 h 85"/>
                <a:gd name="T22" fmla="*/ 91 w 95"/>
                <a:gd name="T23" fmla="*/ 67 h 85"/>
                <a:gd name="T24" fmla="*/ 95 w 95"/>
                <a:gd name="T25" fmla="*/ 76 h 85"/>
                <a:gd name="T26" fmla="*/ 95 w 95"/>
                <a:gd name="T2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85">
                  <a:moveTo>
                    <a:pt x="95" y="85"/>
                  </a:moveTo>
                  <a:cubicBezTo>
                    <a:pt x="0" y="85"/>
                    <a:pt x="0" y="85"/>
                    <a:pt x="0" y="85"/>
                  </a:cubicBezTo>
                  <a:cubicBezTo>
                    <a:pt x="0" y="82"/>
                    <a:pt x="0" y="79"/>
                    <a:pt x="0" y="76"/>
                  </a:cubicBezTo>
                  <a:cubicBezTo>
                    <a:pt x="0" y="72"/>
                    <a:pt x="1" y="70"/>
                    <a:pt x="5" y="67"/>
                  </a:cubicBezTo>
                  <a:cubicBezTo>
                    <a:pt x="12" y="61"/>
                    <a:pt x="24" y="57"/>
                    <a:pt x="36" y="54"/>
                  </a:cubicBezTo>
                  <a:cubicBezTo>
                    <a:pt x="38" y="53"/>
                    <a:pt x="38" y="53"/>
                    <a:pt x="38" y="51"/>
                  </a:cubicBezTo>
                  <a:cubicBezTo>
                    <a:pt x="38" y="49"/>
                    <a:pt x="38" y="49"/>
                    <a:pt x="36" y="47"/>
                  </a:cubicBezTo>
                  <a:cubicBezTo>
                    <a:pt x="23" y="36"/>
                    <a:pt x="24" y="2"/>
                    <a:pt x="48" y="0"/>
                  </a:cubicBezTo>
                  <a:cubicBezTo>
                    <a:pt x="71" y="2"/>
                    <a:pt x="72" y="36"/>
                    <a:pt x="59" y="47"/>
                  </a:cubicBezTo>
                  <a:cubicBezTo>
                    <a:pt x="57" y="49"/>
                    <a:pt x="57" y="49"/>
                    <a:pt x="57" y="51"/>
                  </a:cubicBezTo>
                  <a:cubicBezTo>
                    <a:pt x="57" y="53"/>
                    <a:pt x="57" y="53"/>
                    <a:pt x="59" y="54"/>
                  </a:cubicBezTo>
                  <a:cubicBezTo>
                    <a:pt x="71" y="57"/>
                    <a:pt x="83" y="61"/>
                    <a:pt x="91" y="67"/>
                  </a:cubicBezTo>
                  <a:cubicBezTo>
                    <a:pt x="94" y="70"/>
                    <a:pt x="95" y="72"/>
                    <a:pt x="95" y="76"/>
                  </a:cubicBezTo>
                  <a:cubicBezTo>
                    <a:pt x="95" y="79"/>
                    <a:pt x="95" y="82"/>
                    <a:pt x="95" y="85"/>
                  </a:cubicBezTo>
                  <a:close/>
                </a:path>
              </a:pathLst>
            </a:custGeom>
            <a:solidFill>
              <a:schemeClr val="tx1">
                <a:lumMod val="50000"/>
              </a:schemeClr>
            </a:solidFill>
            <a:ln>
              <a:solidFill>
                <a:schemeClr val="bg1"/>
              </a:solidFill>
            </a:ln>
            <a:extLst/>
          </p:spPr>
          <p:txBody>
            <a:bodyPr vert="horz" wrap="square" lIns="91427" tIns="45713" rIns="91427" bIns="45713" numCol="1" anchor="t" anchorCtr="0" compatLnSpc="1">
              <a:prstTxWarp prst="textNoShape">
                <a:avLst/>
              </a:prstTxWarp>
            </a:bodyPr>
            <a:lstStyle/>
            <a:p>
              <a:pPr defTabSz="931525"/>
              <a:endParaRPr lang="en-US">
                <a:solidFill>
                  <a:srgbClr val="4F4F4F"/>
                </a:solidFill>
              </a:endParaRPr>
            </a:p>
          </p:txBody>
        </p:sp>
        <p:sp>
          <p:nvSpPr>
            <p:cNvPr id="251" name="Freeform 237"/>
            <p:cNvSpPr>
              <a:spLocks noChangeAspect="1"/>
            </p:cNvSpPr>
            <p:nvPr/>
          </p:nvSpPr>
          <p:spPr bwMode="auto">
            <a:xfrm>
              <a:off x="7217189" y="2669321"/>
              <a:ext cx="268359" cy="239735"/>
            </a:xfrm>
            <a:custGeom>
              <a:avLst/>
              <a:gdLst>
                <a:gd name="T0" fmla="*/ 95 w 95"/>
                <a:gd name="T1" fmla="*/ 85 h 85"/>
                <a:gd name="T2" fmla="*/ 0 w 95"/>
                <a:gd name="T3" fmla="*/ 85 h 85"/>
                <a:gd name="T4" fmla="*/ 0 w 95"/>
                <a:gd name="T5" fmla="*/ 76 h 85"/>
                <a:gd name="T6" fmla="*/ 5 w 95"/>
                <a:gd name="T7" fmla="*/ 67 h 85"/>
                <a:gd name="T8" fmla="*/ 36 w 95"/>
                <a:gd name="T9" fmla="*/ 54 h 85"/>
                <a:gd name="T10" fmla="*/ 38 w 95"/>
                <a:gd name="T11" fmla="*/ 51 h 85"/>
                <a:gd name="T12" fmla="*/ 36 w 95"/>
                <a:gd name="T13" fmla="*/ 47 h 85"/>
                <a:gd name="T14" fmla="*/ 48 w 95"/>
                <a:gd name="T15" fmla="*/ 0 h 85"/>
                <a:gd name="T16" fmla="*/ 59 w 95"/>
                <a:gd name="T17" fmla="*/ 47 h 85"/>
                <a:gd name="T18" fmla="*/ 57 w 95"/>
                <a:gd name="T19" fmla="*/ 51 h 85"/>
                <a:gd name="T20" fmla="*/ 59 w 95"/>
                <a:gd name="T21" fmla="*/ 54 h 85"/>
                <a:gd name="T22" fmla="*/ 91 w 95"/>
                <a:gd name="T23" fmla="*/ 67 h 85"/>
                <a:gd name="T24" fmla="*/ 95 w 95"/>
                <a:gd name="T25" fmla="*/ 76 h 85"/>
                <a:gd name="T26" fmla="*/ 95 w 95"/>
                <a:gd name="T2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85">
                  <a:moveTo>
                    <a:pt x="95" y="85"/>
                  </a:moveTo>
                  <a:cubicBezTo>
                    <a:pt x="0" y="85"/>
                    <a:pt x="0" y="85"/>
                    <a:pt x="0" y="85"/>
                  </a:cubicBezTo>
                  <a:cubicBezTo>
                    <a:pt x="0" y="82"/>
                    <a:pt x="0" y="79"/>
                    <a:pt x="0" y="76"/>
                  </a:cubicBezTo>
                  <a:cubicBezTo>
                    <a:pt x="0" y="72"/>
                    <a:pt x="1" y="70"/>
                    <a:pt x="5" y="67"/>
                  </a:cubicBezTo>
                  <a:cubicBezTo>
                    <a:pt x="12" y="61"/>
                    <a:pt x="24" y="57"/>
                    <a:pt x="36" y="54"/>
                  </a:cubicBezTo>
                  <a:cubicBezTo>
                    <a:pt x="38" y="53"/>
                    <a:pt x="38" y="53"/>
                    <a:pt x="38" y="51"/>
                  </a:cubicBezTo>
                  <a:cubicBezTo>
                    <a:pt x="38" y="49"/>
                    <a:pt x="38" y="49"/>
                    <a:pt x="36" y="47"/>
                  </a:cubicBezTo>
                  <a:cubicBezTo>
                    <a:pt x="23" y="36"/>
                    <a:pt x="24" y="2"/>
                    <a:pt x="48" y="0"/>
                  </a:cubicBezTo>
                  <a:cubicBezTo>
                    <a:pt x="71" y="2"/>
                    <a:pt x="72" y="36"/>
                    <a:pt x="59" y="47"/>
                  </a:cubicBezTo>
                  <a:cubicBezTo>
                    <a:pt x="57" y="49"/>
                    <a:pt x="57" y="49"/>
                    <a:pt x="57" y="51"/>
                  </a:cubicBezTo>
                  <a:cubicBezTo>
                    <a:pt x="57" y="53"/>
                    <a:pt x="57" y="53"/>
                    <a:pt x="59" y="54"/>
                  </a:cubicBezTo>
                  <a:cubicBezTo>
                    <a:pt x="71" y="57"/>
                    <a:pt x="83" y="61"/>
                    <a:pt x="91" y="67"/>
                  </a:cubicBezTo>
                  <a:cubicBezTo>
                    <a:pt x="94" y="70"/>
                    <a:pt x="95" y="72"/>
                    <a:pt x="95" y="76"/>
                  </a:cubicBezTo>
                  <a:cubicBezTo>
                    <a:pt x="95" y="79"/>
                    <a:pt x="95" y="82"/>
                    <a:pt x="95" y="85"/>
                  </a:cubicBezTo>
                  <a:close/>
                </a:path>
              </a:pathLst>
            </a:custGeom>
            <a:solidFill>
              <a:schemeClr val="tx1">
                <a:lumMod val="50000"/>
              </a:schemeClr>
            </a:solidFill>
            <a:ln>
              <a:solidFill>
                <a:schemeClr val="bg1"/>
              </a:solidFill>
            </a:ln>
            <a:extLst/>
          </p:spPr>
          <p:txBody>
            <a:bodyPr vert="horz" wrap="square" lIns="91427" tIns="45713" rIns="91427" bIns="45713" numCol="1" anchor="t" anchorCtr="0" compatLnSpc="1">
              <a:prstTxWarp prst="textNoShape">
                <a:avLst/>
              </a:prstTxWarp>
            </a:bodyPr>
            <a:lstStyle/>
            <a:p>
              <a:pPr defTabSz="931525"/>
              <a:endParaRPr lang="en-US">
                <a:solidFill>
                  <a:srgbClr val="4F4F4F"/>
                </a:solidFill>
              </a:endParaRPr>
            </a:p>
          </p:txBody>
        </p:sp>
        <p:sp>
          <p:nvSpPr>
            <p:cNvPr id="252" name="Freeform 251"/>
            <p:cNvSpPr>
              <a:spLocks noChangeAspect="1"/>
            </p:cNvSpPr>
            <p:nvPr/>
          </p:nvSpPr>
          <p:spPr bwMode="auto">
            <a:xfrm>
              <a:off x="6670242" y="2528046"/>
              <a:ext cx="268359" cy="239735"/>
            </a:xfrm>
            <a:custGeom>
              <a:avLst/>
              <a:gdLst>
                <a:gd name="T0" fmla="*/ 95 w 95"/>
                <a:gd name="T1" fmla="*/ 85 h 85"/>
                <a:gd name="T2" fmla="*/ 0 w 95"/>
                <a:gd name="T3" fmla="*/ 85 h 85"/>
                <a:gd name="T4" fmla="*/ 0 w 95"/>
                <a:gd name="T5" fmla="*/ 76 h 85"/>
                <a:gd name="T6" fmla="*/ 5 w 95"/>
                <a:gd name="T7" fmla="*/ 67 h 85"/>
                <a:gd name="T8" fmla="*/ 36 w 95"/>
                <a:gd name="T9" fmla="*/ 54 h 85"/>
                <a:gd name="T10" fmla="*/ 38 w 95"/>
                <a:gd name="T11" fmla="*/ 51 h 85"/>
                <a:gd name="T12" fmla="*/ 36 w 95"/>
                <a:gd name="T13" fmla="*/ 47 h 85"/>
                <a:gd name="T14" fmla="*/ 48 w 95"/>
                <a:gd name="T15" fmla="*/ 0 h 85"/>
                <a:gd name="T16" fmla="*/ 59 w 95"/>
                <a:gd name="T17" fmla="*/ 47 h 85"/>
                <a:gd name="T18" fmla="*/ 57 w 95"/>
                <a:gd name="T19" fmla="*/ 51 h 85"/>
                <a:gd name="T20" fmla="*/ 59 w 95"/>
                <a:gd name="T21" fmla="*/ 54 h 85"/>
                <a:gd name="T22" fmla="*/ 91 w 95"/>
                <a:gd name="T23" fmla="*/ 67 h 85"/>
                <a:gd name="T24" fmla="*/ 95 w 95"/>
                <a:gd name="T25" fmla="*/ 76 h 85"/>
                <a:gd name="T26" fmla="*/ 95 w 95"/>
                <a:gd name="T2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85">
                  <a:moveTo>
                    <a:pt x="95" y="85"/>
                  </a:moveTo>
                  <a:cubicBezTo>
                    <a:pt x="0" y="85"/>
                    <a:pt x="0" y="85"/>
                    <a:pt x="0" y="85"/>
                  </a:cubicBezTo>
                  <a:cubicBezTo>
                    <a:pt x="0" y="82"/>
                    <a:pt x="0" y="79"/>
                    <a:pt x="0" y="76"/>
                  </a:cubicBezTo>
                  <a:cubicBezTo>
                    <a:pt x="0" y="72"/>
                    <a:pt x="1" y="70"/>
                    <a:pt x="5" y="67"/>
                  </a:cubicBezTo>
                  <a:cubicBezTo>
                    <a:pt x="12" y="61"/>
                    <a:pt x="24" y="57"/>
                    <a:pt x="36" y="54"/>
                  </a:cubicBezTo>
                  <a:cubicBezTo>
                    <a:pt x="38" y="53"/>
                    <a:pt x="38" y="53"/>
                    <a:pt x="38" y="51"/>
                  </a:cubicBezTo>
                  <a:cubicBezTo>
                    <a:pt x="38" y="49"/>
                    <a:pt x="38" y="49"/>
                    <a:pt x="36" y="47"/>
                  </a:cubicBezTo>
                  <a:cubicBezTo>
                    <a:pt x="23" y="36"/>
                    <a:pt x="24" y="2"/>
                    <a:pt x="48" y="0"/>
                  </a:cubicBezTo>
                  <a:cubicBezTo>
                    <a:pt x="71" y="2"/>
                    <a:pt x="72" y="36"/>
                    <a:pt x="59" y="47"/>
                  </a:cubicBezTo>
                  <a:cubicBezTo>
                    <a:pt x="57" y="49"/>
                    <a:pt x="57" y="49"/>
                    <a:pt x="57" y="51"/>
                  </a:cubicBezTo>
                  <a:cubicBezTo>
                    <a:pt x="57" y="53"/>
                    <a:pt x="57" y="53"/>
                    <a:pt x="59" y="54"/>
                  </a:cubicBezTo>
                  <a:cubicBezTo>
                    <a:pt x="71" y="57"/>
                    <a:pt x="83" y="61"/>
                    <a:pt x="91" y="67"/>
                  </a:cubicBezTo>
                  <a:cubicBezTo>
                    <a:pt x="94" y="70"/>
                    <a:pt x="95" y="72"/>
                    <a:pt x="95" y="76"/>
                  </a:cubicBezTo>
                  <a:cubicBezTo>
                    <a:pt x="95" y="79"/>
                    <a:pt x="95" y="82"/>
                    <a:pt x="95" y="85"/>
                  </a:cubicBezTo>
                  <a:close/>
                </a:path>
              </a:pathLst>
            </a:custGeom>
            <a:solidFill>
              <a:schemeClr val="tx1">
                <a:lumMod val="50000"/>
              </a:schemeClr>
            </a:solidFill>
            <a:ln>
              <a:solidFill>
                <a:schemeClr val="bg1"/>
              </a:solidFill>
            </a:ln>
            <a:extLst/>
          </p:spPr>
          <p:txBody>
            <a:bodyPr vert="horz" wrap="square" lIns="91427" tIns="45713" rIns="91427" bIns="45713" numCol="1" anchor="t" anchorCtr="0" compatLnSpc="1">
              <a:prstTxWarp prst="textNoShape">
                <a:avLst/>
              </a:prstTxWarp>
            </a:bodyPr>
            <a:lstStyle/>
            <a:p>
              <a:pPr defTabSz="931525"/>
              <a:endParaRPr lang="en-US">
                <a:solidFill>
                  <a:srgbClr val="4F4F4F"/>
                </a:solidFill>
              </a:endParaRPr>
            </a:p>
          </p:txBody>
        </p:sp>
        <p:sp>
          <p:nvSpPr>
            <p:cNvPr id="253" name="Freeform 237"/>
            <p:cNvSpPr>
              <a:spLocks noChangeAspect="1"/>
            </p:cNvSpPr>
            <p:nvPr/>
          </p:nvSpPr>
          <p:spPr bwMode="auto">
            <a:xfrm>
              <a:off x="4224664" y="3603364"/>
              <a:ext cx="268359" cy="239735"/>
            </a:xfrm>
            <a:custGeom>
              <a:avLst/>
              <a:gdLst>
                <a:gd name="T0" fmla="*/ 95 w 95"/>
                <a:gd name="T1" fmla="*/ 85 h 85"/>
                <a:gd name="T2" fmla="*/ 0 w 95"/>
                <a:gd name="T3" fmla="*/ 85 h 85"/>
                <a:gd name="T4" fmla="*/ 0 w 95"/>
                <a:gd name="T5" fmla="*/ 76 h 85"/>
                <a:gd name="T6" fmla="*/ 5 w 95"/>
                <a:gd name="T7" fmla="*/ 67 h 85"/>
                <a:gd name="T8" fmla="*/ 36 w 95"/>
                <a:gd name="T9" fmla="*/ 54 h 85"/>
                <a:gd name="T10" fmla="*/ 38 w 95"/>
                <a:gd name="T11" fmla="*/ 51 h 85"/>
                <a:gd name="T12" fmla="*/ 36 w 95"/>
                <a:gd name="T13" fmla="*/ 47 h 85"/>
                <a:gd name="T14" fmla="*/ 48 w 95"/>
                <a:gd name="T15" fmla="*/ 0 h 85"/>
                <a:gd name="T16" fmla="*/ 59 w 95"/>
                <a:gd name="T17" fmla="*/ 47 h 85"/>
                <a:gd name="T18" fmla="*/ 57 w 95"/>
                <a:gd name="T19" fmla="*/ 51 h 85"/>
                <a:gd name="T20" fmla="*/ 59 w 95"/>
                <a:gd name="T21" fmla="*/ 54 h 85"/>
                <a:gd name="T22" fmla="*/ 91 w 95"/>
                <a:gd name="T23" fmla="*/ 67 h 85"/>
                <a:gd name="T24" fmla="*/ 95 w 95"/>
                <a:gd name="T25" fmla="*/ 76 h 85"/>
                <a:gd name="T26" fmla="*/ 95 w 95"/>
                <a:gd name="T2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85">
                  <a:moveTo>
                    <a:pt x="95" y="85"/>
                  </a:moveTo>
                  <a:cubicBezTo>
                    <a:pt x="0" y="85"/>
                    <a:pt x="0" y="85"/>
                    <a:pt x="0" y="85"/>
                  </a:cubicBezTo>
                  <a:cubicBezTo>
                    <a:pt x="0" y="82"/>
                    <a:pt x="0" y="79"/>
                    <a:pt x="0" y="76"/>
                  </a:cubicBezTo>
                  <a:cubicBezTo>
                    <a:pt x="0" y="72"/>
                    <a:pt x="1" y="70"/>
                    <a:pt x="5" y="67"/>
                  </a:cubicBezTo>
                  <a:cubicBezTo>
                    <a:pt x="12" y="61"/>
                    <a:pt x="24" y="57"/>
                    <a:pt x="36" y="54"/>
                  </a:cubicBezTo>
                  <a:cubicBezTo>
                    <a:pt x="38" y="53"/>
                    <a:pt x="38" y="53"/>
                    <a:pt x="38" y="51"/>
                  </a:cubicBezTo>
                  <a:cubicBezTo>
                    <a:pt x="38" y="49"/>
                    <a:pt x="38" y="49"/>
                    <a:pt x="36" y="47"/>
                  </a:cubicBezTo>
                  <a:cubicBezTo>
                    <a:pt x="23" y="36"/>
                    <a:pt x="24" y="2"/>
                    <a:pt x="48" y="0"/>
                  </a:cubicBezTo>
                  <a:cubicBezTo>
                    <a:pt x="71" y="2"/>
                    <a:pt x="72" y="36"/>
                    <a:pt x="59" y="47"/>
                  </a:cubicBezTo>
                  <a:cubicBezTo>
                    <a:pt x="57" y="49"/>
                    <a:pt x="57" y="49"/>
                    <a:pt x="57" y="51"/>
                  </a:cubicBezTo>
                  <a:cubicBezTo>
                    <a:pt x="57" y="53"/>
                    <a:pt x="57" y="53"/>
                    <a:pt x="59" y="54"/>
                  </a:cubicBezTo>
                  <a:cubicBezTo>
                    <a:pt x="71" y="57"/>
                    <a:pt x="83" y="61"/>
                    <a:pt x="91" y="67"/>
                  </a:cubicBezTo>
                  <a:cubicBezTo>
                    <a:pt x="94" y="70"/>
                    <a:pt x="95" y="72"/>
                    <a:pt x="95" y="76"/>
                  </a:cubicBezTo>
                  <a:cubicBezTo>
                    <a:pt x="95" y="79"/>
                    <a:pt x="95" y="82"/>
                    <a:pt x="95" y="85"/>
                  </a:cubicBezTo>
                  <a:close/>
                </a:path>
              </a:pathLst>
            </a:custGeom>
            <a:solidFill>
              <a:schemeClr val="tx1">
                <a:lumMod val="50000"/>
              </a:schemeClr>
            </a:solidFill>
            <a:ln>
              <a:solidFill>
                <a:schemeClr val="bg1"/>
              </a:solidFill>
            </a:ln>
            <a:extLst/>
          </p:spPr>
          <p:txBody>
            <a:bodyPr vert="horz" wrap="square" lIns="91427" tIns="45713" rIns="91427" bIns="45713" numCol="1" anchor="t" anchorCtr="0" compatLnSpc="1">
              <a:prstTxWarp prst="textNoShape">
                <a:avLst/>
              </a:prstTxWarp>
            </a:bodyPr>
            <a:lstStyle/>
            <a:p>
              <a:pPr defTabSz="931525"/>
              <a:endParaRPr lang="en-US">
                <a:solidFill>
                  <a:srgbClr val="4F4F4F"/>
                </a:solidFill>
              </a:endParaRPr>
            </a:p>
          </p:txBody>
        </p:sp>
        <p:sp>
          <p:nvSpPr>
            <p:cNvPr id="254" name="Freeform 237"/>
            <p:cNvSpPr>
              <a:spLocks noChangeAspect="1"/>
            </p:cNvSpPr>
            <p:nvPr/>
          </p:nvSpPr>
          <p:spPr bwMode="auto">
            <a:xfrm>
              <a:off x="4224664" y="4609204"/>
              <a:ext cx="268359" cy="239735"/>
            </a:xfrm>
            <a:custGeom>
              <a:avLst/>
              <a:gdLst>
                <a:gd name="T0" fmla="*/ 95 w 95"/>
                <a:gd name="T1" fmla="*/ 85 h 85"/>
                <a:gd name="T2" fmla="*/ 0 w 95"/>
                <a:gd name="T3" fmla="*/ 85 h 85"/>
                <a:gd name="T4" fmla="*/ 0 w 95"/>
                <a:gd name="T5" fmla="*/ 76 h 85"/>
                <a:gd name="T6" fmla="*/ 5 w 95"/>
                <a:gd name="T7" fmla="*/ 67 h 85"/>
                <a:gd name="T8" fmla="*/ 36 w 95"/>
                <a:gd name="T9" fmla="*/ 54 h 85"/>
                <a:gd name="T10" fmla="*/ 38 w 95"/>
                <a:gd name="T11" fmla="*/ 51 h 85"/>
                <a:gd name="T12" fmla="*/ 36 w 95"/>
                <a:gd name="T13" fmla="*/ 47 h 85"/>
                <a:gd name="T14" fmla="*/ 48 w 95"/>
                <a:gd name="T15" fmla="*/ 0 h 85"/>
                <a:gd name="T16" fmla="*/ 59 w 95"/>
                <a:gd name="T17" fmla="*/ 47 h 85"/>
                <a:gd name="T18" fmla="*/ 57 w 95"/>
                <a:gd name="T19" fmla="*/ 51 h 85"/>
                <a:gd name="T20" fmla="*/ 59 w 95"/>
                <a:gd name="T21" fmla="*/ 54 h 85"/>
                <a:gd name="T22" fmla="*/ 91 w 95"/>
                <a:gd name="T23" fmla="*/ 67 h 85"/>
                <a:gd name="T24" fmla="*/ 95 w 95"/>
                <a:gd name="T25" fmla="*/ 76 h 85"/>
                <a:gd name="T26" fmla="*/ 95 w 95"/>
                <a:gd name="T2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85">
                  <a:moveTo>
                    <a:pt x="95" y="85"/>
                  </a:moveTo>
                  <a:cubicBezTo>
                    <a:pt x="0" y="85"/>
                    <a:pt x="0" y="85"/>
                    <a:pt x="0" y="85"/>
                  </a:cubicBezTo>
                  <a:cubicBezTo>
                    <a:pt x="0" y="82"/>
                    <a:pt x="0" y="79"/>
                    <a:pt x="0" y="76"/>
                  </a:cubicBezTo>
                  <a:cubicBezTo>
                    <a:pt x="0" y="72"/>
                    <a:pt x="1" y="70"/>
                    <a:pt x="5" y="67"/>
                  </a:cubicBezTo>
                  <a:cubicBezTo>
                    <a:pt x="12" y="61"/>
                    <a:pt x="24" y="57"/>
                    <a:pt x="36" y="54"/>
                  </a:cubicBezTo>
                  <a:cubicBezTo>
                    <a:pt x="38" y="53"/>
                    <a:pt x="38" y="53"/>
                    <a:pt x="38" y="51"/>
                  </a:cubicBezTo>
                  <a:cubicBezTo>
                    <a:pt x="38" y="49"/>
                    <a:pt x="38" y="49"/>
                    <a:pt x="36" y="47"/>
                  </a:cubicBezTo>
                  <a:cubicBezTo>
                    <a:pt x="23" y="36"/>
                    <a:pt x="24" y="2"/>
                    <a:pt x="48" y="0"/>
                  </a:cubicBezTo>
                  <a:cubicBezTo>
                    <a:pt x="71" y="2"/>
                    <a:pt x="72" y="36"/>
                    <a:pt x="59" y="47"/>
                  </a:cubicBezTo>
                  <a:cubicBezTo>
                    <a:pt x="57" y="49"/>
                    <a:pt x="57" y="49"/>
                    <a:pt x="57" y="51"/>
                  </a:cubicBezTo>
                  <a:cubicBezTo>
                    <a:pt x="57" y="53"/>
                    <a:pt x="57" y="53"/>
                    <a:pt x="59" y="54"/>
                  </a:cubicBezTo>
                  <a:cubicBezTo>
                    <a:pt x="71" y="57"/>
                    <a:pt x="83" y="61"/>
                    <a:pt x="91" y="67"/>
                  </a:cubicBezTo>
                  <a:cubicBezTo>
                    <a:pt x="94" y="70"/>
                    <a:pt x="95" y="72"/>
                    <a:pt x="95" y="76"/>
                  </a:cubicBezTo>
                  <a:cubicBezTo>
                    <a:pt x="95" y="79"/>
                    <a:pt x="95" y="82"/>
                    <a:pt x="95" y="85"/>
                  </a:cubicBezTo>
                  <a:close/>
                </a:path>
              </a:pathLst>
            </a:custGeom>
            <a:solidFill>
              <a:schemeClr val="tx1">
                <a:lumMod val="50000"/>
              </a:schemeClr>
            </a:solidFill>
            <a:ln>
              <a:solidFill>
                <a:schemeClr val="bg1"/>
              </a:solidFill>
            </a:ln>
            <a:extLst/>
          </p:spPr>
          <p:txBody>
            <a:bodyPr vert="horz" wrap="square" lIns="91427" tIns="45713" rIns="91427" bIns="45713" numCol="1" anchor="t" anchorCtr="0" compatLnSpc="1">
              <a:prstTxWarp prst="textNoShape">
                <a:avLst/>
              </a:prstTxWarp>
            </a:bodyPr>
            <a:lstStyle/>
            <a:p>
              <a:pPr defTabSz="931525"/>
              <a:endParaRPr lang="en-US">
                <a:solidFill>
                  <a:srgbClr val="4F4F4F"/>
                </a:solidFill>
              </a:endParaRPr>
            </a:p>
          </p:txBody>
        </p:sp>
        <p:sp>
          <p:nvSpPr>
            <p:cNvPr id="255" name="Freeform 237"/>
            <p:cNvSpPr>
              <a:spLocks noChangeAspect="1"/>
            </p:cNvSpPr>
            <p:nvPr/>
          </p:nvSpPr>
          <p:spPr bwMode="auto">
            <a:xfrm>
              <a:off x="7230610" y="3606450"/>
              <a:ext cx="268359" cy="239735"/>
            </a:xfrm>
            <a:custGeom>
              <a:avLst/>
              <a:gdLst>
                <a:gd name="T0" fmla="*/ 95 w 95"/>
                <a:gd name="T1" fmla="*/ 85 h 85"/>
                <a:gd name="T2" fmla="*/ 0 w 95"/>
                <a:gd name="T3" fmla="*/ 85 h 85"/>
                <a:gd name="T4" fmla="*/ 0 w 95"/>
                <a:gd name="T5" fmla="*/ 76 h 85"/>
                <a:gd name="T6" fmla="*/ 5 w 95"/>
                <a:gd name="T7" fmla="*/ 67 h 85"/>
                <a:gd name="T8" fmla="*/ 36 w 95"/>
                <a:gd name="T9" fmla="*/ 54 h 85"/>
                <a:gd name="T10" fmla="*/ 38 w 95"/>
                <a:gd name="T11" fmla="*/ 51 h 85"/>
                <a:gd name="T12" fmla="*/ 36 w 95"/>
                <a:gd name="T13" fmla="*/ 47 h 85"/>
                <a:gd name="T14" fmla="*/ 48 w 95"/>
                <a:gd name="T15" fmla="*/ 0 h 85"/>
                <a:gd name="T16" fmla="*/ 59 w 95"/>
                <a:gd name="T17" fmla="*/ 47 h 85"/>
                <a:gd name="T18" fmla="*/ 57 w 95"/>
                <a:gd name="T19" fmla="*/ 51 h 85"/>
                <a:gd name="T20" fmla="*/ 59 w 95"/>
                <a:gd name="T21" fmla="*/ 54 h 85"/>
                <a:gd name="T22" fmla="*/ 91 w 95"/>
                <a:gd name="T23" fmla="*/ 67 h 85"/>
                <a:gd name="T24" fmla="*/ 95 w 95"/>
                <a:gd name="T25" fmla="*/ 76 h 85"/>
                <a:gd name="T26" fmla="*/ 95 w 95"/>
                <a:gd name="T2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85">
                  <a:moveTo>
                    <a:pt x="95" y="85"/>
                  </a:moveTo>
                  <a:cubicBezTo>
                    <a:pt x="0" y="85"/>
                    <a:pt x="0" y="85"/>
                    <a:pt x="0" y="85"/>
                  </a:cubicBezTo>
                  <a:cubicBezTo>
                    <a:pt x="0" y="82"/>
                    <a:pt x="0" y="79"/>
                    <a:pt x="0" y="76"/>
                  </a:cubicBezTo>
                  <a:cubicBezTo>
                    <a:pt x="0" y="72"/>
                    <a:pt x="1" y="70"/>
                    <a:pt x="5" y="67"/>
                  </a:cubicBezTo>
                  <a:cubicBezTo>
                    <a:pt x="12" y="61"/>
                    <a:pt x="24" y="57"/>
                    <a:pt x="36" y="54"/>
                  </a:cubicBezTo>
                  <a:cubicBezTo>
                    <a:pt x="38" y="53"/>
                    <a:pt x="38" y="53"/>
                    <a:pt x="38" y="51"/>
                  </a:cubicBezTo>
                  <a:cubicBezTo>
                    <a:pt x="38" y="49"/>
                    <a:pt x="38" y="49"/>
                    <a:pt x="36" y="47"/>
                  </a:cubicBezTo>
                  <a:cubicBezTo>
                    <a:pt x="23" y="36"/>
                    <a:pt x="24" y="2"/>
                    <a:pt x="48" y="0"/>
                  </a:cubicBezTo>
                  <a:cubicBezTo>
                    <a:pt x="71" y="2"/>
                    <a:pt x="72" y="36"/>
                    <a:pt x="59" y="47"/>
                  </a:cubicBezTo>
                  <a:cubicBezTo>
                    <a:pt x="57" y="49"/>
                    <a:pt x="57" y="49"/>
                    <a:pt x="57" y="51"/>
                  </a:cubicBezTo>
                  <a:cubicBezTo>
                    <a:pt x="57" y="53"/>
                    <a:pt x="57" y="53"/>
                    <a:pt x="59" y="54"/>
                  </a:cubicBezTo>
                  <a:cubicBezTo>
                    <a:pt x="71" y="57"/>
                    <a:pt x="83" y="61"/>
                    <a:pt x="91" y="67"/>
                  </a:cubicBezTo>
                  <a:cubicBezTo>
                    <a:pt x="94" y="70"/>
                    <a:pt x="95" y="72"/>
                    <a:pt x="95" y="76"/>
                  </a:cubicBezTo>
                  <a:cubicBezTo>
                    <a:pt x="95" y="79"/>
                    <a:pt x="95" y="82"/>
                    <a:pt x="95" y="85"/>
                  </a:cubicBezTo>
                  <a:close/>
                </a:path>
              </a:pathLst>
            </a:custGeom>
            <a:solidFill>
              <a:schemeClr val="tx1">
                <a:lumMod val="50000"/>
              </a:schemeClr>
            </a:solidFill>
            <a:ln>
              <a:solidFill>
                <a:schemeClr val="bg1"/>
              </a:solidFill>
            </a:ln>
            <a:extLst/>
          </p:spPr>
          <p:txBody>
            <a:bodyPr vert="horz" wrap="square" lIns="91427" tIns="45713" rIns="91427" bIns="45713" numCol="1" anchor="t" anchorCtr="0" compatLnSpc="1">
              <a:prstTxWarp prst="textNoShape">
                <a:avLst/>
              </a:prstTxWarp>
            </a:bodyPr>
            <a:lstStyle/>
            <a:p>
              <a:pPr defTabSz="931525"/>
              <a:endParaRPr lang="en-US">
                <a:solidFill>
                  <a:srgbClr val="4F4F4F"/>
                </a:solidFill>
              </a:endParaRPr>
            </a:p>
          </p:txBody>
        </p:sp>
        <p:sp>
          <p:nvSpPr>
            <p:cNvPr id="256" name="Freeform 237"/>
            <p:cNvSpPr>
              <a:spLocks noChangeAspect="1"/>
            </p:cNvSpPr>
            <p:nvPr/>
          </p:nvSpPr>
          <p:spPr bwMode="auto">
            <a:xfrm>
              <a:off x="3401704" y="3755764"/>
              <a:ext cx="268359" cy="239735"/>
            </a:xfrm>
            <a:custGeom>
              <a:avLst/>
              <a:gdLst>
                <a:gd name="T0" fmla="*/ 95 w 95"/>
                <a:gd name="T1" fmla="*/ 85 h 85"/>
                <a:gd name="T2" fmla="*/ 0 w 95"/>
                <a:gd name="T3" fmla="*/ 85 h 85"/>
                <a:gd name="T4" fmla="*/ 0 w 95"/>
                <a:gd name="T5" fmla="*/ 76 h 85"/>
                <a:gd name="T6" fmla="*/ 5 w 95"/>
                <a:gd name="T7" fmla="*/ 67 h 85"/>
                <a:gd name="T8" fmla="*/ 36 w 95"/>
                <a:gd name="T9" fmla="*/ 54 h 85"/>
                <a:gd name="T10" fmla="*/ 38 w 95"/>
                <a:gd name="T11" fmla="*/ 51 h 85"/>
                <a:gd name="T12" fmla="*/ 36 w 95"/>
                <a:gd name="T13" fmla="*/ 47 h 85"/>
                <a:gd name="T14" fmla="*/ 48 w 95"/>
                <a:gd name="T15" fmla="*/ 0 h 85"/>
                <a:gd name="T16" fmla="*/ 59 w 95"/>
                <a:gd name="T17" fmla="*/ 47 h 85"/>
                <a:gd name="T18" fmla="*/ 57 w 95"/>
                <a:gd name="T19" fmla="*/ 51 h 85"/>
                <a:gd name="T20" fmla="*/ 59 w 95"/>
                <a:gd name="T21" fmla="*/ 54 h 85"/>
                <a:gd name="T22" fmla="*/ 91 w 95"/>
                <a:gd name="T23" fmla="*/ 67 h 85"/>
                <a:gd name="T24" fmla="*/ 95 w 95"/>
                <a:gd name="T25" fmla="*/ 76 h 85"/>
                <a:gd name="T26" fmla="*/ 95 w 95"/>
                <a:gd name="T2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85">
                  <a:moveTo>
                    <a:pt x="95" y="85"/>
                  </a:moveTo>
                  <a:cubicBezTo>
                    <a:pt x="0" y="85"/>
                    <a:pt x="0" y="85"/>
                    <a:pt x="0" y="85"/>
                  </a:cubicBezTo>
                  <a:cubicBezTo>
                    <a:pt x="0" y="82"/>
                    <a:pt x="0" y="79"/>
                    <a:pt x="0" y="76"/>
                  </a:cubicBezTo>
                  <a:cubicBezTo>
                    <a:pt x="0" y="72"/>
                    <a:pt x="1" y="70"/>
                    <a:pt x="5" y="67"/>
                  </a:cubicBezTo>
                  <a:cubicBezTo>
                    <a:pt x="12" y="61"/>
                    <a:pt x="24" y="57"/>
                    <a:pt x="36" y="54"/>
                  </a:cubicBezTo>
                  <a:cubicBezTo>
                    <a:pt x="38" y="53"/>
                    <a:pt x="38" y="53"/>
                    <a:pt x="38" y="51"/>
                  </a:cubicBezTo>
                  <a:cubicBezTo>
                    <a:pt x="38" y="49"/>
                    <a:pt x="38" y="49"/>
                    <a:pt x="36" y="47"/>
                  </a:cubicBezTo>
                  <a:cubicBezTo>
                    <a:pt x="23" y="36"/>
                    <a:pt x="24" y="2"/>
                    <a:pt x="48" y="0"/>
                  </a:cubicBezTo>
                  <a:cubicBezTo>
                    <a:pt x="71" y="2"/>
                    <a:pt x="72" y="36"/>
                    <a:pt x="59" y="47"/>
                  </a:cubicBezTo>
                  <a:cubicBezTo>
                    <a:pt x="57" y="49"/>
                    <a:pt x="57" y="49"/>
                    <a:pt x="57" y="51"/>
                  </a:cubicBezTo>
                  <a:cubicBezTo>
                    <a:pt x="57" y="53"/>
                    <a:pt x="57" y="53"/>
                    <a:pt x="59" y="54"/>
                  </a:cubicBezTo>
                  <a:cubicBezTo>
                    <a:pt x="71" y="57"/>
                    <a:pt x="83" y="61"/>
                    <a:pt x="91" y="67"/>
                  </a:cubicBezTo>
                  <a:cubicBezTo>
                    <a:pt x="94" y="70"/>
                    <a:pt x="95" y="72"/>
                    <a:pt x="95" y="76"/>
                  </a:cubicBezTo>
                  <a:cubicBezTo>
                    <a:pt x="95" y="79"/>
                    <a:pt x="95" y="82"/>
                    <a:pt x="95" y="85"/>
                  </a:cubicBezTo>
                  <a:close/>
                </a:path>
              </a:pathLst>
            </a:custGeom>
            <a:solidFill>
              <a:schemeClr val="tx1">
                <a:lumMod val="50000"/>
              </a:schemeClr>
            </a:solidFill>
            <a:ln>
              <a:solidFill>
                <a:schemeClr val="bg1"/>
              </a:solidFill>
            </a:ln>
            <a:extLst/>
          </p:spPr>
          <p:txBody>
            <a:bodyPr vert="horz" wrap="square" lIns="91427" tIns="45713" rIns="91427" bIns="45713" numCol="1" anchor="t" anchorCtr="0" compatLnSpc="1">
              <a:prstTxWarp prst="textNoShape">
                <a:avLst/>
              </a:prstTxWarp>
            </a:bodyPr>
            <a:lstStyle/>
            <a:p>
              <a:pPr defTabSz="931525"/>
              <a:endParaRPr lang="en-US">
                <a:solidFill>
                  <a:srgbClr val="4F4F4F"/>
                </a:solidFill>
              </a:endParaRPr>
            </a:p>
          </p:txBody>
        </p:sp>
        <p:sp>
          <p:nvSpPr>
            <p:cNvPr id="257" name="Freeform 237"/>
            <p:cNvSpPr>
              <a:spLocks noChangeAspect="1"/>
            </p:cNvSpPr>
            <p:nvPr/>
          </p:nvSpPr>
          <p:spPr bwMode="auto">
            <a:xfrm>
              <a:off x="7217189" y="2385857"/>
              <a:ext cx="268359" cy="239735"/>
            </a:xfrm>
            <a:custGeom>
              <a:avLst/>
              <a:gdLst>
                <a:gd name="T0" fmla="*/ 95 w 95"/>
                <a:gd name="T1" fmla="*/ 85 h 85"/>
                <a:gd name="T2" fmla="*/ 0 w 95"/>
                <a:gd name="T3" fmla="*/ 85 h 85"/>
                <a:gd name="T4" fmla="*/ 0 w 95"/>
                <a:gd name="T5" fmla="*/ 76 h 85"/>
                <a:gd name="T6" fmla="*/ 5 w 95"/>
                <a:gd name="T7" fmla="*/ 67 h 85"/>
                <a:gd name="T8" fmla="*/ 36 w 95"/>
                <a:gd name="T9" fmla="*/ 54 h 85"/>
                <a:gd name="T10" fmla="*/ 38 w 95"/>
                <a:gd name="T11" fmla="*/ 51 h 85"/>
                <a:gd name="T12" fmla="*/ 36 w 95"/>
                <a:gd name="T13" fmla="*/ 47 h 85"/>
                <a:gd name="T14" fmla="*/ 48 w 95"/>
                <a:gd name="T15" fmla="*/ 0 h 85"/>
                <a:gd name="T16" fmla="*/ 59 w 95"/>
                <a:gd name="T17" fmla="*/ 47 h 85"/>
                <a:gd name="T18" fmla="*/ 57 w 95"/>
                <a:gd name="T19" fmla="*/ 51 h 85"/>
                <a:gd name="T20" fmla="*/ 59 w 95"/>
                <a:gd name="T21" fmla="*/ 54 h 85"/>
                <a:gd name="T22" fmla="*/ 91 w 95"/>
                <a:gd name="T23" fmla="*/ 67 h 85"/>
                <a:gd name="T24" fmla="*/ 95 w 95"/>
                <a:gd name="T25" fmla="*/ 76 h 85"/>
                <a:gd name="T26" fmla="*/ 95 w 95"/>
                <a:gd name="T2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85">
                  <a:moveTo>
                    <a:pt x="95" y="85"/>
                  </a:moveTo>
                  <a:cubicBezTo>
                    <a:pt x="0" y="85"/>
                    <a:pt x="0" y="85"/>
                    <a:pt x="0" y="85"/>
                  </a:cubicBezTo>
                  <a:cubicBezTo>
                    <a:pt x="0" y="82"/>
                    <a:pt x="0" y="79"/>
                    <a:pt x="0" y="76"/>
                  </a:cubicBezTo>
                  <a:cubicBezTo>
                    <a:pt x="0" y="72"/>
                    <a:pt x="1" y="70"/>
                    <a:pt x="5" y="67"/>
                  </a:cubicBezTo>
                  <a:cubicBezTo>
                    <a:pt x="12" y="61"/>
                    <a:pt x="24" y="57"/>
                    <a:pt x="36" y="54"/>
                  </a:cubicBezTo>
                  <a:cubicBezTo>
                    <a:pt x="38" y="53"/>
                    <a:pt x="38" y="53"/>
                    <a:pt x="38" y="51"/>
                  </a:cubicBezTo>
                  <a:cubicBezTo>
                    <a:pt x="38" y="49"/>
                    <a:pt x="38" y="49"/>
                    <a:pt x="36" y="47"/>
                  </a:cubicBezTo>
                  <a:cubicBezTo>
                    <a:pt x="23" y="36"/>
                    <a:pt x="24" y="2"/>
                    <a:pt x="48" y="0"/>
                  </a:cubicBezTo>
                  <a:cubicBezTo>
                    <a:pt x="71" y="2"/>
                    <a:pt x="72" y="36"/>
                    <a:pt x="59" y="47"/>
                  </a:cubicBezTo>
                  <a:cubicBezTo>
                    <a:pt x="57" y="49"/>
                    <a:pt x="57" y="49"/>
                    <a:pt x="57" y="51"/>
                  </a:cubicBezTo>
                  <a:cubicBezTo>
                    <a:pt x="57" y="53"/>
                    <a:pt x="57" y="53"/>
                    <a:pt x="59" y="54"/>
                  </a:cubicBezTo>
                  <a:cubicBezTo>
                    <a:pt x="71" y="57"/>
                    <a:pt x="83" y="61"/>
                    <a:pt x="91" y="67"/>
                  </a:cubicBezTo>
                  <a:cubicBezTo>
                    <a:pt x="94" y="70"/>
                    <a:pt x="95" y="72"/>
                    <a:pt x="95" y="76"/>
                  </a:cubicBezTo>
                  <a:cubicBezTo>
                    <a:pt x="95" y="79"/>
                    <a:pt x="95" y="82"/>
                    <a:pt x="95" y="85"/>
                  </a:cubicBezTo>
                  <a:close/>
                </a:path>
              </a:pathLst>
            </a:custGeom>
            <a:solidFill>
              <a:schemeClr val="tx1">
                <a:lumMod val="50000"/>
              </a:schemeClr>
            </a:solidFill>
            <a:ln>
              <a:solidFill>
                <a:schemeClr val="bg1"/>
              </a:solidFill>
            </a:ln>
            <a:extLst/>
          </p:spPr>
          <p:txBody>
            <a:bodyPr vert="horz" wrap="square" lIns="91427" tIns="45713" rIns="91427" bIns="45713" numCol="1" anchor="t" anchorCtr="0" compatLnSpc="1">
              <a:prstTxWarp prst="textNoShape">
                <a:avLst/>
              </a:prstTxWarp>
            </a:bodyPr>
            <a:lstStyle/>
            <a:p>
              <a:pPr defTabSz="931525"/>
              <a:endParaRPr lang="en-US">
                <a:solidFill>
                  <a:srgbClr val="4F4F4F"/>
                </a:solidFill>
              </a:endParaRPr>
            </a:p>
          </p:txBody>
        </p:sp>
        <p:sp>
          <p:nvSpPr>
            <p:cNvPr id="258" name="Freeform 237"/>
            <p:cNvSpPr>
              <a:spLocks noChangeAspect="1"/>
            </p:cNvSpPr>
            <p:nvPr/>
          </p:nvSpPr>
          <p:spPr bwMode="auto">
            <a:xfrm>
              <a:off x="7217189" y="2050577"/>
              <a:ext cx="268359" cy="239735"/>
            </a:xfrm>
            <a:custGeom>
              <a:avLst/>
              <a:gdLst>
                <a:gd name="T0" fmla="*/ 95 w 95"/>
                <a:gd name="T1" fmla="*/ 85 h 85"/>
                <a:gd name="T2" fmla="*/ 0 w 95"/>
                <a:gd name="T3" fmla="*/ 85 h 85"/>
                <a:gd name="T4" fmla="*/ 0 w 95"/>
                <a:gd name="T5" fmla="*/ 76 h 85"/>
                <a:gd name="T6" fmla="*/ 5 w 95"/>
                <a:gd name="T7" fmla="*/ 67 h 85"/>
                <a:gd name="T8" fmla="*/ 36 w 95"/>
                <a:gd name="T9" fmla="*/ 54 h 85"/>
                <a:gd name="T10" fmla="*/ 38 w 95"/>
                <a:gd name="T11" fmla="*/ 51 h 85"/>
                <a:gd name="T12" fmla="*/ 36 w 95"/>
                <a:gd name="T13" fmla="*/ 47 h 85"/>
                <a:gd name="T14" fmla="*/ 48 w 95"/>
                <a:gd name="T15" fmla="*/ 0 h 85"/>
                <a:gd name="T16" fmla="*/ 59 w 95"/>
                <a:gd name="T17" fmla="*/ 47 h 85"/>
                <a:gd name="T18" fmla="*/ 57 w 95"/>
                <a:gd name="T19" fmla="*/ 51 h 85"/>
                <a:gd name="T20" fmla="*/ 59 w 95"/>
                <a:gd name="T21" fmla="*/ 54 h 85"/>
                <a:gd name="T22" fmla="*/ 91 w 95"/>
                <a:gd name="T23" fmla="*/ 67 h 85"/>
                <a:gd name="T24" fmla="*/ 95 w 95"/>
                <a:gd name="T25" fmla="*/ 76 h 85"/>
                <a:gd name="T26" fmla="*/ 95 w 95"/>
                <a:gd name="T2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85">
                  <a:moveTo>
                    <a:pt x="95" y="85"/>
                  </a:moveTo>
                  <a:cubicBezTo>
                    <a:pt x="0" y="85"/>
                    <a:pt x="0" y="85"/>
                    <a:pt x="0" y="85"/>
                  </a:cubicBezTo>
                  <a:cubicBezTo>
                    <a:pt x="0" y="82"/>
                    <a:pt x="0" y="79"/>
                    <a:pt x="0" y="76"/>
                  </a:cubicBezTo>
                  <a:cubicBezTo>
                    <a:pt x="0" y="72"/>
                    <a:pt x="1" y="70"/>
                    <a:pt x="5" y="67"/>
                  </a:cubicBezTo>
                  <a:cubicBezTo>
                    <a:pt x="12" y="61"/>
                    <a:pt x="24" y="57"/>
                    <a:pt x="36" y="54"/>
                  </a:cubicBezTo>
                  <a:cubicBezTo>
                    <a:pt x="38" y="53"/>
                    <a:pt x="38" y="53"/>
                    <a:pt x="38" y="51"/>
                  </a:cubicBezTo>
                  <a:cubicBezTo>
                    <a:pt x="38" y="49"/>
                    <a:pt x="38" y="49"/>
                    <a:pt x="36" y="47"/>
                  </a:cubicBezTo>
                  <a:cubicBezTo>
                    <a:pt x="23" y="36"/>
                    <a:pt x="24" y="2"/>
                    <a:pt x="48" y="0"/>
                  </a:cubicBezTo>
                  <a:cubicBezTo>
                    <a:pt x="71" y="2"/>
                    <a:pt x="72" y="36"/>
                    <a:pt x="59" y="47"/>
                  </a:cubicBezTo>
                  <a:cubicBezTo>
                    <a:pt x="57" y="49"/>
                    <a:pt x="57" y="49"/>
                    <a:pt x="57" y="51"/>
                  </a:cubicBezTo>
                  <a:cubicBezTo>
                    <a:pt x="57" y="53"/>
                    <a:pt x="57" y="53"/>
                    <a:pt x="59" y="54"/>
                  </a:cubicBezTo>
                  <a:cubicBezTo>
                    <a:pt x="71" y="57"/>
                    <a:pt x="83" y="61"/>
                    <a:pt x="91" y="67"/>
                  </a:cubicBezTo>
                  <a:cubicBezTo>
                    <a:pt x="94" y="70"/>
                    <a:pt x="95" y="72"/>
                    <a:pt x="95" y="76"/>
                  </a:cubicBezTo>
                  <a:cubicBezTo>
                    <a:pt x="95" y="79"/>
                    <a:pt x="95" y="82"/>
                    <a:pt x="95" y="85"/>
                  </a:cubicBezTo>
                  <a:close/>
                </a:path>
              </a:pathLst>
            </a:custGeom>
            <a:solidFill>
              <a:schemeClr val="tx1">
                <a:lumMod val="50000"/>
              </a:schemeClr>
            </a:solidFill>
            <a:ln>
              <a:solidFill>
                <a:schemeClr val="bg1"/>
              </a:solidFill>
            </a:ln>
            <a:extLst/>
          </p:spPr>
          <p:txBody>
            <a:bodyPr vert="horz" wrap="square" lIns="91427" tIns="45713" rIns="91427" bIns="45713" numCol="1" anchor="t" anchorCtr="0" compatLnSpc="1">
              <a:prstTxWarp prst="textNoShape">
                <a:avLst/>
              </a:prstTxWarp>
            </a:bodyPr>
            <a:lstStyle/>
            <a:p>
              <a:pPr defTabSz="931525"/>
              <a:endParaRPr lang="en-US">
                <a:solidFill>
                  <a:srgbClr val="4F4F4F"/>
                </a:solidFill>
              </a:endParaRPr>
            </a:p>
          </p:txBody>
        </p:sp>
        <p:sp>
          <p:nvSpPr>
            <p:cNvPr id="259" name="Freeform 258"/>
            <p:cNvSpPr>
              <a:spLocks noChangeAspect="1"/>
            </p:cNvSpPr>
            <p:nvPr/>
          </p:nvSpPr>
          <p:spPr bwMode="auto">
            <a:xfrm>
              <a:off x="6533082" y="2756646"/>
              <a:ext cx="268359" cy="239735"/>
            </a:xfrm>
            <a:custGeom>
              <a:avLst/>
              <a:gdLst>
                <a:gd name="T0" fmla="*/ 95 w 95"/>
                <a:gd name="T1" fmla="*/ 85 h 85"/>
                <a:gd name="T2" fmla="*/ 0 w 95"/>
                <a:gd name="T3" fmla="*/ 85 h 85"/>
                <a:gd name="T4" fmla="*/ 0 w 95"/>
                <a:gd name="T5" fmla="*/ 76 h 85"/>
                <a:gd name="T6" fmla="*/ 5 w 95"/>
                <a:gd name="T7" fmla="*/ 67 h 85"/>
                <a:gd name="T8" fmla="*/ 36 w 95"/>
                <a:gd name="T9" fmla="*/ 54 h 85"/>
                <a:gd name="T10" fmla="*/ 38 w 95"/>
                <a:gd name="T11" fmla="*/ 51 h 85"/>
                <a:gd name="T12" fmla="*/ 36 w 95"/>
                <a:gd name="T13" fmla="*/ 47 h 85"/>
                <a:gd name="T14" fmla="*/ 48 w 95"/>
                <a:gd name="T15" fmla="*/ 0 h 85"/>
                <a:gd name="T16" fmla="*/ 59 w 95"/>
                <a:gd name="T17" fmla="*/ 47 h 85"/>
                <a:gd name="T18" fmla="*/ 57 w 95"/>
                <a:gd name="T19" fmla="*/ 51 h 85"/>
                <a:gd name="T20" fmla="*/ 59 w 95"/>
                <a:gd name="T21" fmla="*/ 54 h 85"/>
                <a:gd name="T22" fmla="*/ 91 w 95"/>
                <a:gd name="T23" fmla="*/ 67 h 85"/>
                <a:gd name="T24" fmla="*/ 95 w 95"/>
                <a:gd name="T25" fmla="*/ 76 h 85"/>
                <a:gd name="T26" fmla="*/ 95 w 95"/>
                <a:gd name="T2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85">
                  <a:moveTo>
                    <a:pt x="95" y="85"/>
                  </a:moveTo>
                  <a:cubicBezTo>
                    <a:pt x="0" y="85"/>
                    <a:pt x="0" y="85"/>
                    <a:pt x="0" y="85"/>
                  </a:cubicBezTo>
                  <a:cubicBezTo>
                    <a:pt x="0" y="82"/>
                    <a:pt x="0" y="79"/>
                    <a:pt x="0" y="76"/>
                  </a:cubicBezTo>
                  <a:cubicBezTo>
                    <a:pt x="0" y="72"/>
                    <a:pt x="1" y="70"/>
                    <a:pt x="5" y="67"/>
                  </a:cubicBezTo>
                  <a:cubicBezTo>
                    <a:pt x="12" y="61"/>
                    <a:pt x="24" y="57"/>
                    <a:pt x="36" y="54"/>
                  </a:cubicBezTo>
                  <a:cubicBezTo>
                    <a:pt x="38" y="53"/>
                    <a:pt x="38" y="53"/>
                    <a:pt x="38" y="51"/>
                  </a:cubicBezTo>
                  <a:cubicBezTo>
                    <a:pt x="38" y="49"/>
                    <a:pt x="38" y="49"/>
                    <a:pt x="36" y="47"/>
                  </a:cubicBezTo>
                  <a:cubicBezTo>
                    <a:pt x="23" y="36"/>
                    <a:pt x="24" y="2"/>
                    <a:pt x="48" y="0"/>
                  </a:cubicBezTo>
                  <a:cubicBezTo>
                    <a:pt x="71" y="2"/>
                    <a:pt x="72" y="36"/>
                    <a:pt x="59" y="47"/>
                  </a:cubicBezTo>
                  <a:cubicBezTo>
                    <a:pt x="57" y="49"/>
                    <a:pt x="57" y="49"/>
                    <a:pt x="57" y="51"/>
                  </a:cubicBezTo>
                  <a:cubicBezTo>
                    <a:pt x="57" y="53"/>
                    <a:pt x="57" y="53"/>
                    <a:pt x="59" y="54"/>
                  </a:cubicBezTo>
                  <a:cubicBezTo>
                    <a:pt x="71" y="57"/>
                    <a:pt x="83" y="61"/>
                    <a:pt x="91" y="67"/>
                  </a:cubicBezTo>
                  <a:cubicBezTo>
                    <a:pt x="94" y="70"/>
                    <a:pt x="95" y="72"/>
                    <a:pt x="95" y="76"/>
                  </a:cubicBezTo>
                  <a:cubicBezTo>
                    <a:pt x="95" y="79"/>
                    <a:pt x="95" y="82"/>
                    <a:pt x="95" y="85"/>
                  </a:cubicBezTo>
                  <a:close/>
                </a:path>
              </a:pathLst>
            </a:custGeom>
            <a:solidFill>
              <a:schemeClr val="tx1">
                <a:lumMod val="50000"/>
              </a:schemeClr>
            </a:solidFill>
            <a:ln>
              <a:solidFill>
                <a:schemeClr val="bg1"/>
              </a:solidFill>
            </a:ln>
            <a:extLst/>
          </p:spPr>
          <p:txBody>
            <a:bodyPr vert="horz" wrap="square" lIns="91427" tIns="45713" rIns="91427" bIns="45713" numCol="1" anchor="t" anchorCtr="0" compatLnSpc="1">
              <a:prstTxWarp prst="textNoShape">
                <a:avLst/>
              </a:prstTxWarp>
            </a:bodyPr>
            <a:lstStyle/>
            <a:p>
              <a:pPr defTabSz="931525"/>
              <a:endParaRPr lang="en-US">
                <a:solidFill>
                  <a:srgbClr val="4F4F4F"/>
                </a:solidFill>
              </a:endParaRPr>
            </a:p>
          </p:txBody>
        </p:sp>
        <p:sp>
          <p:nvSpPr>
            <p:cNvPr id="260" name="Freeform 259"/>
            <p:cNvSpPr>
              <a:spLocks noChangeAspect="1"/>
            </p:cNvSpPr>
            <p:nvPr/>
          </p:nvSpPr>
          <p:spPr bwMode="auto">
            <a:xfrm>
              <a:off x="6837882" y="2680446"/>
              <a:ext cx="268359" cy="239735"/>
            </a:xfrm>
            <a:custGeom>
              <a:avLst/>
              <a:gdLst>
                <a:gd name="T0" fmla="*/ 95 w 95"/>
                <a:gd name="T1" fmla="*/ 85 h 85"/>
                <a:gd name="T2" fmla="*/ 0 w 95"/>
                <a:gd name="T3" fmla="*/ 85 h 85"/>
                <a:gd name="T4" fmla="*/ 0 w 95"/>
                <a:gd name="T5" fmla="*/ 76 h 85"/>
                <a:gd name="T6" fmla="*/ 5 w 95"/>
                <a:gd name="T7" fmla="*/ 67 h 85"/>
                <a:gd name="T8" fmla="*/ 36 w 95"/>
                <a:gd name="T9" fmla="*/ 54 h 85"/>
                <a:gd name="T10" fmla="*/ 38 w 95"/>
                <a:gd name="T11" fmla="*/ 51 h 85"/>
                <a:gd name="T12" fmla="*/ 36 w 95"/>
                <a:gd name="T13" fmla="*/ 47 h 85"/>
                <a:gd name="T14" fmla="*/ 48 w 95"/>
                <a:gd name="T15" fmla="*/ 0 h 85"/>
                <a:gd name="T16" fmla="*/ 59 w 95"/>
                <a:gd name="T17" fmla="*/ 47 h 85"/>
                <a:gd name="T18" fmla="*/ 57 w 95"/>
                <a:gd name="T19" fmla="*/ 51 h 85"/>
                <a:gd name="T20" fmla="*/ 59 w 95"/>
                <a:gd name="T21" fmla="*/ 54 h 85"/>
                <a:gd name="T22" fmla="*/ 91 w 95"/>
                <a:gd name="T23" fmla="*/ 67 h 85"/>
                <a:gd name="T24" fmla="*/ 95 w 95"/>
                <a:gd name="T25" fmla="*/ 76 h 85"/>
                <a:gd name="T26" fmla="*/ 95 w 95"/>
                <a:gd name="T2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85">
                  <a:moveTo>
                    <a:pt x="95" y="85"/>
                  </a:moveTo>
                  <a:cubicBezTo>
                    <a:pt x="0" y="85"/>
                    <a:pt x="0" y="85"/>
                    <a:pt x="0" y="85"/>
                  </a:cubicBezTo>
                  <a:cubicBezTo>
                    <a:pt x="0" y="82"/>
                    <a:pt x="0" y="79"/>
                    <a:pt x="0" y="76"/>
                  </a:cubicBezTo>
                  <a:cubicBezTo>
                    <a:pt x="0" y="72"/>
                    <a:pt x="1" y="70"/>
                    <a:pt x="5" y="67"/>
                  </a:cubicBezTo>
                  <a:cubicBezTo>
                    <a:pt x="12" y="61"/>
                    <a:pt x="24" y="57"/>
                    <a:pt x="36" y="54"/>
                  </a:cubicBezTo>
                  <a:cubicBezTo>
                    <a:pt x="38" y="53"/>
                    <a:pt x="38" y="53"/>
                    <a:pt x="38" y="51"/>
                  </a:cubicBezTo>
                  <a:cubicBezTo>
                    <a:pt x="38" y="49"/>
                    <a:pt x="38" y="49"/>
                    <a:pt x="36" y="47"/>
                  </a:cubicBezTo>
                  <a:cubicBezTo>
                    <a:pt x="23" y="36"/>
                    <a:pt x="24" y="2"/>
                    <a:pt x="48" y="0"/>
                  </a:cubicBezTo>
                  <a:cubicBezTo>
                    <a:pt x="71" y="2"/>
                    <a:pt x="72" y="36"/>
                    <a:pt x="59" y="47"/>
                  </a:cubicBezTo>
                  <a:cubicBezTo>
                    <a:pt x="57" y="49"/>
                    <a:pt x="57" y="49"/>
                    <a:pt x="57" y="51"/>
                  </a:cubicBezTo>
                  <a:cubicBezTo>
                    <a:pt x="57" y="53"/>
                    <a:pt x="57" y="53"/>
                    <a:pt x="59" y="54"/>
                  </a:cubicBezTo>
                  <a:cubicBezTo>
                    <a:pt x="71" y="57"/>
                    <a:pt x="83" y="61"/>
                    <a:pt x="91" y="67"/>
                  </a:cubicBezTo>
                  <a:cubicBezTo>
                    <a:pt x="94" y="70"/>
                    <a:pt x="95" y="72"/>
                    <a:pt x="95" y="76"/>
                  </a:cubicBezTo>
                  <a:cubicBezTo>
                    <a:pt x="95" y="79"/>
                    <a:pt x="95" y="82"/>
                    <a:pt x="95" y="85"/>
                  </a:cubicBezTo>
                  <a:close/>
                </a:path>
              </a:pathLst>
            </a:custGeom>
            <a:solidFill>
              <a:schemeClr val="tx1">
                <a:lumMod val="50000"/>
              </a:schemeClr>
            </a:solidFill>
            <a:ln>
              <a:solidFill>
                <a:schemeClr val="bg1"/>
              </a:solidFill>
            </a:ln>
            <a:extLst/>
          </p:spPr>
          <p:txBody>
            <a:bodyPr vert="horz" wrap="square" lIns="91427" tIns="45713" rIns="91427" bIns="45713" numCol="1" anchor="t" anchorCtr="0" compatLnSpc="1">
              <a:prstTxWarp prst="textNoShape">
                <a:avLst/>
              </a:prstTxWarp>
            </a:bodyPr>
            <a:lstStyle/>
            <a:p>
              <a:pPr defTabSz="931525"/>
              <a:endParaRPr lang="en-US">
                <a:solidFill>
                  <a:srgbClr val="4F4F4F"/>
                </a:solidFill>
              </a:endParaRPr>
            </a:p>
          </p:txBody>
        </p:sp>
        <p:sp>
          <p:nvSpPr>
            <p:cNvPr id="263" name="Freeform 237"/>
            <p:cNvSpPr>
              <a:spLocks noChangeAspect="1"/>
            </p:cNvSpPr>
            <p:nvPr/>
          </p:nvSpPr>
          <p:spPr bwMode="auto">
            <a:xfrm>
              <a:off x="7625282" y="2919206"/>
              <a:ext cx="268359" cy="239735"/>
            </a:xfrm>
            <a:custGeom>
              <a:avLst/>
              <a:gdLst>
                <a:gd name="T0" fmla="*/ 95 w 95"/>
                <a:gd name="T1" fmla="*/ 85 h 85"/>
                <a:gd name="T2" fmla="*/ 0 w 95"/>
                <a:gd name="T3" fmla="*/ 85 h 85"/>
                <a:gd name="T4" fmla="*/ 0 w 95"/>
                <a:gd name="T5" fmla="*/ 76 h 85"/>
                <a:gd name="T6" fmla="*/ 5 w 95"/>
                <a:gd name="T7" fmla="*/ 67 h 85"/>
                <a:gd name="T8" fmla="*/ 36 w 95"/>
                <a:gd name="T9" fmla="*/ 54 h 85"/>
                <a:gd name="T10" fmla="*/ 38 w 95"/>
                <a:gd name="T11" fmla="*/ 51 h 85"/>
                <a:gd name="T12" fmla="*/ 36 w 95"/>
                <a:gd name="T13" fmla="*/ 47 h 85"/>
                <a:gd name="T14" fmla="*/ 48 w 95"/>
                <a:gd name="T15" fmla="*/ 0 h 85"/>
                <a:gd name="T16" fmla="*/ 59 w 95"/>
                <a:gd name="T17" fmla="*/ 47 h 85"/>
                <a:gd name="T18" fmla="*/ 57 w 95"/>
                <a:gd name="T19" fmla="*/ 51 h 85"/>
                <a:gd name="T20" fmla="*/ 59 w 95"/>
                <a:gd name="T21" fmla="*/ 54 h 85"/>
                <a:gd name="T22" fmla="*/ 91 w 95"/>
                <a:gd name="T23" fmla="*/ 67 h 85"/>
                <a:gd name="T24" fmla="*/ 95 w 95"/>
                <a:gd name="T25" fmla="*/ 76 h 85"/>
                <a:gd name="T26" fmla="*/ 95 w 95"/>
                <a:gd name="T2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85">
                  <a:moveTo>
                    <a:pt x="95" y="85"/>
                  </a:moveTo>
                  <a:cubicBezTo>
                    <a:pt x="0" y="85"/>
                    <a:pt x="0" y="85"/>
                    <a:pt x="0" y="85"/>
                  </a:cubicBezTo>
                  <a:cubicBezTo>
                    <a:pt x="0" y="82"/>
                    <a:pt x="0" y="79"/>
                    <a:pt x="0" y="76"/>
                  </a:cubicBezTo>
                  <a:cubicBezTo>
                    <a:pt x="0" y="72"/>
                    <a:pt x="1" y="70"/>
                    <a:pt x="5" y="67"/>
                  </a:cubicBezTo>
                  <a:cubicBezTo>
                    <a:pt x="12" y="61"/>
                    <a:pt x="24" y="57"/>
                    <a:pt x="36" y="54"/>
                  </a:cubicBezTo>
                  <a:cubicBezTo>
                    <a:pt x="38" y="53"/>
                    <a:pt x="38" y="53"/>
                    <a:pt x="38" y="51"/>
                  </a:cubicBezTo>
                  <a:cubicBezTo>
                    <a:pt x="38" y="49"/>
                    <a:pt x="38" y="49"/>
                    <a:pt x="36" y="47"/>
                  </a:cubicBezTo>
                  <a:cubicBezTo>
                    <a:pt x="23" y="36"/>
                    <a:pt x="24" y="2"/>
                    <a:pt x="48" y="0"/>
                  </a:cubicBezTo>
                  <a:cubicBezTo>
                    <a:pt x="71" y="2"/>
                    <a:pt x="72" y="36"/>
                    <a:pt x="59" y="47"/>
                  </a:cubicBezTo>
                  <a:cubicBezTo>
                    <a:pt x="57" y="49"/>
                    <a:pt x="57" y="49"/>
                    <a:pt x="57" y="51"/>
                  </a:cubicBezTo>
                  <a:cubicBezTo>
                    <a:pt x="57" y="53"/>
                    <a:pt x="57" y="53"/>
                    <a:pt x="59" y="54"/>
                  </a:cubicBezTo>
                  <a:cubicBezTo>
                    <a:pt x="71" y="57"/>
                    <a:pt x="83" y="61"/>
                    <a:pt x="91" y="67"/>
                  </a:cubicBezTo>
                  <a:cubicBezTo>
                    <a:pt x="94" y="70"/>
                    <a:pt x="95" y="72"/>
                    <a:pt x="95" y="76"/>
                  </a:cubicBezTo>
                  <a:cubicBezTo>
                    <a:pt x="95" y="79"/>
                    <a:pt x="95" y="82"/>
                    <a:pt x="95" y="85"/>
                  </a:cubicBezTo>
                  <a:close/>
                </a:path>
              </a:pathLst>
            </a:custGeom>
            <a:solidFill>
              <a:schemeClr val="tx1">
                <a:lumMod val="50000"/>
              </a:schemeClr>
            </a:solidFill>
            <a:ln>
              <a:solidFill>
                <a:schemeClr val="bg1"/>
              </a:solidFill>
            </a:ln>
            <a:extLst/>
          </p:spPr>
          <p:txBody>
            <a:bodyPr vert="horz" wrap="square" lIns="91427" tIns="45713" rIns="91427" bIns="45713" numCol="1" anchor="t" anchorCtr="0" compatLnSpc="1">
              <a:prstTxWarp prst="textNoShape">
                <a:avLst/>
              </a:prstTxWarp>
            </a:bodyPr>
            <a:lstStyle/>
            <a:p>
              <a:pPr defTabSz="931525"/>
              <a:endParaRPr lang="en-US">
                <a:solidFill>
                  <a:srgbClr val="4F4F4F"/>
                </a:solidFill>
              </a:endParaRPr>
            </a:p>
          </p:txBody>
        </p:sp>
        <p:sp>
          <p:nvSpPr>
            <p:cNvPr id="264" name="Freeform 237"/>
            <p:cNvSpPr>
              <a:spLocks noChangeAspect="1"/>
            </p:cNvSpPr>
            <p:nvPr/>
          </p:nvSpPr>
          <p:spPr bwMode="auto">
            <a:xfrm>
              <a:off x="7106106" y="3122406"/>
              <a:ext cx="268359" cy="239735"/>
            </a:xfrm>
            <a:custGeom>
              <a:avLst/>
              <a:gdLst>
                <a:gd name="T0" fmla="*/ 95 w 95"/>
                <a:gd name="T1" fmla="*/ 85 h 85"/>
                <a:gd name="T2" fmla="*/ 0 w 95"/>
                <a:gd name="T3" fmla="*/ 85 h 85"/>
                <a:gd name="T4" fmla="*/ 0 w 95"/>
                <a:gd name="T5" fmla="*/ 76 h 85"/>
                <a:gd name="T6" fmla="*/ 5 w 95"/>
                <a:gd name="T7" fmla="*/ 67 h 85"/>
                <a:gd name="T8" fmla="*/ 36 w 95"/>
                <a:gd name="T9" fmla="*/ 54 h 85"/>
                <a:gd name="T10" fmla="*/ 38 w 95"/>
                <a:gd name="T11" fmla="*/ 51 h 85"/>
                <a:gd name="T12" fmla="*/ 36 w 95"/>
                <a:gd name="T13" fmla="*/ 47 h 85"/>
                <a:gd name="T14" fmla="*/ 48 w 95"/>
                <a:gd name="T15" fmla="*/ 0 h 85"/>
                <a:gd name="T16" fmla="*/ 59 w 95"/>
                <a:gd name="T17" fmla="*/ 47 h 85"/>
                <a:gd name="T18" fmla="*/ 57 w 95"/>
                <a:gd name="T19" fmla="*/ 51 h 85"/>
                <a:gd name="T20" fmla="*/ 59 w 95"/>
                <a:gd name="T21" fmla="*/ 54 h 85"/>
                <a:gd name="T22" fmla="*/ 91 w 95"/>
                <a:gd name="T23" fmla="*/ 67 h 85"/>
                <a:gd name="T24" fmla="*/ 95 w 95"/>
                <a:gd name="T25" fmla="*/ 76 h 85"/>
                <a:gd name="T26" fmla="*/ 95 w 95"/>
                <a:gd name="T2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85">
                  <a:moveTo>
                    <a:pt x="95" y="85"/>
                  </a:moveTo>
                  <a:cubicBezTo>
                    <a:pt x="0" y="85"/>
                    <a:pt x="0" y="85"/>
                    <a:pt x="0" y="85"/>
                  </a:cubicBezTo>
                  <a:cubicBezTo>
                    <a:pt x="0" y="82"/>
                    <a:pt x="0" y="79"/>
                    <a:pt x="0" y="76"/>
                  </a:cubicBezTo>
                  <a:cubicBezTo>
                    <a:pt x="0" y="72"/>
                    <a:pt x="1" y="70"/>
                    <a:pt x="5" y="67"/>
                  </a:cubicBezTo>
                  <a:cubicBezTo>
                    <a:pt x="12" y="61"/>
                    <a:pt x="24" y="57"/>
                    <a:pt x="36" y="54"/>
                  </a:cubicBezTo>
                  <a:cubicBezTo>
                    <a:pt x="38" y="53"/>
                    <a:pt x="38" y="53"/>
                    <a:pt x="38" y="51"/>
                  </a:cubicBezTo>
                  <a:cubicBezTo>
                    <a:pt x="38" y="49"/>
                    <a:pt x="38" y="49"/>
                    <a:pt x="36" y="47"/>
                  </a:cubicBezTo>
                  <a:cubicBezTo>
                    <a:pt x="23" y="36"/>
                    <a:pt x="24" y="2"/>
                    <a:pt x="48" y="0"/>
                  </a:cubicBezTo>
                  <a:cubicBezTo>
                    <a:pt x="71" y="2"/>
                    <a:pt x="72" y="36"/>
                    <a:pt x="59" y="47"/>
                  </a:cubicBezTo>
                  <a:cubicBezTo>
                    <a:pt x="57" y="49"/>
                    <a:pt x="57" y="49"/>
                    <a:pt x="57" y="51"/>
                  </a:cubicBezTo>
                  <a:cubicBezTo>
                    <a:pt x="57" y="53"/>
                    <a:pt x="57" y="53"/>
                    <a:pt x="59" y="54"/>
                  </a:cubicBezTo>
                  <a:cubicBezTo>
                    <a:pt x="71" y="57"/>
                    <a:pt x="83" y="61"/>
                    <a:pt x="91" y="67"/>
                  </a:cubicBezTo>
                  <a:cubicBezTo>
                    <a:pt x="94" y="70"/>
                    <a:pt x="95" y="72"/>
                    <a:pt x="95" y="76"/>
                  </a:cubicBezTo>
                  <a:cubicBezTo>
                    <a:pt x="95" y="79"/>
                    <a:pt x="95" y="82"/>
                    <a:pt x="95" y="85"/>
                  </a:cubicBezTo>
                  <a:close/>
                </a:path>
              </a:pathLst>
            </a:custGeom>
            <a:solidFill>
              <a:schemeClr val="tx1">
                <a:lumMod val="50000"/>
              </a:schemeClr>
            </a:solidFill>
            <a:ln>
              <a:solidFill>
                <a:schemeClr val="bg1"/>
              </a:solidFill>
            </a:ln>
            <a:extLst/>
          </p:spPr>
          <p:txBody>
            <a:bodyPr vert="horz" wrap="square" lIns="91427" tIns="45713" rIns="91427" bIns="45713" numCol="1" anchor="t" anchorCtr="0" compatLnSpc="1">
              <a:prstTxWarp prst="textNoShape">
                <a:avLst/>
              </a:prstTxWarp>
            </a:bodyPr>
            <a:lstStyle/>
            <a:p>
              <a:pPr defTabSz="931525"/>
              <a:endParaRPr lang="en-US">
                <a:solidFill>
                  <a:srgbClr val="4F4F4F"/>
                </a:solidFill>
              </a:endParaRPr>
            </a:p>
          </p:txBody>
        </p:sp>
        <p:sp>
          <p:nvSpPr>
            <p:cNvPr id="265" name="Freeform 237"/>
            <p:cNvSpPr>
              <a:spLocks noChangeAspect="1"/>
            </p:cNvSpPr>
            <p:nvPr/>
          </p:nvSpPr>
          <p:spPr bwMode="auto">
            <a:xfrm>
              <a:off x="3538864" y="3831964"/>
              <a:ext cx="268359" cy="239735"/>
            </a:xfrm>
            <a:custGeom>
              <a:avLst/>
              <a:gdLst>
                <a:gd name="T0" fmla="*/ 95 w 95"/>
                <a:gd name="T1" fmla="*/ 85 h 85"/>
                <a:gd name="T2" fmla="*/ 0 w 95"/>
                <a:gd name="T3" fmla="*/ 85 h 85"/>
                <a:gd name="T4" fmla="*/ 0 w 95"/>
                <a:gd name="T5" fmla="*/ 76 h 85"/>
                <a:gd name="T6" fmla="*/ 5 w 95"/>
                <a:gd name="T7" fmla="*/ 67 h 85"/>
                <a:gd name="T8" fmla="*/ 36 w 95"/>
                <a:gd name="T9" fmla="*/ 54 h 85"/>
                <a:gd name="T10" fmla="*/ 38 w 95"/>
                <a:gd name="T11" fmla="*/ 51 h 85"/>
                <a:gd name="T12" fmla="*/ 36 w 95"/>
                <a:gd name="T13" fmla="*/ 47 h 85"/>
                <a:gd name="T14" fmla="*/ 48 w 95"/>
                <a:gd name="T15" fmla="*/ 0 h 85"/>
                <a:gd name="T16" fmla="*/ 59 w 95"/>
                <a:gd name="T17" fmla="*/ 47 h 85"/>
                <a:gd name="T18" fmla="*/ 57 w 95"/>
                <a:gd name="T19" fmla="*/ 51 h 85"/>
                <a:gd name="T20" fmla="*/ 59 w 95"/>
                <a:gd name="T21" fmla="*/ 54 h 85"/>
                <a:gd name="T22" fmla="*/ 91 w 95"/>
                <a:gd name="T23" fmla="*/ 67 h 85"/>
                <a:gd name="T24" fmla="*/ 95 w 95"/>
                <a:gd name="T25" fmla="*/ 76 h 85"/>
                <a:gd name="T26" fmla="*/ 95 w 95"/>
                <a:gd name="T2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85">
                  <a:moveTo>
                    <a:pt x="95" y="85"/>
                  </a:moveTo>
                  <a:cubicBezTo>
                    <a:pt x="0" y="85"/>
                    <a:pt x="0" y="85"/>
                    <a:pt x="0" y="85"/>
                  </a:cubicBezTo>
                  <a:cubicBezTo>
                    <a:pt x="0" y="82"/>
                    <a:pt x="0" y="79"/>
                    <a:pt x="0" y="76"/>
                  </a:cubicBezTo>
                  <a:cubicBezTo>
                    <a:pt x="0" y="72"/>
                    <a:pt x="1" y="70"/>
                    <a:pt x="5" y="67"/>
                  </a:cubicBezTo>
                  <a:cubicBezTo>
                    <a:pt x="12" y="61"/>
                    <a:pt x="24" y="57"/>
                    <a:pt x="36" y="54"/>
                  </a:cubicBezTo>
                  <a:cubicBezTo>
                    <a:pt x="38" y="53"/>
                    <a:pt x="38" y="53"/>
                    <a:pt x="38" y="51"/>
                  </a:cubicBezTo>
                  <a:cubicBezTo>
                    <a:pt x="38" y="49"/>
                    <a:pt x="38" y="49"/>
                    <a:pt x="36" y="47"/>
                  </a:cubicBezTo>
                  <a:cubicBezTo>
                    <a:pt x="23" y="36"/>
                    <a:pt x="24" y="2"/>
                    <a:pt x="48" y="0"/>
                  </a:cubicBezTo>
                  <a:cubicBezTo>
                    <a:pt x="71" y="2"/>
                    <a:pt x="72" y="36"/>
                    <a:pt x="59" y="47"/>
                  </a:cubicBezTo>
                  <a:cubicBezTo>
                    <a:pt x="57" y="49"/>
                    <a:pt x="57" y="49"/>
                    <a:pt x="57" y="51"/>
                  </a:cubicBezTo>
                  <a:cubicBezTo>
                    <a:pt x="57" y="53"/>
                    <a:pt x="57" y="53"/>
                    <a:pt x="59" y="54"/>
                  </a:cubicBezTo>
                  <a:cubicBezTo>
                    <a:pt x="71" y="57"/>
                    <a:pt x="83" y="61"/>
                    <a:pt x="91" y="67"/>
                  </a:cubicBezTo>
                  <a:cubicBezTo>
                    <a:pt x="94" y="70"/>
                    <a:pt x="95" y="72"/>
                    <a:pt x="95" y="76"/>
                  </a:cubicBezTo>
                  <a:cubicBezTo>
                    <a:pt x="95" y="79"/>
                    <a:pt x="95" y="82"/>
                    <a:pt x="95" y="85"/>
                  </a:cubicBezTo>
                  <a:close/>
                </a:path>
              </a:pathLst>
            </a:custGeom>
            <a:solidFill>
              <a:schemeClr val="tx1">
                <a:lumMod val="50000"/>
              </a:schemeClr>
            </a:solidFill>
            <a:ln>
              <a:solidFill>
                <a:schemeClr val="bg1"/>
              </a:solidFill>
            </a:ln>
            <a:extLst/>
          </p:spPr>
          <p:txBody>
            <a:bodyPr vert="horz" wrap="square" lIns="91427" tIns="45713" rIns="91427" bIns="45713" numCol="1" anchor="t" anchorCtr="0" compatLnSpc="1">
              <a:prstTxWarp prst="textNoShape">
                <a:avLst/>
              </a:prstTxWarp>
            </a:bodyPr>
            <a:lstStyle/>
            <a:p>
              <a:pPr defTabSz="931525"/>
              <a:endParaRPr lang="en-US">
                <a:solidFill>
                  <a:srgbClr val="4F4F4F"/>
                </a:solidFill>
              </a:endParaRPr>
            </a:p>
          </p:txBody>
        </p:sp>
        <p:sp>
          <p:nvSpPr>
            <p:cNvPr id="266" name="Freeform 237"/>
            <p:cNvSpPr>
              <a:spLocks noChangeAspect="1"/>
            </p:cNvSpPr>
            <p:nvPr/>
          </p:nvSpPr>
          <p:spPr bwMode="auto">
            <a:xfrm>
              <a:off x="3691264" y="3892924"/>
              <a:ext cx="268359" cy="239735"/>
            </a:xfrm>
            <a:custGeom>
              <a:avLst/>
              <a:gdLst>
                <a:gd name="T0" fmla="*/ 95 w 95"/>
                <a:gd name="T1" fmla="*/ 85 h 85"/>
                <a:gd name="T2" fmla="*/ 0 w 95"/>
                <a:gd name="T3" fmla="*/ 85 h 85"/>
                <a:gd name="T4" fmla="*/ 0 w 95"/>
                <a:gd name="T5" fmla="*/ 76 h 85"/>
                <a:gd name="T6" fmla="*/ 5 w 95"/>
                <a:gd name="T7" fmla="*/ 67 h 85"/>
                <a:gd name="T8" fmla="*/ 36 w 95"/>
                <a:gd name="T9" fmla="*/ 54 h 85"/>
                <a:gd name="T10" fmla="*/ 38 w 95"/>
                <a:gd name="T11" fmla="*/ 51 h 85"/>
                <a:gd name="T12" fmla="*/ 36 w 95"/>
                <a:gd name="T13" fmla="*/ 47 h 85"/>
                <a:gd name="T14" fmla="*/ 48 w 95"/>
                <a:gd name="T15" fmla="*/ 0 h 85"/>
                <a:gd name="T16" fmla="*/ 59 w 95"/>
                <a:gd name="T17" fmla="*/ 47 h 85"/>
                <a:gd name="T18" fmla="*/ 57 w 95"/>
                <a:gd name="T19" fmla="*/ 51 h 85"/>
                <a:gd name="T20" fmla="*/ 59 w 95"/>
                <a:gd name="T21" fmla="*/ 54 h 85"/>
                <a:gd name="T22" fmla="*/ 91 w 95"/>
                <a:gd name="T23" fmla="*/ 67 h 85"/>
                <a:gd name="T24" fmla="*/ 95 w 95"/>
                <a:gd name="T25" fmla="*/ 76 h 85"/>
                <a:gd name="T26" fmla="*/ 95 w 95"/>
                <a:gd name="T2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85">
                  <a:moveTo>
                    <a:pt x="95" y="85"/>
                  </a:moveTo>
                  <a:cubicBezTo>
                    <a:pt x="0" y="85"/>
                    <a:pt x="0" y="85"/>
                    <a:pt x="0" y="85"/>
                  </a:cubicBezTo>
                  <a:cubicBezTo>
                    <a:pt x="0" y="82"/>
                    <a:pt x="0" y="79"/>
                    <a:pt x="0" y="76"/>
                  </a:cubicBezTo>
                  <a:cubicBezTo>
                    <a:pt x="0" y="72"/>
                    <a:pt x="1" y="70"/>
                    <a:pt x="5" y="67"/>
                  </a:cubicBezTo>
                  <a:cubicBezTo>
                    <a:pt x="12" y="61"/>
                    <a:pt x="24" y="57"/>
                    <a:pt x="36" y="54"/>
                  </a:cubicBezTo>
                  <a:cubicBezTo>
                    <a:pt x="38" y="53"/>
                    <a:pt x="38" y="53"/>
                    <a:pt x="38" y="51"/>
                  </a:cubicBezTo>
                  <a:cubicBezTo>
                    <a:pt x="38" y="49"/>
                    <a:pt x="38" y="49"/>
                    <a:pt x="36" y="47"/>
                  </a:cubicBezTo>
                  <a:cubicBezTo>
                    <a:pt x="23" y="36"/>
                    <a:pt x="24" y="2"/>
                    <a:pt x="48" y="0"/>
                  </a:cubicBezTo>
                  <a:cubicBezTo>
                    <a:pt x="71" y="2"/>
                    <a:pt x="72" y="36"/>
                    <a:pt x="59" y="47"/>
                  </a:cubicBezTo>
                  <a:cubicBezTo>
                    <a:pt x="57" y="49"/>
                    <a:pt x="57" y="49"/>
                    <a:pt x="57" y="51"/>
                  </a:cubicBezTo>
                  <a:cubicBezTo>
                    <a:pt x="57" y="53"/>
                    <a:pt x="57" y="53"/>
                    <a:pt x="59" y="54"/>
                  </a:cubicBezTo>
                  <a:cubicBezTo>
                    <a:pt x="71" y="57"/>
                    <a:pt x="83" y="61"/>
                    <a:pt x="91" y="67"/>
                  </a:cubicBezTo>
                  <a:cubicBezTo>
                    <a:pt x="94" y="70"/>
                    <a:pt x="95" y="72"/>
                    <a:pt x="95" y="76"/>
                  </a:cubicBezTo>
                  <a:cubicBezTo>
                    <a:pt x="95" y="79"/>
                    <a:pt x="95" y="82"/>
                    <a:pt x="95" y="85"/>
                  </a:cubicBezTo>
                  <a:close/>
                </a:path>
              </a:pathLst>
            </a:custGeom>
            <a:solidFill>
              <a:schemeClr val="tx1">
                <a:lumMod val="50000"/>
              </a:schemeClr>
            </a:solidFill>
            <a:ln>
              <a:solidFill>
                <a:schemeClr val="bg1"/>
              </a:solidFill>
            </a:ln>
            <a:extLst/>
          </p:spPr>
          <p:txBody>
            <a:bodyPr vert="horz" wrap="square" lIns="91427" tIns="45713" rIns="91427" bIns="45713" numCol="1" anchor="t" anchorCtr="0" compatLnSpc="1">
              <a:prstTxWarp prst="textNoShape">
                <a:avLst/>
              </a:prstTxWarp>
            </a:bodyPr>
            <a:lstStyle/>
            <a:p>
              <a:pPr defTabSz="931525"/>
              <a:endParaRPr lang="en-US">
                <a:solidFill>
                  <a:srgbClr val="4F4F4F"/>
                </a:solidFill>
              </a:endParaRPr>
            </a:p>
          </p:txBody>
        </p:sp>
        <p:sp>
          <p:nvSpPr>
            <p:cNvPr id="267" name="Freeform 237"/>
            <p:cNvSpPr>
              <a:spLocks noChangeAspect="1"/>
            </p:cNvSpPr>
            <p:nvPr/>
          </p:nvSpPr>
          <p:spPr bwMode="auto">
            <a:xfrm>
              <a:off x="9731789" y="3528857"/>
              <a:ext cx="268359" cy="239735"/>
            </a:xfrm>
            <a:custGeom>
              <a:avLst/>
              <a:gdLst>
                <a:gd name="T0" fmla="*/ 95 w 95"/>
                <a:gd name="T1" fmla="*/ 85 h 85"/>
                <a:gd name="T2" fmla="*/ 0 w 95"/>
                <a:gd name="T3" fmla="*/ 85 h 85"/>
                <a:gd name="T4" fmla="*/ 0 w 95"/>
                <a:gd name="T5" fmla="*/ 76 h 85"/>
                <a:gd name="T6" fmla="*/ 5 w 95"/>
                <a:gd name="T7" fmla="*/ 67 h 85"/>
                <a:gd name="T8" fmla="*/ 36 w 95"/>
                <a:gd name="T9" fmla="*/ 54 h 85"/>
                <a:gd name="T10" fmla="*/ 38 w 95"/>
                <a:gd name="T11" fmla="*/ 51 h 85"/>
                <a:gd name="T12" fmla="*/ 36 w 95"/>
                <a:gd name="T13" fmla="*/ 47 h 85"/>
                <a:gd name="T14" fmla="*/ 48 w 95"/>
                <a:gd name="T15" fmla="*/ 0 h 85"/>
                <a:gd name="T16" fmla="*/ 59 w 95"/>
                <a:gd name="T17" fmla="*/ 47 h 85"/>
                <a:gd name="T18" fmla="*/ 57 w 95"/>
                <a:gd name="T19" fmla="*/ 51 h 85"/>
                <a:gd name="T20" fmla="*/ 59 w 95"/>
                <a:gd name="T21" fmla="*/ 54 h 85"/>
                <a:gd name="T22" fmla="*/ 91 w 95"/>
                <a:gd name="T23" fmla="*/ 67 h 85"/>
                <a:gd name="T24" fmla="*/ 95 w 95"/>
                <a:gd name="T25" fmla="*/ 76 h 85"/>
                <a:gd name="T26" fmla="*/ 95 w 95"/>
                <a:gd name="T2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85">
                  <a:moveTo>
                    <a:pt x="95" y="85"/>
                  </a:moveTo>
                  <a:cubicBezTo>
                    <a:pt x="0" y="85"/>
                    <a:pt x="0" y="85"/>
                    <a:pt x="0" y="85"/>
                  </a:cubicBezTo>
                  <a:cubicBezTo>
                    <a:pt x="0" y="82"/>
                    <a:pt x="0" y="79"/>
                    <a:pt x="0" y="76"/>
                  </a:cubicBezTo>
                  <a:cubicBezTo>
                    <a:pt x="0" y="72"/>
                    <a:pt x="1" y="70"/>
                    <a:pt x="5" y="67"/>
                  </a:cubicBezTo>
                  <a:cubicBezTo>
                    <a:pt x="12" y="61"/>
                    <a:pt x="24" y="57"/>
                    <a:pt x="36" y="54"/>
                  </a:cubicBezTo>
                  <a:cubicBezTo>
                    <a:pt x="38" y="53"/>
                    <a:pt x="38" y="53"/>
                    <a:pt x="38" y="51"/>
                  </a:cubicBezTo>
                  <a:cubicBezTo>
                    <a:pt x="38" y="49"/>
                    <a:pt x="38" y="49"/>
                    <a:pt x="36" y="47"/>
                  </a:cubicBezTo>
                  <a:cubicBezTo>
                    <a:pt x="23" y="36"/>
                    <a:pt x="24" y="2"/>
                    <a:pt x="48" y="0"/>
                  </a:cubicBezTo>
                  <a:cubicBezTo>
                    <a:pt x="71" y="2"/>
                    <a:pt x="72" y="36"/>
                    <a:pt x="59" y="47"/>
                  </a:cubicBezTo>
                  <a:cubicBezTo>
                    <a:pt x="57" y="49"/>
                    <a:pt x="57" y="49"/>
                    <a:pt x="57" y="51"/>
                  </a:cubicBezTo>
                  <a:cubicBezTo>
                    <a:pt x="57" y="53"/>
                    <a:pt x="57" y="53"/>
                    <a:pt x="59" y="54"/>
                  </a:cubicBezTo>
                  <a:cubicBezTo>
                    <a:pt x="71" y="57"/>
                    <a:pt x="83" y="61"/>
                    <a:pt x="91" y="67"/>
                  </a:cubicBezTo>
                  <a:cubicBezTo>
                    <a:pt x="94" y="70"/>
                    <a:pt x="95" y="72"/>
                    <a:pt x="95" y="76"/>
                  </a:cubicBezTo>
                  <a:cubicBezTo>
                    <a:pt x="95" y="79"/>
                    <a:pt x="95" y="82"/>
                    <a:pt x="95" y="85"/>
                  </a:cubicBezTo>
                  <a:close/>
                </a:path>
              </a:pathLst>
            </a:custGeom>
            <a:solidFill>
              <a:schemeClr val="tx1">
                <a:lumMod val="50000"/>
              </a:schemeClr>
            </a:solidFill>
            <a:ln>
              <a:solidFill>
                <a:schemeClr val="bg1"/>
              </a:solidFill>
            </a:ln>
            <a:extLst/>
          </p:spPr>
          <p:txBody>
            <a:bodyPr vert="horz" wrap="square" lIns="91427" tIns="45713" rIns="91427" bIns="45713" numCol="1" anchor="t" anchorCtr="0" compatLnSpc="1">
              <a:prstTxWarp prst="textNoShape">
                <a:avLst/>
              </a:prstTxWarp>
            </a:bodyPr>
            <a:lstStyle/>
            <a:p>
              <a:pPr defTabSz="931525"/>
              <a:endParaRPr lang="en-US">
                <a:solidFill>
                  <a:srgbClr val="4F4F4F"/>
                </a:solidFill>
              </a:endParaRPr>
            </a:p>
          </p:txBody>
        </p:sp>
        <p:sp>
          <p:nvSpPr>
            <p:cNvPr id="268" name="Freeform 237"/>
            <p:cNvSpPr>
              <a:spLocks noChangeAspect="1"/>
            </p:cNvSpPr>
            <p:nvPr/>
          </p:nvSpPr>
          <p:spPr bwMode="auto">
            <a:xfrm>
              <a:off x="7440709" y="2791241"/>
              <a:ext cx="268359" cy="239735"/>
            </a:xfrm>
            <a:custGeom>
              <a:avLst/>
              <a:gdLst>
                <a:gd name="T0" fmla="*/ 95 w 95"/>
                <a:gd name="T1" fmla="*/ 85 h 85"/>
                <a:gd name="T2" fmla="*/ 0 w 95"/>
                <a:gd name="T3" fmla="*/ 85 h 85"/>
                <a:gd name="T4" fmla="*/ 0 w 95"/>
                <a:gd name="T5" fmla="*/ 76 h 85"/>
                <a:gd name="T6" fmla="*/ 5 w 95"/>
                <a:gd name="T7" fmla="*/ 67 h 85"/>
                <a:gd name="T8" fmla="*/ 36 w 95"/>
                <a:gd name="T9" fmla="*/ 54 h 85"/>
                <a:gd name="T10" fmla="*/ 38 w 95"/>
                <a:gd name="T11" fmla="*/ 51 h 85"/>
                <a:gd name="T12" fmla="*/ 36 w 95"/>
                <a:gd name="T13" fmla="*/ 47 h 85"/>
                <a:gd name="T14" fmla="*/ 48 w 95"/>
                <a:gd name="T15" fmla="*/ 0 h 85"/>
                <a:gd name="T16" fmla="*/ 59 w 95"/>
                <a:gd name="T17" fmla="*/ 47 h 85"/>
                <a:gd name="T18" fmla="*/ 57 w 95"/>
                <a:gd name="T19" fmla="*/ 51 h 85"/>
                <a:gd name="T20" fmla="*/ 59 w 95"/>
                <a:gd name="T21" fmla="*/ 54 h 85"/>
                <a:gd name="T22" fmla="*/ 91 w 95"/>
                <a:gd name="T23" fmla="*/ 67 h 85"/>
                <a:gd name="T24" fmla="*/ 95 w 95"/>
                <a:gd name="T25" fmla="*/ 76 h 85"/>
                <a:gd name="T26" fmla="*/ 95 w 95"/>
                <a:gd name="T2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85">
                  <a:moveTo>
                    <a:pt x="95" y="85"/>
                  </a:moveTo>
                  <a:cubicBezTo>
                    <a:pt x="0" y="85"/>
                    <a:pt x="0" y="85"/>
                    <a:pt x="0" y="85"/>
                  </a:cubicBezTo>
                  <a:cubicBezTo>
                    <a:pt x="0" y="82"/>
                    <a:pt x="0" y="79"/>
                    <a:pt x="0" y="76"/>
                  </a:cubicBezTo>
                  <a:cubicBezTo>
                    <a:pt x="0" y="72"/>
                    <a:pt x="1" y="70"/>
                    <a:pt x="5" y="67"/>
                  </a:cubicBezTo>
                  <a:cubicBezTo>
                    <a:pt x="12" y="61"/>
                    <a:pt x="24" y="57"/>
                    <a:pt x="36" y="54"/>
                  </a:cubicBezTo>
                  <a:cubicBezTo>
                    <a:pt x="38" y="53"/>
                    <a:pt x="38" y="53"/>
                    <a:pt x="38" y="51"/>
                  </a:cubicBezTo>
                  <a:cubicBezTo>
                    <a:pt x="38" y="49"/>
                    <a:pt x="38" y="49"/>
                    <a:pt x="36" y="47"/>
                  </a:cubicBezTo>
                  <a:cubicBezTo>
                    <a:pt x="23" y="36"/>
                    <a:pt x="24" y="2"/>
                    <a:pt x="48" y="0"/>
                  </a:cubicBezTo>
                  <a:cubicBezTo>
                    <a:pt x="71" y="2"/>
                    <a:pt x="72" y="36"/>
                    <a:pt x="59" y="47"/>
                  </a:cubicBezTo>
                  <a:cubicBezTo>
                    <a:pt x="57" y="49"/>
                    <a:pt x="57" y="49"/>
                    <a:pt x="57" y="51"/>
                  </a:cubicBezTo>
                  <a:cubicBezTo>
                    <a:pt x="57" y="53"/>
                    <a:pt x="57" y="53"/>
                    <a:pt x="59" y="54"/>
                  </a:cubicBezTo>
                  <a:cubicBezTo>
                    <a:pt x="71" y="57"/>
                    <a:pt x="83" y="61"/>
                    <a:pt x="91" y="67"/>
                  </a:cubicBezTo>
                  <a:cubicBezTo>
                    <a:pt x="94" y="70"/>
                    <a:pt x="95" y="72"/>
                    <a:pt x="95" y="76"/>
                  </a:cubicBezTo>
                  <a:cubicBezTo>
                    <a:pt x="95" y="79"/>
                    <a:pt x="95" y="82"/>
                    <a:pt x="95" y="85"/>
                  </a:cubicBezTo>
                  <a:close/>
                </a:path>
              </a:pathLst>
            </a:custGeom>
            <a:solidFill>
              <a:schemeClr val="tx1">
                <a:lumMod val="50000"/>
              </a:schemeClr>
            </a:solidFill>
            <a:ln>
              <a:solidFill>
                <a:schemeClr val="bg1"/>
              </a:solidFill>
            </a:ln>
            <a:extLst/>
          </p:spPr>
          <p:txBody>
            <a:bodyPr vert="horz" wrap="square" lIns="91427" tIns="45713" rIns="91427" bIns="45713" numCol="1" anchor="t" anchorCtr="0" compatLnSpc="1">
              <a:prstTxWarp prst="textNoShape">
                <a:avLst/>
              </a:prstTxWarp>
            </a:bodyPr>
            <a:lstStyle/>
            <a:p>
              <a:pPr defTabSz="931525"/>
              <a:endParaRPr lang="en-US">
                <a:solidFill>
                  <a:srgbClr val="4F4F4F"/>
                </a:solidFill>
              </a:endParaRPr>
            </a:p>
          </p:txBody>
        </p:sp>
        <p:sp>
          <p:nvSpPr>
            <p:cNvPr id="269" name="Freeform 237"/>
            <p:cNvSpPr>
              <a:spLocks noChangeAspect="1"/>
            </p:cNvSpPr>
            <p:nvPr/>
          </p:nvSpPr>
          <p:spPr bwMode="auto">
            <a:xfrm>
              <a:off x="8636202" y="3630406"/>
              <a:ext cx="268359" cy="239735"/>
            </a:xfrm>
            <a:custGeom>
              <a:avLst/>
              <a:gdLst>
                <a:gd name="T0" fmla="*/ 95 w 95"/>
                <a:gd name="T1" fmla="*/ 85 h 85"/>
                <a:gd name="T2" fmla="*/ 0 w 95"/>
                <a:gd name="T3" fmla="*/ 85 h 85"/>
                <a:gd name="T4" fmla="*/ 0 w 95"/>
                <a:gd name="T5" fmla="*/ 76 h 85"/>
                <a:gd name="T6" fmla="*/ 5 w 95"/>
                <a:gd name="T7" fmla="*/ 67 h 85"/>
                <a:gd name="T8" fmla="*/ 36 w 95"/>
                <a:gd name="T9" fmla="*/ 54 h 85"/>
                <a:gd name="T10" fmla="*/ 38 w 95"/>
                <a:gd name="T11" fmla="*/ 51 h 85"/>
                <a:gd name="T12" fmla="*/ 36 w 95"/>
                <a:gd name="T13" fmla="*/ 47 h 85"/>
                <a:gd name="T14" fmla="*/ 48 w 95"/>
                <a:gd name="T15" fmla="*/ 0 h 85"/>
                <a:gd name="T16" fmla="*/ 59 w 95"/>
                <a:gd name="T17" fmla="*/ 47 h 85"/>
                <a:gd name="T18" fmla="*/ 57 w 95"/>
                <a:gd name="T19" fmla="*/ 51 h 85"/>
                <a:gd name="T20" fmla="*/ 59 w 95"/>
                <a:gd name="T21" fmla="*/ 54 h 85"/>
                <a:gd name="T22" fmla="*/ 91 w 95"/>
                <a:gd name="T23" fmla="*/ 67 h 85"/>
                <a:gd name="T24" fmla="*/ 95 w 95"/>
                <a:gd name="T25" fmla="*/ 76 h 85"/>
                <a:gd name="T26" fmla="*/ 95 w 95"/>
                <a:gd name="T2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85">
                  <a:moveTo>
                    <a:pt x="95" y="85"/>
                  </a:moveTo>
                  <a:cubicBezTo>
                    <a:pt x="0" y="85"/>
                    <a:pt x="0" y="85"/>
                    <a:pt x="0" y="85"/>
                  </a:cubicBezTo>
                  <a:cubicBezTo>
                    <a:pt x="0" y="82"/>
                    <a:pt x="0" y="79"/>
                    <a:pt x="0" y="76"/>
                  </a:cubicBezTo>
                  <a:cubicBezTo>
                    <a:pt x="0" y="72"/>
                    <a:pt x="1" y="70"/>
                    <a:pt x="5" y="67"/>
                  </a:cubicBezTo>
                  <a:cubicBezTo>
                    <a:pt x="12" y="61"/>
                    <a:pt x="24" y="57"/>
                    <a:pt x="36" y="54"/>
                  </a:cubicBezTo>
                  <a:cubicBezTo>
                    <a:pt x="38" y="53"/>
                    <a:pt x="38" y="53"/>
                    <a:pt x="38" y="51"/>
                  </a:cubicBezTo>
                  <a:cubicBezTo>
                    <a:pt x="38" y="49"/>
                    <a:pt x="38" y="49"/>
                    <a:pt x="36" y="47"/>
                  </a:cubicBezTo>
                  <a:cubicBezTo>
                    <a:pt x="23" y="36"/>
                    <a:pt x="24" y="2"/>
                    <a:pt x="48" y="0"/>
                  </a:cubicBezTo>
                  <a:cubicBezTo>
                    <a:pt x="71" y="2"/>
                    <a:pt x="72" y="36"/>
                    <a:pt x="59" y="47"/>
                  </a:cubicBezTo>
                  <a:cubicBezTo>
                    <a:pt x="57" y="49"/>
                    <a:pt x="57" y="49"/>
                    <a:pt x="57" y="51"/>
                  </a:cubicBezTo>
                  <a:cubicBezTo>
                    <a:pt x="57" y="53"/>
                    <a:pt x="57" y="53"/>
                    <a:pt x="59" y="54"/>
                  </a:cubicBezTo>
                  <a:cubicBezTo>
                    <a:pt x="71" y="57"/>
                    <a:pt x="83" y="61"/>
                    <a:pt x="91" y="67"/>
                  </a:cubicBezTo>
                  <a:cubicBezTo>
                    <a:pt x="94" y="70"/>
                    <a:pt x="95" y="72"/>
                    <a:pt x="95" y="76"/>
                  </a:cubicBezTo>
                  <a:cubicBezTo>
                    <a:pt x="95" y="79"/>
                    <a:pt x="95" y="82"/>
                    <a:pt x="95" y="85"/>
                  </a:cubicBezTo>
                  <a:close/>
                </a:path>
              </a:pathLst>
            </a:custGeom>
            <a:solidFill>
              <a:schemeClr val="tx1">
                <a:lumMod val="50000"/>
              </a:schemeClr>
            </a:solidFill>
            <a:ln>
              <a:solidFill>
                <a:schemeClr val="bg1"/>
              </a:solidFill>
            </a:ln>
            <a:extLst/>
          </p:spPr>
          <p:txBody>
            <a:bodyPr vert="horz" wrap="square" lIns="91427" tIns="45713" rIns="91427" bIns="45713" numCol="1" anchor="t" anchorCtr="0" compatLnSpc="1">
              <a:prstTxWarp prst="textNoShape">
                <a:avLst/>
              </a:prstTxWarp>
            </a:bodyPr>
            <a:lstStyle/>
            <a:p>
              <a:pPr defTabSz="931525"/>
              <a:endParaRPr lang="en-US">
                <a:solidFill>
                  <a:srgbClr val="4F4F4F"/>
                </a:solidFill>
              </a:endParaRPr>
            </a:p>
          </p:txBody>
        </p:sp>
        <p:sp>
          <p:nvSpPr>
            <p:cNvPr id="270" name="Freeform 237"/>
            <p:cNvSpPr>
              <a:spLocks noChangeAspect="1"/>
            </p:cNvSpPr>
            <p:nvPr/>
          </p:nvSpPr>
          <p:spPr bwMode="auto">
            <a:xfrm>
              <a:off x="9837505" y="4431489"/>
              <a:ext cx="268359" cy="239735"/>
            </a:xfrm>
            <a:custGeom>
              <a:avLst/>
              <a:gdLst>
                <a:gd name="T0" fmla="*/ 95 w 95"/>
                <a:gd name="T1" fmla="*/ 85 h 85"/>
                <a:gd name="T2" fmla="*/ 0 w 95"/>
                <a:gd name="T3" fmla="*/ 85 h 85"/>
                <a:gd name="T4" fmla="*/ 0 w 95"/>
                <a:gd name="T5" fmla="*/ 76 h 85"/>
                <a:gd name="T6" fmla="*/ 5 w 95"/>
                <a:gd name="T7" fmla="*/ 67 h 85"/>
                <a:gd name="T8" fmla="*/ 36 w 95"/>
                <a:gd name="T9" fmla="*/ 54 h 85"/>
                <a:gd name="T10" fmla="*/ 38 w 95"/>
                <a:gd name="T11" fmla="*/ 51 h 85"/>
                <a:gd name="T12" fmla="*/ 36 w 95"/>
                <a:gd name="T13" fmla="*/ 47 h 85"/>
                <a:gd name="T14" fmla="*/ 48 w 95"/>
                <a:gd name="T15" fmla="*/ 0 h 85"/>
                <a:gd name="T16" fmla="*/ 59 w 95"/>
                <a:gd name="T17" fmla="*/ 47 h 85"/>
                <a:gd name="T18" fmla="*/ 57 w 95"/>
                <a:gd name="T19" fmla="*/ 51 h 85"/>
                <a:gd name="T20" fmla="*/ 59 w 95"/>
                <a:gd name="T21" fmla="*/ 54 h 85"/>
                <a:gd name="T22" fmla="*/ 91 w 95"/>
                <a:gd name="T23" fmla="*/ 67 h 85"/>
                <a:gd name="T24" fmla="*/ 95 w 95"/>
                <a:gd name="T25" fmla="*/ 76 h 85"/>
                <a:gd name="T26" fmla="*/ 95 w 95"/>
                <a:gd name="T2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85">
                  <a:moveTo>
                    <a:pt x="95" y="85"/>
                  </a:moveTo>
                  <a:cubicBezTo>
                    <a:pt x="0" y="85"/>
                    <a:pt x="0" y="85"/>
                    <a:pt x="0" y="85"/>
                  </a:cubicBezTo>
                  <a:cubicBezTo>
                    <a:pt x="0" y="82"/>
                    <a:pt x="0" y="79"/>
                    <a:pt x="0" y="76"/>
                  </a:cubicBezTo>
                  <a:cubicBezTo>
                    <a:pt x="0" y="72"/>
                    <a:pt x="1" y="70"/>
                    <a:pt x="5" y="67"/>
                  </a:cubicBezTo>
                  <a:cubicBezTo>
                    <a:pt x="12" y="61"/>
                    <a:pt x="24" y="57"/>
                    <a:pt x="36" y="54"/>
                  </a:cubicBezTo>
                  <a:cubicBezTo>
                    <a:pt x="38" y="53"/>
                    <a:pt x="38" y="53"/>
                    <a:pt x="38" y="51"/>
                  </a:cubicBezTo>
                  <a:cubicBezTo>
                    <a:pt x="38" y="49"/>
                    <a:pt x="38" y="49"/>
                    <a:pt x="36" y="47"/>
                  </a:cubicBezTo>
                  <a:cubicBezTo>
                    <a:pt x="23" y="36"/>
                    <a:pt x="24" y="2"/>
                    <a:pt x="48" y="0"/>
                  </a:cubicBezTo>
                  <a:cubicBezTo>
                    <a:pt x="71" y="2"/>
                    <a:pt x="72" y="36"/>
                    <a:pt x="59" y="47"/>
                  </a:cubicBezTo>
                  <a:cubicBezTo>
                    <a:pt x="57" y="49"/>
                    <a:pt x="57" y="49"/>
                    <a:pt x="57" y="51"/>
                  </a:cubicBezTo>
                  <a:cubicBezTo>
                    <a:pt x="57" y="53"/>
                    <a:pt x="57" y="53"/>
                    <a:pt x="59" y="54"/>
                  </a:cubicBezTo>
                  <a:cubicBezTo>
                    <a:pt x="71" y="57"/>
                    <a:pt x="83" y="61"/>
                    <a:pt x="91" y="67"/>
                  </a:cubicBezTo>
                  <a:cubicBezTo>
                    <a:pt x="94" y="70"/>
                    <a:pt x="95" y="72"/>
                    <a:pt x="95" y="76"/>
                  </a:cubicBezTo>
                  <a:cubicBezTo>
                    <a:pt x="95" y="79"/>
                    <a:pt x="95" y="82"/>
                    <a:pt x="95" y="85"/>
                  </a:cubicBezTo>
                  <a:close/>
                </a:path>
              </a:pathLst>
            </a:custGeom>
            <a:solidFill>
              <a:schemeClr val="tx1">
                <a:lumMod val="50000"/>
              </a:schemeClr>
            </a:solidFill>
            <a:ln>
              <a:solidFill>
                <a:schemeClr val="bg1"/>
              </a:solidFill>
            </a:ln>
            <a:extLst/>
          </p:spPr>
          <p:txBody>
            <a:bodyPr vert="horz" wrap="square" lIns="91427" tIns="45713" rIns="91427" bIns="45713" numCol="1" anchor="t" anchorCtr="0" compatLnSpc="1">
              <a:prstTxWarp prst="textNoShape">
                <a:avLst/>
              </a:prstTxWarp>
            </a:bodyPr>
            <a:lstStyle/>
            <a:p>
              <a:pPr defTabSz="931525"/>
              <a:endParaRPr lang="en-US">
                <a:solidFill>
                  <a:srgbClr val="4F4F4F"/>
                </a:solidFill>
              </a:endParaRPr>
            </a:p>
          </p:txBody>
        </p:sp>
        <p:sp>
          <p:nvSpPr>
            <p:cNvPr id="273" name="Freeform 272"/>
            <p:cNvSpPr>
              <a:spLocks noChangeAspect="1"/>
            </p:cNvSpPr>
            <p:nvPr/>
          </p:nvSpPr>
          <p:spPr bwMode="auto">
            <a:xfrm>
              <a:off x="6151117" y="2583026"/>
              <a:ext cx="268359" cy="239735"/>
            </a:xfrm>
            <a:custGeom>
              <a:avLst/>
              <a:gdLst>
                <a:gd name="T0" fmla="*/ 95 w 95"/>
                <a:gd name="T1" fmla="*/ 85 h 85"/>
                <a:gd name="T2" fmla="*/ 0 w 95"/>
                <a:gd name="T3" fmla="*/ 85 h 85"/>
                <a:gd name="T4" fmla="*/ 0 w 95"/>
                <a:gd name="T5" fmla="*/ 76 h 85"/>
                <a:gd name="T6" fmla="*/ 5 w 95"/>
                <a:gd name="T7" fmla="*/ 67 h 85"/>
                <a:gd name="T8" fmla="*/ 36 w 95"/>
                <a:gd name="T9" fmla="*/ 54 h 85"/>
                <a:gd name="T10" fmla="*/ 38 w 95"/>
                <a:gd name="T11" fmla="*/ 51 h 85"/>
                <a:gd name="T12" fmla="*/ 36 w 95"/>
                <a:gd name="T13" fmla="*/ 47 h 85"/>
                <a:gd name="T14" fmla="*/ 48 w 95"/>
                <a:gd name="T15" fmla="*/ 0 h 85"/>
                <a:gd name="T16" fmla="*/ 59 w 95"/>
                <a:gd name="T17" fmla="*/ 47 h 85"/>
                <a:gd name="T18" fmla="*/ 57 w 95"/>
                <a:gd name="T19" fmla="*/ 51 h 85"/>
                <a:gd name="T20" fmla="*/ 59 w 95"/>
                <a:gd name="T21" fmla="*/ 54 h 85"/>
                <a:gd name="T22" fmla="*/ 91 w 95"/>
                <a:gd name="T23" fmla="*/ 67 h 85"/>
                <a:gd name="T24" fmla="*/ 95 w 95"/>
                <a:gd name="T25" fmla="*/ 76 h 85"/>
                <a:gd name="T26" fmla="*/ 95 w 95"/>
                <a:gd name="T2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85">
                  <a:moveTo>
                    <a:pt x="95" y="85"/>
                  </a:moveTo>
                  <a:cubicBezTo>
                    <a:pt x="0" y="85"/>
                    <a:pt x="0" y="85"/>
                    <a:pt x="0" y="85"/>
                  </a:cubicBezTo>
                  <a:cubicBezTo>
                    <a:pt x="0" y="82"/>
                    <a:pt x="0" y="79"/>
                    <a:pt x="0" y="76"/>
                  </a:cubicBezTo>
                  <a:cubicBezTo>
                    <a:pt x="0" y="72"/>
                    <a:pt x="1" y="70"/>
                    <a:pt x="5" y="67"/>
                  </a:cubicBezTo>
                  <a:cubicBezTo>
                    <a:pt x="12" y="61"/>
                    <a:pt x="24" y="57"/>
                    <a:pt x="36" y="54"/>
                  </a:cubicBezTo>
                  <a:cubicBezTo>
                    <a:pt x="38" y="53"/>
                    <a:pt x="38" y="53"/>
                    <a:pt x="38" y="51"/>
                  </a:cubicBezTo>
                  <a:cubicBezTo>
                    <a:pt x="38" y="49"/>
                    <a:pt x="38" y="49"/>
                    <a:pt x="36" y="47"/>
                  </a:cubicBezTo>
                  <a:cubicBezTo>
                    <a:pt x="23" y="36"/>
                    <a:pt x="24" y="2"/>
                    <a:pt x="48" y="0"/>
                  </a:cubicBezTo>
                  <a:cubicBezTo>
                    <a:pt x="71" y="2"/>
                    <a:pt x="72" y="36"/>
                    <a:pt x="59" y="47"/>
                  </a:cubicBezTo>
                  <a:cubicBezTo>
                    <a:pt x="57" y="49"/>
                    <a:pt x="57" y="49"/>
                    <a:pt x="57" y="51"/>
                  </a:cubicBezTo>
                  <a:cubicBezTo>
                    <a:pt x="57" y="53"/>
                    <a:pt x="57" y="53"/>
                    <a:pt x="59" y="54"/>
                  </a:cubicBezTo>
                  <a:cubicBezTo>
                    <a:pt x="71" y="57"/>
                    <a:pt x="83" y="61"/>
                    <a:pt x="91" y="67"/>
                  </a:cubicBezTo>
                  <a:cubicBezTo>
                    <a:pt x="94" y="70"/>
                    <a:pt x="95" y="72"/>
                    <a:pt x="95" y="76"/>
                  </a:cubicBezTo>
                  <a:cubicBezTo>
                    <a:pt x="95" y="79"/>
                    <a:pt x="95" y="82"/>
                    <a:pt x="95" y="85"/>
                  </a:cubicBezTo>
                  <a:close/>
                </a:path>
              </a:pathLst>
            </a:custGeom>
            <a:solidFill>
              <a:schemeClr val="tx1">
                <a:lumMod val="50000"/>
              </a:schemeClr>
            </a:solidFill>
            <a:ln>
              <a:solidFill>
                <a:schemeClr val="bg1"/>
              </a:solidFill>
            </a:ln>
            <a:extLst/>
          </p:spPr>
          <p:txBody>
            <a:bodyPr vert="horz" wrap="square" lIns="91427" tIns="45713" rIns="91427" bIns="45713" numCol="1" anchor="t" anchorCtr="0" compatLnSpc="1">
              <a:prstTxWarp prst="textNoShape">
                <a:avLst/>
              </a:prstTxWarp>
            </a:bodyPr>
            <a:lstStyle/>
            <a:p>
              <a:pPr defTabSz="931525"/>
              <a:endParaRPr lang="en-US">
                <a:solidFill>
                  <a:srgbClr val="4F4F4F"/>
                </a:solidFill>
              </a:endParaRPr>
            </a:p>
          </p:txBody>
        </p:sp>
        <p:sp>
          <p:nvSpPr>
            <p:cNvPr id="274" name="Freeform 237"/>
            <p:cNvSpPr>
              <a:spLocks noChangeAspect="1"/>
            </p:cNvSpPr>
            <p:nvPr/>
          </p:nvSpPr>
          <p:spPr bwMode="auto">
            <a:xfrm>
              <a:off x="7496828" y="3398106"/>
              <a:ext cx="268359" cy="239735"/>
            </a:xfrm>
            <a:custGeom>
              <a:avLst/>
              <a:gdLst>
                <a:gd name="T0" fmla="*/ 95 w 95"/>
                <a:gd name="T1" fmla="*/ 85 h 85"/>
                <a:gd name="T2" fmla="*/ 0 w 95"/>
                <a:gd name="T3" fmla="*/ 85 h 85"/>
                <a:gd name="T4" fmla="*/ 0 w 95"/>
                <a:gd name="T5" fmla="*/ 76 h 85"/>
                <a:gd name="T6" fmla="*/ 5 w 95"/>
                <a:gd name="T7" fmla="*/ 67 h 85"/>
                <a:gd name="T8" fmla="*/ 36 w 95"/>
                <a:gd name="T9" fmla="*/ 54 h 85"/>
                <a:gd name="T10" fmla="*/ 38 w 95"/>
                <a:gd name="T11" fmla="*/ 51 h 85"/>
                <a:gd name="T12" fmla="*/ 36 w 95"/>
                <a:gd name="T13" fmla="*/ 47 h 85"/>
                <a:gd name="T14" fmla="*/ 48 w 95"/>
                <a:gd name="T15" fmla="*/ 0 h 85"/>
                <a:gd name="T16" fmla="*/ 59 w 95"/>
                <a:gd name="T17" fmla="*/ 47 h 85"/>
                <a:gd name="T18" fmla="*/ 57 w 95"/>
                <a:gd name="T19" fmla="*/ 51 h 85"/>
                <a:gd name="T20" fmla="*/ 59 w 95"/>
                <a:gd name="T21" fmla="*/ 54 h 85"/>
                <a:gd name="T22" fmla="*/ 91 w 95"/>
                <a:gd name="T23" fmla="*/ 67 h 85"/>
                <a:gd name="T24" fmla="*/ 95 w 95"/>
                <a:gd name="T25" fmla="*/ 76 h 85"/>
                <a:gd name="T26" fmla="*/ 95 w 95"/>
                <a:gd name="T2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85">
                  <a:moveTo>
                    <a:pt x="95" y="85"/>
                  </a:moveTo>
                  <a:cubicBezTo>
                    <a:pt x="0" y="85"/>
                    <a:pt x="0" y="85"/>
                    <a:pt x="0" y="85"/>
                  </a:cubicBezTo>
                  <a:cubicBezTo>
                    <a:pt x="0" y="82"/>
                    <a:pt x="0" y="79"/>
                    <a:pt x="0" y="76"/>
                  </a:cubicBezTo>
                  <a:cubicBezTo>
                    <a:pt x="0" y="72"/>
                    <a:pt x="1" y="70"/>
                    <a:pt x="5" y="67"/>
                  </a:cubicBezTo>
                  <a:cubicBezTo>
                    <a:pt x="12" y="61"/>
                    <a:pt x="24" y="57"/>
                    <a:pt x="36" y="54"/>
                  </a:cubicBezTo>
                  <a:cubicBezTo>
                    <a:pt x="38" y="53"/>
                    <a:pt x="38" y="53"/>
                    <a:pt x="38" y="51"/>
                  </a:cubicBezTo>
                  <a:cubicBezTo>
                    <a:pt x="38" y="49"/>
                    <a:pt x="38" y="49"/>
                    <a:pt x="36" y="47"/>
                  </a:cubicBezTo>
                  <a:cubicBezTo>
                    <a:pt x="23" y="36"/>
                    <a:pt x="24" y="2"/>
                    <a:pt x="48" y="0"/>
                  </a:cubicBezTo>
                  <a:cubicBezTo>
                    <a:pt x="71" y="2"/>
                    <a:pt x="72" y="36"/>
                    <a:pt x="59" y="47"/>
                  </a:cubicBezTo>
                  <a:cubicBezTo>
                    <a:pt x="57" y="49"/>
                    <a:pt x="57" y="49"/>
                    <a:pt x="57" y="51"/>
                  </a:cubicBezTo>
                  <a:cubicBezTo>
                    <a:pt x="57" y="53"/>
                    <a:pt x="57" y="53"/>
                    <a:pt x="59" y="54"/>
                  </a:cubicBezTo>
                  <a:cubicBezTo>
                    <a:pt x="71" y="57"/>
                    <a:pt x="83" y="61"/>
                    <a:pt x="91" y="67"/>
                  </a:cubicBezTo>
                  <a:cubicBezTo>
                    <a:pt x="94" y="70"/>
                    <a:pt x="95" y="72"/>
                    <a:pt x="95" y="76"/>
                  </a:cubicBezTo>
                  <a:cubicBezTo>
                    <a:pt x="95" y="79"/>
                    <a:pt x="95" y="82"/>
                    <a:pt x="95" y="85"/>
                  </a:cubicBezTo>
                  <a:close/>
                </a:path>
              </a:pathLst>
            </a:custGeom>
            <a:solidFill>
              <a:schemeClr val="tx1">
                <a:lumMod val="50000"/>
              </a:schemeClr>
            </a:solidFill>
            <a:ln>
              <a:solidFill>
                <a:schemeClr val="bg1"/>
              </a:solidFill>
            </a:ln>
            <a:extLst/>
          </p:spPr>
          <p:txBody>
            <a:bodyPr vert="horz" wrap="square" lIns="91427" tIns="45713" rIns="91427" bIns="45713" numCol="1" anchor="t" anchorCtr="0" compatLnSpc="1">
              <a:prstTxWarp prst="textNoShape">
                <a:avLst/>
              </a:prstTxWarp>
            </a:bodyPr>
            <a:lstStyle/>
            <a:p>
              <a:pPr defTabSz="931525"/>
              <a:endParaRPr lang="en-US">
                <a:solidFill>
                  <a:srgbClr val="4F4F4F"/>
                </a:solidFill>
              </a:endParaRPr>
            </a:p>
          </p:txBody>
        </p:sp>
        <p:sp>
          <p:nvSpPr>
            <p:cNvPr id="275" name="Freeform 237"/>
            <p:cNvSpPr>
              <a:spLocks noChangeAspect="1"/>
            </p:cNvSpPr>
            <p:nvPr/>
          </p:nvSpPr>
          <p:spPr bwMode="auto">
            <a:xfrm>
              <a:off x="7346357" y="3455978"/>
              <a:ext cx="268359" cy="239735"/>
            </a:xfrm>
            <a:custGeom>
              <a:avLst/>
              <a:gdLst>
                <a:gd name="T0" fmla="*/ 95 w 95"/>
                <a:gd name="T1" fmla="*/ 85 h 85"/>
                <a:gd name="T2" fmla="*/ 0 w 95"/>
                <a:gd name="T3" fmla="*/ 85 h 85"/>
                <a:gd name="T4" fmla="*/ 0 w 95"/>
                <a:gd name="T5" fmla="*/ 76 h 85"/>
                <a:gd name="T6" fmla="*/ 5 w 95"/>
                <a:gd name="T7" fmla="*/ 67 h 85"/>
                <a:gd name="T8" fmla="*/ 36 w 95"/>
                <a:gd name="T9" fmla="*/ 54 h 85"/>
                <a:gd name="T10" fmla="*/ 38 w 95"/>
                <a:gd name="T11" fmla="*/ 51 h 85"/>
                <a:gd name="T12" fmla="*/ 36 w 95"/>
                <a:gd name="T13" fmla="*/ 47 h 85"/>
                <a:gd name="T14" fmla="*/ 48 w 95"/>
                <a:gd name="T15" fmla="*/ 0 h 85"/>
                <a:gd name="T16" fmla="*/ 59 w 95"/>
                <a:gd name="T17" fmla="*/ 47 h 85"/>
                <a:gd name="T18" fmla="*/ 57 w 95"/>
                <a:gd name="T19" fmla="*/ 51 h 85"/>
                <a:gd name="T20" fmla="*/ 59 w 95"/>
                <a:gd name="T21" fmla="*/ 54 h 85"/>
                <a:gd name="T22" fmla="*/ 91 w 95"/>
                <a:gd name="T23" fmla="*/ 67 h 85"/>
                <a:gd name="T24" fmla="*/ 95 w 95"/>
                <a:gd name="T25" fmla="*/ 76 h 85"/>
                <a:gd name="T26" fmla="*/ 95 w 95"/>
                <a:gd name="T2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85">
                  <a:moveTo>
                    <a:pt x="95" y="85"/>
                  </a:moveTo>
                  <a:cubicBezTo>
                    <a:pt x="0" y="85"/>
                    <a:pt x="0" y="85"/>
                    <a:pt x="0" y="85"/>
                  </a:cubicBezTo>
                  <a:cubicBezTo>
                    <a:pt x="0" y="82"/>
                    <a:pt x="0" y="79"/>
                    <a:pt x="0" y="76"/>
                  </a:cubicBezTo>
                  <a:cubicBezTo>
                    <a:pt x="0" y="72"/>
                    <a:pt x="1" y="70"/>
                    <a:pt x="5" y="67"/>
                  </a:cubicBezTo>
                  <a:cubicBezTo>
                    <a:pt x="12" y="61"/>
                    <a:pt x="24" y="57"/>
                    <a:pt x="36" y="54"/>
                  </a:cubicBezTo>
                  <a:cubicBezTo>
                    <a:pt x="38" y="53"/>
                    <a:pt x="38" y="53"/>
                    <a:pt x="38" y="51"/>
                  </a:cubicBezTo>
                  <a:cubicBezTo>
                    <a:pt x="38" y="49"/>
                    <a:pt x="38" y="49"/>
                    <a:pt x="36" y="47"/>
                  </a:cubicBezTo>
                  <a:cubicBezTo>
                    <a:pt x="23" y="36"/>
                    <a:pt x="24" y="2"/>
                    <a:pt x="48" y="0"/>
                  </a:cubicBezTo>
                  <a:cubicBezTo>
                    <a:pt x="71" y="2"/>
                    <a:pt x="72" y="36"/>
                    <a:pt x="59" y="47"/>
                  </a:cubicBezTo>
                  <a:cubicBezTo>
                    <a:pt x="57" y="49"/>
                    <a:pt x="57" y="49"/>
                    <a:pt x="57" y="51"/>
                  </a:cubicBezTo>
                  <a:cubicBezTo>
                    <a:pt x="57" y="53"/>
                    <a:pt x="57" y="53"/>
                    <a:pt x="59" y="54"/>
                  </a:cubicBezTo>
                  <a:cubicBezTo>
                    <a:pt x="71" y="57"/>
                    <a:pt x="83" y="61"/>
                    <a:pt x="91" y="67"/>
                  </a:cubicBezTo>
                  <a:cubicBezTo>
                    <a:pt x="94" y="70"/>
                    <a:pt x="95" y="72"/>
                    <a:pt x="95" y="76"/>
                  </a:cubicBezTo>
                  <a:cubicBezTo>
                    <a:pt x="95" y="79"/>
                    <a:pt x="95" y="82"/>
                    <a:pt x="95" y="85"/>
                  </a:cubicBezTo>
                  <a:close/>
                </a:path>
              </a:pathLst>
            </a:custGeom>
            <a:solidFill>
              <a:schemeClr val="tx1">
                <a:lumMod val="50000"/>
              </a:schemeClr>
            </a:solidFill>
            <a:ln>
              <a:solidFill>
                <a:schemeClr val="bg1"/>
              </a:solidFill>
            </a:ln>
            <a:extLst/>
          </p:spPr>
          <p:txBody>
            <a:bodyPr vert="horz" wrap="square" lIns="91427" tIns="45713" rIns="91427" bIns="45713" numCol="1" anchor="t" anchorCtr="0" compatLnSpc="1">
              <a:prstTxWarp prst="textNoShape">
                <a:avLst/>
              </a:prstTxWarp>
            </a:bodyPr>
            <a:lstStyle/>
            <a:p>
              <a:pPr defTabSz="931525"/>
              <a:endParaRPr lang="en-US">
                <a:solidFill>
                  <a:srgbClr val="4F4F4F"/>
                </a:solidFill>
              </a:endParaRPr>
            </a:p>
          </p:txBody>
        </p:sp>
        <p:sp>
          <p:nvSpPr>
            <p:cNvPr id="276" name="Freeform 275"/>
            <p:cNvSpPr>
              <a:spLocks noChangeAspect="1"/>
            </p:cNvSpPr>
            <p:nvPr/>
          </p:nvSpPr>
          <p:spPr bwMode="auto">
            <a:xfrm>
              <a:off x="6787725" y="3069163"/>
              <a:ext cx="268359" cy="239735"/>
            </a:xfrm>
            <a:custGeom>
              <a:avLst/>
              <a:gdLst>
                <a:gd name="T0" fmla="*/ 95 w 95"/>
                <a:gd name="T1" fmla="*/ 85 h 85"/>
                <a:gd name="T2" fmla="*/ 0 w 95"/>
                <a:gd name="T3" fmla="*/ 85 h 85"/>
                <a:gd name="T4" fmla="*/ 0 w 95"/>
                <a:gd name="T5" fmla="*/ 76 h 85"/>
                <a:gd name="T6" fmla="*/ 5 w 95"/>
                <a:gd name="T7" fmla="*/ 67 h 85"/>
                <a:gd name="T8" fmla="*/ 36 w 95"/>
                <a:gd name="T9" fmla="*/ 54 h 85"/>
                <a:gd name="T10" fmla="*/ 38 w 95"/>
                <a:gd name="T11" fmla="*/ 51 h 85"/>
                <a:gd name="T12" fmla="*/ 36 w 95"/>
                <a:gd name="T13" fmla="*/ 47 h 85"/>
                <a:gd name="T14" fmla="*/ 48 w 95"/>
                <a:gd name="T15" fmla="*/ 0 h 85"/>
                <a:gd name="T16" fmla="*/ 59 w 95"/>
                <a:gd name="T17" fmla="*/ 47 h 85"/>
                <a:gd name="T18" fmla="*/ 57 w 95"/>
                <a:gd name="T19" fmla="*/ 51 h 85"/>
                <a:gd name="T20" fmla="*/ 59 w 95"/>
                <a:gd name="T21" fmla="*/ 54 h 85"/>
                <a:gd name="T22" fmla="*/ 91 w 95"/>
                <a:gd name="T23" fmla="*/ 67 h 85"/>
                <a:gd name="T24" fmla="*/ 95 w 95"/>
                <a:gd name="T25" fmla="*/ 76 h 85"/>
                <a:gd name="T26" fmla="*/ 95 w 95"/>
                <a:gd name="T2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85">
                  <a:moveTo>
                    <a:pt x="95" y="85"/>
                  </a:moveTo>
                  <a:cubicBezTo>
                    <a:pt x="0" y="85"/>
                    <a:pt x="0" y="85"/>
                    <a:pt x="0" y="85"/>
                  </a:cubicBezTo>
                  <a:cubicBezTo>
                    <a:pt x="0" y="82"/>
                    <a:pt x="0" y="79"/>
                    <a:pt x="0" y="76"/>
                  </a:cubicBezTo>
                  <a:cubicBezTo>
                    <a:pt x="0" y="72"/>
                    <a:pt x="1" y="70"/>
                    <a:pt x="5" y="67"/>
                  </a:cubicBezTo>
                  <a:cubicBezTo>
                    <a:pt x="12" y="61"/>
                    <a:pt x="24" y="57"/>
                    <a:pt x="36" y="54"/>
                  </a:cubicBezTo>
                  <a:cubicBezTo>
                    <a:pt x="38" y="53"/>
                    <a:pt x="38" y="53"/>
                    <a:pt x="38" y="51"/>
                  </a:cubicBezTo>
                  <a:cubicBezTo>
                    <a:pt x="38" y="49"/>
                    <a:pt x="38" y="49"/>
                    <a:pt x="36" y="47"/>
                  </a:cubicBezTo>
                  <a:cubicBezTo>
                    <a:pt x="23" y="36"/>
                    <a:pt x="24" y="2"/>
                    <a:pt x="48" y="0"/>
                  </a:cubicBezTo>
                  <a:cubicBezTo>
                    <a:pt x="71" y="2"/>
                    <a:pt x="72" y="36"/>
                    <a:pt x="59" y="47"/>
                  </a:cubicBezTo>
                  <a:cubicBezTo>
                    <a:pt x="57" y="49"/>
                    <a:pt x="57" y="49"/>
                    <a:pt x="57" y="51"/>
                  </a:cubicBezTo>
                  <a:cubicBezTo>
                    <a:pt x="57" y="53"/>
                    <a:pt x="57" y="53"/>
                    <a:pt x="59" y="54"/>
                  </a:cubicBezTo>
                  <a:cubicBezTo>
                    <a:pt x="71" y="57"/>
                    <a:pt x="83" y="61"/>
                    <a:pt x="91" y="67"/>
                  </a:cubicBezTo>
                  <a:cubicBezTo>
                    <a:pt x="94" y="70"/>
                    <a:pt x="95" y="72"/>
                    <a:pt x="95" y="76"/>
                  </a:cubicBezTo>
                  <a:cubicBezTo>
                    <a:pt x="95" y="79"/>
                    <a:pt x="95" y="82"/>
                    <a:pt x="95" y="85"/>
                  </a:cubicBezTo>
                  <a:close/>
                </a:path>
              </a:pathLst>
            </a:custGeom>
            <a:solidFill>
              <a:schemeClr val="tx1">
                <a:lumMod val="50000"/>
              </a:schemeClr>
            </a:solidFill>
            <a:ln>
              <a:solidFill>
                <a:schemeClr val="bg1"/>
              </a:solidFill>
            </a:ln>
            <a:extLst/>
          </p:spPr>
          <p:txBody>
            <a:bodyPr vert="horz" wrap="square" lIns="91427" tIns="45713" rIns="91427" bIns="45713" numCol="1" anchor="t" anchorCtr="0" compatLnSpc="1">
              <a:prstTxWarp prst="textNoShape">
                <a:avLst/>
              </a:prstTxWarp>
            </a:bodyPr>
            <a:lstStyle/>
            <a:p>
              <a:pPr defTabSz="931525"/>
              <a:endParaRPr lang="en-US">
                <a:solidFill>
                  <a:srgbClr val="4F4F4F"/>
                </a:solidFill>
              </a:endParaRPr>
            </a:p>
          </p:txBody>
        </p:sp>
        <p:sp>
          <p:nvSpPr>
            <p:cNvPr id="277" name="Freeform 237"/>
            <p:cNvSpPr>
              <a:spLocks noChangeAspect="1"/>
            </p:cNvSpPr>
            <p:nvPr/>
          </p:nvSpPr>
          <p:spPr bwMode="auto">
            <a:xfrm>
              <a:off x="4009185" y="3767268"/>
              <a:ext cx="268359" cy="239735"/>
            </a:xfrm>
            <a:custGeom>
              <a:avLst/>
              <a:gdLst>
                <a:gd name="T0" fmla="*/ 95 w 95"/>
                <a:gd name="T1" fmla="*/ 85 h 85"/>
                <a:gd name="T2" fmla="*/ 0 w 95"/>
                <a:gd name="T3" fmla="*/ 85 h 85"/>
                <a:gd name="T4" fmla="*/ 0 w 95"/>
                <a:gd name="T5" fmla="*/ 76 h 85"/>
                <a:gd name="T6" fmla="*/ 5 w 95"/>
                <a:gd name="T7" fmla="*/ 67 h 85"/>
                <a:gd name="T8" fmla="*/ 36 w 95"/>
                <a:gd name="T9" fmla="*/ 54 h 85"/>
                <a:gd name="T10" fmla="*/ 38 w 95"/>
                <a:gd name="T11" fmla="*/ 51 h 85"/>
                <a:gd name="T12" fmla="*/ 36 w 95"/>
                <a:gd name="T13" fmla="*/ 47 h 85"/>
                <a:gd name="T14" fmla="*/ 48 w 95"/>
                <a:gd name="T15" fmla="*/ 0 h 85"/>
                <a:gd name="T16" fmla="*/ 59 w 95"/>
                <a:gd name="T17" fmla="*/ 47 h 85"/>
                <a:gd name="T18" fmla="*/ 57 w 95"/>
                <a:gd name="T19" fmla="*/ 51 h 85"/>
                <a:gd name="T20" fmla="*/ 59 w 95"/>
                <a:gd name="T21" fmla="*/ 54 h 85"/>
                <a:gd name="T22" fmla="*/ 91 w 95"/>
                <a:gd name="T23" fmla="*/ 67 h 85"/>
                <a:gd name="T24" fmla="*/ 95 w 95"/>
                <a:gd name="T25" fmla="*/ 76 h 85"/>
                <a:gd name="T26" fmla="*/ 95 w 95"/>
                <a:gd name="T2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85">
                  <a:moveTo>
                    <a:pt x="95" y="85"/>
                  </a:moveTo>
                  <a:cubicBezTo>
                    <a:pt x="0" y="85"/>
                    <a:pt x="0" y="85"/>
                    <a:pt x="0" y="85"/>
                  </a:cubicBezTo>
                  <a:cubicBezTo>
                    <a:pt x="0" y="82"/>
                    <a:pt x="0" y="79"/>
                    <a:pt x="0" y="76"/>
                  </a:cubicBezTo>
                  <a:cubicBezTo>
                    <a:pt x="0" y="72"/>
                    <a:pt x="1" y="70"/>
                    <a:pt x="5" y="67"/>
                  </a:cubicBezTo>
                  <a:cubicBezTo>
                    <a:pt x="12" y="61"/>
                    <a:pt x="24" y="57"/>
                    <a:pt x="36" y="54"/>
                  </a:cubicBezTo>
                  <a:cubicBezTo>
                    <a:pt x="38" y="53"/>
                    <a:pt x="38" y="53"/>
                    <a:pt x="38" y="51"/>
                  </a:cubicBezTo>
                  <a:cubicBezTo>
                    <a:pt x="38" y="49"/>
                    <a:pt x="38" y="49"/>
                    <a:pt x="36" y="47"/>
                  </a:cubicBezTo>
                  <a:cubicBezTo>
                    <a:pt x="23" y="36"/>
                    <a:pt x="24" y="2"/>
                    <a:pt x="48" y="0"/>
                  </a:cubicBezTo>
                  <a:cubicBezTo>
                    <a:pt x="71" y="2"/>
                    <a:pt x="72" y="36"/>
                    <a:pt x="59" y="47"/>
                  </a:cubicBezTo>
                  <a:cubicBezTo>
                    <a:pt x="57" y="49"/>
                    <a:pt x="57" y="49"/>
                    <a:pt x="57" y="51"/>
                  </a:cubicBezTo>
                  <a:cubicBezTo>
                    <a:pt x="57" y="53"/>
                    <a:pt x="57" y="53"/>
                    <a:pt x="59" y="54"/>
                  </a:cubicBezTo>
                  <a:cubicBezTo>
                    <a:pt x="71" y="57"/>
                    <a:pt x="83" y="61"/>
                    <a:pt x="91" y="67"/>
                  </a:cubicBezTo>
                  <a:cubicBezTo>
                    <a:pt x="94" y="70"/>
                    <a:pt x="95" y="72"/>
                    <a:pt x="95" y="76"/>
                  </a:cubicBezTo>
                  <a:cubicBezTo>
                    <a:pt x="95" y="79"/>
                    <a:pt x="95" y="82"/>
                    <a:pt x="95" y="85"/>
                  </a:cubicBezTo>
                  <a:close/>
                </a:path>
              </a:pathLst>
            </a:custGeom>
            <a:solidFill>
              <a:schemeClr val="tx1">
                <a:lumMod val="50000"/>
              </a:schemeClr>
            </a:solidFill>
            <a:ln>
              <a:solidFill>
                <a:schemeClr val="bg1"/>
              </a:solidFill>
            </a:ln>
            <a:extLst/>
          </p:spPr>
          <p:txBody>
            <a:bodyPr vert="horz" wrap="square" lIns="91427" tIns="45713" rIns="91427" bIns="45713" numCol="1" anchor="t" anchorCtr="0" compatLnSpc="1">
              <a:prstTxWarp prst="textNoShape">
                <a:avLst/>
              </a:prstTxWarp>
            </a:bodyPr>
            <a:lstStyle/>
            <a:p>
              <a:pPr defTabSz="931525"/>
              <a:endParaRPr lang="en-US">
                <a:solidFill>
                  <a:srgbClr val="4F4F4F"/>
                </a:solidFill>
              </a:endParaRPr>
            </a:p>
          </p:txBody>
        </p:sp>
        <p:sp>
          <p:nvSpPr>
            <p:cNvPr id="280" name="Freeform 237"/>
            <p:cNvSpPr>
              <a:spLocks noChangeAspect="1"/>
            </p:cNvSpPr>
            <p:nvPr/>
          </p:nvSpPr>
          <p:spPr bwMode="auto">
            <a:xfrm>
              <a:off x="10460801" y="3210360"/>
              <a:ext cx="268359" cy="239735"/>
            </a:xfrm>
            <a:custGeom>
              <a:avLst/>
              <a:gdLst>
                <a:gd name="T0" fmla="*/ 95 w 95"/>
                <a:gd name="T1" fmla="*/ 85 h 85"/>
                <a:gd name="T2" fmla="*/ 0 w 95"/>
                <a:gd name="T3" fmla="*/ 85 h 85"/>
                <a:gd name="T4" fmla="*/ 0 w 95"/>
                <a:gd name="T5" fmla="*/ 76 h 85"/>
                <a:gd name="T6" fmla="*/ 5 w 95"/>
                <a:gd name="T7" fmla="*/ 67 h 85"/>
                <a:gd name="T8" fmla="*/ 36 w 95"/>
                <a:gd name="T9" fmla="*/ 54 h 85"/>
                <a:gd name="T10" fmla="*/ 38 w 95"/>
                <a:gd name="T11" fmla="*/ 51 h 85"/>
                <a:gd name="T12" fmla="*/ 36 w 95"/>
                <a:gd name="T13" fmla="*/ 47 h 85"/>
                <a:gd name="T14" fmla="*/ 48 w 95"/>
                <a:gd name="T15" fmla="*/ 0 h 85"/>
                <a:gd name="T16" fmla="*/ 59 w 95"/>
                <a:gd name="T17" fmla="*/ 47 h 85"/>
                <a:gd name="T18" fmla="*/ 57 w 95"/>
                <a:gd name="T19" fmla="*/ 51 h 85"/>
                <a:gd name="T20" fmla="*/ 59 w 95"/>
                <a:gd name="T21" fmla="*/ 54 h 85"/>
                <a:gd name="T22" fmla="*/ 91 w 95"/>
                <a:gd name="T23" fmla="*/ 67 h 85"/>
                <a:gd name="T24" fmla="*/ 95 w 95"/>
                <a:gd name="T25" fmla="*/ 76 h 85"/>
                <a:gd name="T26" fmla="*/ 95 w 95"/>
                <a:gd name="T2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85">
                  <a:moveTo>
                    <a:pt x="95" y="85"/>
                  </a:moveTo>
                  <a:cubicBezTo>
                    <a:pt x="0" y="85"/>
                    <a:pt x="0" y="85"/>
                    <a:pt x="0" y="85"/>
                  </a:cubicBezTo>
                  <a:cubicBezTo>
                    <a:pt x="0" y="82"/>
                    <a:pt x="0" y="79"/>
                    <a:pt x="0" y="76"/>
                  </a:cubicBezTo>
                  <a:cubicBezTo>
                    <a:pt x="0" y="72"/>
                    <a:pt x="1" y="70"/>
                    <a:pt x="5" y="67"/>
                  </a:cubicBezTo>
                  <a:cubicBezTo>
                    <a:pt x="12" y="61"/>
                    <a:pt x="24" y="57"/>
                    <a:pt x="36" y="54"/>
                  </a:cubicBezTo>
                  <a:cubicBezTo>
                    <a:pt x="38" y="53"/>
                    <a:pt x="38" y="53"/>
                    <a:pt x="38" y="51"/>
                  </a:cubicBezTo>
                  <a:cubicBezTo>
                    <a:pt x="38" y="49"/>
                    <a:pt x="38" y="49"/>
                    <a:pt x="36" y="47"/>
                  </a:cubicBezTo>
                  <a:cubicBezTo>
                    <a:pt x="23" y="36"/>
                    <a:pt x="24" y="2"/>
                    <a:pt x="48" y="0"/>
                  </a:cubicBezTo>
                  <a:cubicBezTo>
                    <a:pt x="71" y="2"/>
                    <a:pt x="72" y="36"/>
                    <a:pt x="59" y="47"/>
                  </a:cubicBezTo>
                  <a:cubicBezTo>
                    <a:pt x="57" y="49"/>
                    <a:pt x="57" y="49"/>
                    <a:pt x="57" y="51"/>
                  </a:cubicBezTo>
                  <a:cubicBezTo>
                    <a:pt x="57" y="53"/>
                    <a:pt x="57" y="53"/>
                    <a:pt x="59" y="54"/>
                  </a:cubicBezTo>
                  <a:cubicBezTo>
                    <a:pt x="71" y="57"/>
                    <a:pt x="83" y="61"/>
                    <a:pt x="91" y="67"/>
                  </a:cubicBezTo>
                  <a:cubicBezTo>
                    <a:pt x="94" y="70"/>
                    <a:pt x="95" y="72"/>
                    <a:pt x="95" y="76"/>
                  </a:cubicBezTo>
                  <a:cubicBezTo>
                    <a:pt x="95" y="79"/>
                    <a:pt x="95" y="82"/>
                    <a:pt x="95" y="85"/>
                  </a:cubicBezTo>
                  <a:close/>
                </a:path>
              </a:pathLst>
            </a:custGeom>
            <a:solidFill>
              <a:schemeClr val="tx1">
                <a:lumMod val="50000"/>
              </a:schemeClr>
            </a:solidFill>
            <a:ln>
              <a:solidFill>
                <a:schemeClr val="bg1"/>
              </a:solidFill>
            </a:ln>
            <a:extLst/>
          </p:spPr>
          <p:txBody>
            <a:bodyPr vert="horz" wrap="square" lIns="91427" tIns="45713" rIns="91427" bIns="45713" numCol="1" anchor="t" anchorCtr="0" compatLnSpc="1">
              <a:prstTxWarp prst="textNoShape">
                <a:avLst/>
              </a:prstTxWarp>
            </a:bodyPr>
            <a:lstStyle/>
            <a:p>
              <a:pPr defTabSz="931525"/>
              <a:endParaRPr lang="en-US">
                <a:solidFill>
                  <a:srgbClr val="4F4F4F"/>
                </a:solidFill>
              </a:endParaRPr>
            </a:p>
          </p:txBody>
        </p:sp>
        <p:sp>
          <p:nvSpPr>
            <p:cNvPr id="281" name="Freeform 237"/>
            <p:cNvSpPr>
              <a:spLocks noChangeAspect="1"/>
            </p:cNvSpPr>
            <p:nvPr/>
          </p:nvSpPr>
          <p:spPr bwMode="auto">
            <a:xfrm>
              <a:off x="7485252" y="3537001"/>
              <a:ext cx="268359" cy="239735"/>
            </a:xfrm>
            <a:custGeom>
              <a:avLst/>
              <a:gdLst>
                <a:gd name="T0" fmla="*/ 95 w 95"/>
                <a:gd name="T1" fmla="*/ 85 h 85"/>
                <a:gd name="T2" fmla="*/ 0 w 95"/>
                <a:gd name="T3" fmla="*/ 85 h 85"/>
                <a:gd name="T4" fmla="*/ 0 w 95"/>
                <a:gd name="T5" fmla="*/ 76 h 85"/>
                <a:gd name="T6" fmla="*/ 5 w 95"/>
                <a:gd name="T7" fmla="*/ 67 h 85"/>
                <a:gd name="T8" fmla="*/ 36 w 95"/>
                <a:gd name="T9" fmla="*/ 54 h 85"/>
                <a:gd name="T10" fmla="*/ 38 w 95"/>
                <a:gd name="T11" fmla="*/ 51 h 85"/>
                <a:gd name="T12" fmla="*/ 36 w 95"/>
                <a:gd name="T13" fmla="*/ 47 h 85"/>
                <a:gd name="T14" fmla="*/ 48 w 95"/>
                <a:gd name="T15" fmla="*/ 0 h 85"/>
                <a:gd name="T16" fmla="*/ 59 w 95"/>
                <a:gd name="T17" fmla="*/ 47 h 85"/>
                <a:gd name="T18" fmla="*/ 57 w 95"/>
                <a:gd name="T19" fmla="*/ 51 h 85"/>
                <a:gd name="T20" fmla="*/ 59 w 95"/>
                <a:gd name="T21" fmla="*/ 54 h 85"/>
                <a:gd name="T22" fmla="*/ 91 w 95"/>
                <a:gd name="T23" fmla="*/ 67 h 85"/>
                <a:gd name="T24" fmla="*/ 95 w 95"/>
                <a:gd name="T25" fmla="*/ 76 h 85"/>
                <a:gd name="T26" fmla="*/ 95 w 95"/>
                <a:gd name="T2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85">
                  <a:moveTo>
                    <a:pt x="95" y="85"/>
                  </a:moveTo>
                  <a:cubicBezTo>
                    <a:pt x="0" y="85"/>
                    <a:pt x="0" y="85"/>
                    <a:pt x="0" y="85"/>
                  </a:cubicBezTo>
                  <a:cubicBezTo>
                    <a:pt x="0" y="82"/>
                    <a:pt x="0" y="79"/>
                    <a:pt x="0" y="76"/>
                  </a:cubicBezTo>
                  <a:cubicBezTo>
                    <a:pt x="0" y="72"/>
                    <a:pt x="1" y="70"/>
                    <a:pt x="5" y="67"/>
                  </a:cubicBezTo>
                  <a:cubicBezTo>
                    <a:pt x="12" y="61"/>
                    <a:pt x="24" y="57"/>
                    <a:pt x="36" y="54"/>
                  </a:cubicBezTo>
                  <a:cubicBezTo>
                    <a:pt x="38" y="53"/>
                    <a:pt x="38" y="53"/>
                    <a:pt x="38" y="51"/>
                  </a:cubicBezTo>
                  <a:cubicBezTo>
                    <a:pt x="38" y="49"/>
                    <a:pt x="38" y="49"/>
                    <a:pt x="36" y="47"/>
                  </a:cubicBezTo>
                  <a:cubicBezTo>
                    <a:pt x="23" y="36"/>
                    <a:pt x="24" y="2"/>
                    <a:pt x="48" y="0"/>
                  </a:cubicBezTo>
                  <a:cubicBezTo>
                    <a:pt x="71" y="2"/>
                    <a:pt x="72" y="36"/>
                    <a:pt x="59" y="47"/>
                  </a:cubicBezTo>
                  <a:cubicBezTo>
                    <a:pt x="57" y="49"/>
                    <a:pt x="57" y="49"/>
                    <a:pt x="57" y="51"/>
                  </a:cubicBezTo>
                  <a:cubicBezTo>
                    <a:pt x="57" y="53"/>
                    <a:pt x="57" y="53"/>
                    <a:pt x="59" y="54"/>
                  </a:cubicBezTo>
                  <a:cubicBezTo>
                    <a:pt x="71" y="57"/>
                    <a:pt x="83" y="61"/>
                    <a:pt x="91" y="67"/>
                  </a:cubicBezTo>
                  <a:cubicBezTo>
                    <a:pt x="94" y="70"/>
                    <a:pt x="95" y="72"/>
                    <a:pt x="95" y="76"/>
                  </a:cubicBezTo>
                  <a:cubicBezTo>
                    <a:pt x="95" y="79"/>
                    <a:pt x="95" y="82"/>
                    <a:pt x="95" y="85"/>
                  </a:cubicBezTo>
                  <a:close/>
                </a:path>
              </a:pathLst>
            </a:custGeom>
            <a:solidFill>
              <a:schemeClr val="tx1">
                <a:lumMod val="50000"/>
              </a:schemeClr>
            </a:solidFill>
            <a:ln>
              <a:solidFill>
                <a:schemeClr val="bg1"/>
              </a:solidFill>
            </a:ln>
            <a:extLst/>
          </p:spPr>
          <p:txBody>
            <a:bodyPr vert="horz" wrap="square" lIns="91427" tIns="45713" rIns="91427" bIns="45713" numCol="1" anchor="t" anchorCtr="0" compatLnSpc="1">
              <a:prstTxWarp prst="textNoShape">
                <a:avLst/>
              </a:prstTxWarp>
            </a:bodyPr>
            <a:lstStyle/>
            <a:p>
              <a:pPr defTabSz="931525"/>
              <a:endParaRPr lang="en-US">
                <a:solidFill>
                  <a:srgbClr val="4F4F4F"/>
                </a:solidFill>
              </a:endParaRPr>
            </a:p>
          </p:txBody>
        </p:sp>
        <p:sp>
          <p:nvSpPr>
            <p:cNvPr id="282" name="Freeform 237"/>
            <p:cNvSpPr>
              <a:spLocks noChangeAspect="1"/>
            </p:cNvSpPr>
            <p:nvPr/>
          </p:nvSpPr>
          <p:spPr bwMode="auto">
            <a:xfrm>
              <a:off x="7498990" y="4307555"/>
              <a:ext cx="268359" cy="239735"/>
            </a:xfrm>
            <a:custGeom>
              <a:avLst/>
              <a:gdLst>
                <a:gd name="T0" fmla="*/ 95 w 95"/>
                <a:gd name="T1" fmla="*/ 85 h 85"/>
                <a:gd name="T2" fmla="*/ 0 w 95"/>
                <a:gd name="T3" fmla="*/ 85 h 85"/>
                <a:gd name="T4" fmla="*/ 0 w 95"/>
                <a:gd name="T5" fmla="*/ 76 h 85"/>
                <a:gd name="T6" fmla="*/ 5 w 95"/>
                <a:gd name="T7" fmla="*/ 67 h 85"/>
                <a:gd name="T8" fmla="*/ 36 w 95"/>
                <a:gd name="T9" fmla="*/ 54 h 85"/>
                <a:gd name="T10" fmla="*/ 38 w 95"/>
                <a:gd name="T11" fmla="*/ 51 h 85"/>
                <a:gd name="T12" fmla="*/ 36 w 95"/>
                <a:gd name="T13" fmla="*/ 47 h 85"/>
                <a:gd name="T14" fmla="*/ 48 w 95"/>
                <a:gd name="T15" fmla="*/ 0 h 85"/>
                <a:gd name="T16" fmla="*/ 59 w 95"/>
                <a:gd name="T17" fmla="*/ 47 h 85"/>
                <a:gd name="T18" fmla="*/ 57 w 95"/>
                <a:gd name="T19" fmla="*/ 51 h 85"/>
                <a:gd name="T20" fmla="*/ 59 w 95"/>
                <a:gd name="T21" fmla="*/ 54 h 85"/>
                <a:gd name="T22" fmla="*/ 91 w 95"/>
                <a:gd name="T23" fmla="*/ 67 h 85"/>
                <a:gd name="T24" fmla="*/ 95 w 95"/>
                <a:gd name="T25" fmla="*/ 76 h 85"/>
                <a:gd name="T26" fmla="*/ 95 w 95"/>
                <a:gd name="T2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85">
                  <a:moveTo>
                    <a:pt x="95" y="85"/>
                  </a:moveTo>
                  <a:cubicBezTo>
                    <a:pt x="0" y="85"/>
                    <a:pt x="0" y="85"/>
                    <a:pt x="0" y="85"/>
                  </a:cubicBezTo>
                  <a:cubicBezTo>
                    <a:pt x="0" y="82"/>
                    <a:pt x="0" y="79"/>
                    <a:pt x="0" y="76"/>
                  </a:cubicBezTo>
                  <a:cubicBezTo>
                    <a:pt x="0" y="72"/>
                    <a:pt x="1" y="70"/>
                    <a:pt x="5" y="67"/>
                  </a:cubicBezTo>
                  <a:cubicBezTo>
                    <a:pt x="12" y="61"/>
                    <a:pt x="24" y="57"/>
                    <a:pt x="36" y="54"/>
                  </a:cubicBezTo>
                  <a:cubicBezTo>
                    <a:pt x="38" y="53"/>
                    <a:pt x="38" y="53"/>
                    <a:pt x="38" y="51"/>
                  </a:cubicBezTo>
                  <a:cubicBezTo>
                    <a:pt x="38" y="49"/>
                    <a:pt x="38" y="49"/>
                    <a:pt x="36" y="47"/>
                  </a:cubicBezTo>
                  <a:cubicBezTo>
                    <a:pt x="23" y="36"/>
                    <a:pt x="24" y="2"/>
                    <a:pt x="48" y="0"/>
                  </a:cubicBezTo>
                  <a:cubicBezTo>
                    <a:pt x="71" y="2"/>
                    <a:pt x="72" y="36"/>
                    <a:pt x="59" y="47"/>
                  </a:cubicBezTo>
                  <a:cubicBezTo>
                    <a:pt x="57" y="49"/>
                    <a:pt x="57" y="49"/>
                    <a:pt x="57" y="51"/>
                  </a:cubicBezTo>
                  <a:cubicBezTo>
                    <a:pt x="57" y="53"/>
                    <a:pt x="57" y="53"/>
                    <a:pt x="59" y="54"/>
                  </a:cubicBezTo>
                  <a:cubicBezTo>
                    <a:pt x="71" y="57"/>
                    <a:pt x="83" y="61"/>
                    <a:pt x="91" y="67"/>
                  </a:cubicBezTo>
                  <a:cubicBezTo>
                    <a:pt x="94" y="70"/>
                    <a:pt x="95" y="72"/>
                    <a:pt x="95" y="76"/>
                  </a:cubicBezTo>
                  <a:cubicBezTo>
                    <a:pt x="95" y="79"/>
                    <a:pt x="95" y="82"/>
                    <a:pt x="95" y="85"/>
                  </a:cubicBezTo>
                  <a:close/>
                </a:path>
              </a:pathLst>
            </a:custGeom>
            <a:solidFill>
              <a:schemeClr val="tx1">
                <a:lumMod val="50000"/>
              </a:schemeClr>
            </a:solidFill>
            <a:ln>
              <a:solidFill>
                <a:schemeClr val="bg1"/>
              </a:solidFill>
            </a:ln>
            <a:extLst/>
          </p:spPr>
          <p:txBody>
            <a:bodyPr vert="horz" wrap="square" lIns="91427" tIns="45713" rIns="91427" bIns="45713" numCol="1" anchor="t" anchorCtr="0" compatLnSpc="1">
              <a:prstTxWarp prst="textNoShape">
                <a:avLst/>
              </a:prstTxWarp>
            </a:bodyPr>
            <a:lstStyle/>
            <a:p>
              <a:pPr defTabSz="931525"/>
              <a:endParaRPr lang="en-US">
                <a:solidFill>
                  <a:srgbClr val="4F4F4F"/>
                </a:solidFill>
              </a:endParaRPr>
            </a:p>
          </p:txBody>
        </p:sp>
        <p:sp>
          <p:nvSpPr>
            <p:cNvPr id="283" name="Freeform 237"/>
            <p:cNvSpPr>
              <a:spLocks noChangeAspect="1"/>
            </p:cNvSpPr>
            <p:nvPr/>
          </p:nvSpPr>
          <p:spPr bwMode="auto">
            <a:xfrm>
              <a:off x="10136711" y="3083038"/>
              <a:ext cx="268359" cy="239735"/>
            </a:xfrm>
            <a:custGeom>
              <a:avLst/>
              <a:gdLst>
                <a:gd name="T0" fmla="*/ 95 w 95"/>
                <a:gd name="T1" fmla="*/ 85 h 85"/>
                <a:gd name="T2" fmla="*/ 0 w 95"/>
                <a:gd name="T3" fmla="*/ 85 h 85"/>
                <a:gd name="T4" fmla="*/ 0 w 95"/>
                <a:gd name="T5" fmla="*/ 76 h 85"/>
                <a:gd name="T6" fmla="*/ 5 w 95"/>
                <a:gd name="T7" fmla="*/ 67 h 85"/>
                <a:gd name="T8" fmla="*/ 36 w 95"/>
                <a:gd name="T9" fmla="*/ 54 h 85"/>
                <a:gd name="T10" fmla="*/ 38 w 95"/>
                <a:gd name="T11" fmla="*/ 51 h 85"/>
                <a:gd name="T12" fmla="*/ 36 w 95"/>
                <a:gd name="T13" fmla="*/ 47 h 85"/>
                <a:gd name="T14" fmla="*/ 48 w 95"/>
                <a:gd name="T15" fmla="*/ 0 h 85"/>
                <a:gd name="T16" fmla="*/ 59 w 95"/>
                <a:gd name="T17" fmla="*/ 47 h 85"/>
                <a:gd name="T18" fmla="*/ 57 w 95"/>
                <a:gd name="T19" fmla="*/ 51 h 85"/>
                <a:gd name="T20" fmla="*/ 59 w 95"/>
                <a:gd name="T21" fmla="*/ 54 h 85"/>
                <a:gd name="T22" fmla="*/ 91 w 95"/>
                <a:gd name="T23" fmla="*/ 67 h 85"/>
                <a:gd name="T24" fmla="*/ 95 w 95"/>
                <a:gd name="T25" fmla="*/ 76 h 85"/>
                <a:gd name="T26" fmla="*/ 95 w 95"/>
                <a:gd name="T2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85">
                  <a:moveTo>
                    <a:pt x="95" y="85"/>
                  </a:moveTo>
                  <a:cubicBezTo>
                    <a:pt x="0" y="85"/>
                    <a:pt x="0" y="85"/>
                    <a:pt x="0" y="85"/>
                  </a:cubicBezTo>
                  <a:cubicBezTo>
                    <a:pt x="0" y="82"/>
                    <a:pt x="0" y="79"/>
                    <a:pt x="0" y="76"/>
                  </a:cubicBezTo>
                  <a:cubicBezTo>
                    <a:pt x="0" y="72"/>
                    <a:pt x="1" y="70"/>
                    <a:pt x="5" y="67"/>
                  </a:cubicBezTo>
                  <a:cubicBezTo>
                    <a:pt x="12" y="61"/>
                    <a:pt x="24" y="57"/>
                    <a:pt x="36" y="54"/>
                  </a:cubicBezTo>
                  <a:cubicBezTo>
                    <a:pt x="38" y="53"/>
                    <a:pt x="38" y="53"/>
                    <a:pt x="38" y="51"/>
                  </a:cubicBezTo>
                  <a:cubicBezTo>
                    <a:pt x="38" y="49"/>
                    <a:pt x="38" y="49"/>
                    <a:pt x="36" y="47"/>
                  </a:cubicBezTo>
                  <a:cubicBezTo>
                    <a:pt x="23" y="36"/>
                    <a:pt x="24" y="2"/>
                    <a:pt x="48" y="0"/>
                  </a:cubicBezTo>
                  <a:cubicBezTo>
                    <a:pt x="71" y="2"/>
                    <a:pt x="72" y="36"/>
                    <a:pt x="59" y="47"/>
                  </a:cubicBezTo>
                  <a:cubicBezTo>
                    <a:pt x="57" y="49"/>
                    <a:pt x="57" y="49"/>
                    <a:pt x="57" y="51"/>
                  </a:cubicBezTo>
                  <a:cubicBezTo>
                    <a:pt x="57" y="53"/>
                    <a:pt x="57" y="53"/>
                    <a:pt x="59" y="54"/>
                  </a:cubicBezTo>
                  <a:cubicBezTo>
                    <a:pt x="71" y="57"/>
                    <a:pt x="83" y="61"/>
                    <a:pt x="91" y="67"/>
                  </a:cubicBezTo>
                  <a:cubicBezTo>
                    <a:pt x="94" y="70"/>
                    <a:pt x="95" y="72"/>
                    <a:pt x="95" y="76"/>
                  </a:cubicBezTo>
                  <a:cubicBezTo>
                    <a:pt x="95" y="79"/>
                    <a:pt x="95" y="82"/>
                    <a:pt x="95" y="85"/>
                  </a:cubicBezTo>
                  <a:close/>
                </a:path>
              </a:pathLst>
            </a:custGeom>
            <a:solidFill>
              <a:schemeClr val="tx1">
                <a:lumMod val="50000"/>
              </a:schemeClr>
            </a:solidFill>
            <a:ln>
              <a:solidFill>
                <a:schemeClr val="bg1"/>
              </a:solidFill>
            </a:ln>
            <a:extLst/>
          </p:spPr>
          <p:txBody>
            <a:bodyPr vert="horz" wrap="square" lIns="91427" tIns="45713" rIns="91427" bIns="45713" numCol="1" anchor="t" anchorCtr="0" compatLnSpc="1">
              <a:prstTxWarp prst="textNoShape">
                <a:avLst/>
              </a:prstTxWarp>
            </a:bodyPr>
            <a:lstStyle/>
            <a:p>
              <a:pPr defTabSz="931525"/>
              <a:endParaRPr lang="en-US">
                <a:solidFill>
                  <a:srgbClr val="4F4F4F"/>
                </a:solidFill>
              </a:endParaRPr>
            </a:p>
          </p:txBody>
        </p:sp>
        <p:sp>
          <p:nvSpPr>
            <p:cNvPr id="284" name="Freeform 237"/>
            <p:cNvSpPr>
              <a:spLocks noChangeAspect="1"/>
            </p:cNvSpPr>
            <p:nvPr/>
          </p:nvSpPr>
          <p:spPr bwMode="auto">
            <a:xfrm>
              <a:off x="8471777" y="2824294"/>
              <a:ext cx="268359" cy="239735"/>
            </a:xfrm>
            <a:custGeom>
              <a:avLst/>
              <a:gdLst>
                <a:gd name="T0" fmla="*/ 95 w 95"/>
                <a:gd name="T1" fmla="*/ 85 h 85"/>
                <a:gd name="T2" fmla="*/ 0 w 95"/>
                <a:gd name="T3" fmla="*/ 85 h 85"/>
                <a:gd name="T4" fmla="*/ 0 w 95"/>
                <a:gd name="T5" fmla="*/ 76 h 85"/>
                <a:gd name="T6" fmla="*/ 5 w 95"/>
                <a:gd name="T7" fmla="*/ 67 h 85"/>
                <a:gd name="T8" fmla="*/ 36 w 95"/>
                <a:gd name="T9" fmla="*/ 54 h 85"/>
                <a:gd name="T10" fmla="*/ 38 w 95"/>
                <a:gd name="T11" fmla="*/ 51 h 85"/>
                <a:gd name="T12" fmla="*/ 36 w 95"/>
                <a:gd name="T13" fmla="*/ 47 h 85"/>
                <a:gd name="T14" fmla="*/ 48 w 95"/>
                <a:gd name="T15" fmla="*/ 0 h 85"/>
                <a:gd name="T16" fmla="*/ 59 w 95"/>
                <a:gd name="T17" fmla="*/ 47 h 85"/>
                <a:gd name="T18" fmla="*/ 57 w 95"/>
                <a:gd name="T19" fmla="*/ 51 h 85"/>
                <a:gd name="T20" fmla="*/ 59 w 95"/>
                <a:gd name="T21" fmla="*/ 54 h 85"/>
                <a:gd name="T22" fmla="*/ 91 w 95"/>
                <a:gd name="T23" fmla="*/ 67 h 85"/>
                <a:gd name="T24" fmla="*/ 95 w 95"/>
                <a:gd name="T25" fmla="*/ 76 h 85"/>
                <a:gd name="T26" fmla="*/ 95 w 95"/>
                <a:gd name="T2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85">
                  <a:moveTo>
                    <a:pt x="95" y="85"/>
                  </a:moveTo>
                  <a:cubicBezTo>
                    <a:pt x="0" y="85"/>
                    <a:pt x="0" y="85"/>
                    <a:pt x="0" y="85"/>
                  </a:cubicBezTo>
                  <a:cubicBezTo>
                    <a:pt x="0" y="82"/>
                    <a:pt x="0" y="79"/>
                    <a:pt x="0" y="76"/>
                  </a:cubicBezTo>
                  <a:cubicBezTo>
                    <a:pt x="0" y="72"/>
                    <a:pt x="1" y="70"/>
                    <a:pt x="5" y="67"/>
                  </a:cubicBezTo>
                  <a:cubicBezTo>
                    <a:pt x="12" y="61"/>
                    <a:pt x="24" y="57"/>
                    <a:pt x="36" y="54"/>
                  </a:cubicBezTo>
                  <a:cubicBezTo>
                    <a:pt x="38" y="53"/>
                    <a:pt x="38" y="53"/>
                    <a:pt x="38" y="51"/>
                  </a:cubicBezTo>
                  <a:cubicBezTo>
                    <a:pt x="38" y="49"/>
                    <a:pt x="38" y="49"/>
                    <a:pt x="36" y="47"/>
                  </a:cubicBezTo>
                  <a:cubicBezTo>
                    <a:pt x="23" y="36"/>
                    <a:pt x="24" y="2"/>
                    <a:pt x="48" y="0"/>
                  </a:cubicBezTo>
                  <a:cubicBezTo>
                    <a:pt x="71" y="2"/>
                    <a:pt x="72" y="36"/>
                    <a:pt x="59" y="47"/>
                  </a:cubicBezTo>
                  <a:cubicBezTo>
                    <a:pt x="57" y="49"/>
                    <a:pt x="57" y="49"/>
                    <a:pt x="57" y="51"/>
                  </a:cubicBezTo>
                  <a:cubicBezTo>
                    <a:pt x="57" y="53"/>
                    <a:pt x="57" y="53"/>
                    <a:pt x="59" y="54"/>
                  </a:cubicBezTo>
                  <a:cubicBezTo>
                    <a:pt x="71" y="57"/>
                    <a:pt x="83" y="61"/>
                    <a:pt x="91" y="67"/>
                  </a:cubicBezTo>
                  <a:cubicBezTo>
                    <a:pt x="94" y="70"/>
                    <a:pt x="95" y="72"/>
                    <a:pt x="95" y="76"/>
                  </a:cubicBezTo>
                  <a:cubicBezTo>
                    <a:pt x="95" y="79"/>
                    <a:pt x="95" y="82"/>
                    <a:pt x="95" y="85"/>
                  </a:cubicBezTo>
                  <a:close/>
                </a:path>
              </a:pathLst>
            </a:custGeom>
            <a:solidFill>
              <a:schemeClr val="tx1">
                <a:lumMod val="50000"/>
              </a:schemeClr>
            </a:solidFill>
            <a:ln>
              <a:solidFill>
                <a:schemeClr val="bg1"/>
              </a:solidFill>
            </a:ln>
            <a:extLst/>
          </p:spPr>
          <p:txBody>
            <a:bodyPr vert="horz" wrap="square" lIns="91427" tIns="45713" rIns="91427" bIns="45713" numCol="1" anchor="t" anchorCtr="0" compatLnSpc="1">
              <a:prstTxWarp prst="textNoShape">
                <a:avLst/>
              </a:prstTxWarp>
            </a:bodyPr>
            <a:lstStyle/>
            <a:p>
              <a:pPr defTabSz="931525"/>
              <a:endParaRPr lang="en-US">
                <a:solidFill>
                  <a:srgbClr val="4F4F4F"/>
                </a:solidFill>
              </a:endParaRPr>
            </a:p>
          </p:txBody>
        </p:sp>
        <p:sp>
          <p:nvSpPr>
            <p:cNvPr id="285" name="Freeform 237"/>
            <p:cNvSpPr>
              <a:spLocks noChangeAspect="1"/>
            </p:cNvSpPr>
            <p:nvPr/>
          </p:nvSpPr>
          <p:spPr bwMode="auto">
            <a:xfrm>
              <a:off x="7390810" y="2513179"/>
              <a:ext cx="268359" cy="239735"/>
            </a:xfrm>
            <a:custGeom>
              <a:avLst/>
              <a:gdLst>
                <a:gd name="T0" fmla="*/ 95 w 95"/>
                <a:gd name="T1" fmla="*/ 85 h 85"/>
                <a:gd name="T2" fmla="*/ 0 w 95"/>
                <a:gd name="T3" fmla="*/ 85 h 85"/>
                <a:gd name="T4" fmla="*/ 0 w 95"/>
                <a:gd name="T5" fmla="*/ 76 h 85"/>
                <a:gd name="T6" fmla="*/ 5 w 95"/>
                <a:gd name="T7" fmla="*/ 67 h 85"/>
                <a:gd name="T8" fmla="*/ 36 w 95"/>
                <a:gd name="T9" fmla="*/ 54 h 85"/>
                <a:gd name="T10" fmla="*/ 38 w 95"/>
                <a:gd name="T11" fmla="*/ 51 h 85"/>
                <a:gd name="T12" fmla="*/ 36 w 95"/>
                <a:gd name="T13" fmla="*/ 47 h 85"/>
                <a:gd name="T14" fmla="*/ 48 w 95"/>
                <a:gd name="T15" fmla="*/ 0 h 85"/>
                <a:gd name="T16" fmla="*/ 59 w 95"/>
                <a:gd name="T17" fmla="*/ 47 h 85"/>
                <a:gd name="T18" fmla="*/ 57 w 95"/>
                <a:gd name="T19" fmla="*/ 51 h 85"/>
                <a:gd name="T20" fmla="*/ 59 w 95"/>
                <a:gd name="T21" fmla="*/ 54 h 85"/>
                <a:gd name="T22" fmla="*/ 91 w 95"/>
                <a:gd name="T23" fmla="*/ 67 h 85"/>
                <a:gd name="T24" fmla="*/ 95 w 95"/>
                <a:gd name="T25" fmla="*/ 76 h 85"/>
                <a:gd name="T26" fmla="*/ 95 w 95"/>
                <a:gd name="T2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85">
                  <a:moveTo>
                    <a:pt x="95" y="85"/>
                  </a:moveTo>
                  <a:cubicBezTo>
                    <a:pt x="0" y="85"/>
                    <a:pt x="0" y="85"/>
                    <a:pt x="0" y="85"/>
                  </a:cubicBezTo>
                  <a:cubicBezTo>
                    <a:pt x="0" y="82"/>
                    <a:pt x="0" y="79"/>
                    <a:pt x="0" y="76"/>
                  </a:cubicBezTo>
                  <a:cubicBezTo>
                    <a:pt x="0" y="72"/>
                    <a:pt x="1" y="70"/>
                    <a:pt x="5" y="67"/>
                  </a:cubicBezTo>
                  <a:cubicBezTo>
                    <a:pt x="12" y="61"/>
                    <a:pt x="24" y="57"/>
                    <a:pt x="36" y="54"/>
                  </a:cubicBezTo>
                  <a:cubicBezTo>
                    <a:pt x="38" y="53"/>
                    <a:pt x="38" y="53"/>
                    <a:pt x="38" y="51"/>
                  </a:cubicBezTo>
                  <a:cubicBezTo>
                    <a:pt x="38" y="49"/>
                    <a:pt x="38" y="49"/>
                    <a:pt x="36" y="47"/>
                  </a:cubicBezTo>
                  <a:cubicBezTo>
                    <a:pt x="23" y="36"/>
                    <a:pt x="24" y="2"/>
                    <a:pt x="48" y="0"/>
                  </a:cubicBezTo>
                  <a:cubicBezTo>
                    <a:pt x="71" y="2"/>
                    <a:pt x="72" y="36"/>
                    <a:pt x="59" y="47"/>
                  </a:cubicBezTo>
                  <a:cubicBezTo>
                    <a:pt x="57" y="49"/>
                    <a:pt x="57" y="49"/>
                    <a:pt x="57" y="51"/>
                  </a:cubicBezTo>
                  <a:cubicBezTo>
                    <a:pt x="57" y="53"/>
                    <a:pt x="57" y="53"/>
                    <a:pt x="59" y="54"/>
                  </a:cubicBezTo>
                  <a:cubicBezTo>
                    <a:pt x="71" y="57"/>
                    <a:pt x="83" y="61"/>
                    <a:pt x="91" y="67"/>
                  </a:cubicBezTo>
                  <a:cubicBezTo>
                    <a:pt x="94" y="70"/>
                    <a:pt x="95" y="72"/>
                    <a:pt x="95" y="76"/>
                  </a:cubicBezTo>
                  <a:cubicBezTo>
                    <a:pt x="95" y="79"/>
                    <a:pt x="95" y="82"/>
                    <a:pt x="95" y="85"/>
                  </a:cubicBezTo>
                  <a:close/>
                </a:path>
              </a:pathLst>
            </a:custGeom>
            <a:solidFill>
              <a:schemeClr val="tx1">
                <a:lumMod val="50000"/>
              </a:schemeClr>
            </a:solidFill>
            <a:ln>
              <a:solidFill>
                <a:schemeClr val="bg1"/>
              </a:solidFill>
            </a:ln>
            <a:extLst/>
          </p:spPr>
          <p:txBody>
            <a:bodyPr vert="horz" wrap="square" lIns="91427" tIns="45713" rIns="91427" bIns="45713" numCol="1" anchor="t" anchorCtr="0" compatLnSpc="1">
              <a:prstTxWarp prst="textNoShape">
                <a:avLst/>
              </a:prstTxWarp>
            </a:bodyPr>
            <a:lstStyle/>
            <a:p>
              <a:pPr defTabSz="931525"/>
              <a:endParaRPr lang="en-US">
                <a:solidFill>
                  <a:srgbClr val="4F4F4F"/>
                </a:solidFill>
              </a:endParaRPr>
            </a:p>
          </p:txBody>
        </p:sp>
        <p:sp>
          <p:nvSpPr>
            <p:cNvPr id="286" name="Freeform 237"/>
            <p:cNvSpPr>
              <a:spLocks noChangeAspect="1"/>
            </p:cNvSpPr>
            <p:nvPr/>
          </p:nvSpPr>
          <p:spPr bwMode="auto">
            <a:xfrm>
              <a:off x="7056989" y="3606450"/>
              <a:ext cx="268359" cy="239735"/>
            </a:xfrm>
            <a:custGeom>
              <a:avLst/>
              <a:gdLst>
                <a:gd name="T0" fmla="*/ 95 w 95"/>
                <a:gd name="T1" fmla="*/ 85 h 85"/>
                <a:gd name="T2" fmla="*/ 0 w 95"/>
                <a:gd name="T3" fmla="*/ 85 h 85"/>
                <a:gd name="T4" fmla="*/ 0 w 95"/>
                <a:gd name="T5" fmla="*/ 76 h 85"/>
                <a:gd name="T6" fmla="*/ 5 w 95"/>
                <a:gd name="T7" fmla="*/ 67 h 85"/>
                <a:gd name="T8" fmla="*/ 36 w 95"/>
                <a:gd name="T9" fmla="*/ 54 h 85"/>
                <a:gd name="T10" fmla="*/ 38 w 95"/>
                <a:gd name="T11" fmla="*/ 51 h 85"/>
                <a:gd name="T12" fmla="*/ 36 w 95"/>
                <a:gd name="T13" fmla="*/ 47 h 85"/>
                <a:gd name="T14" fmla="*/ 48 w 95"/>
                <a:gd name="T15" fmla="*/ 0 h 85"/>
                <a:gd name="T16" fmla="*/ 59 w 95"/>
                <a:gd name="T17" fmla="*/ 47 h 85"/>
                <a:gd name="T18" fmla="*/ 57 w 95"/>
                <a:gd name="T19" fmla="*/ 51 h 85"/>
                <a:gd name="T20" fmla="*/ 59 w 95"/>
                <a:gd name="T21" fmla="*/ 54 h 85"/>
                <a:gd name="T22" fmla="*/ 91 w 95"/>
                <a:gd name="T23" fmla="*/ 67 h 85"/>
                <a:gd name="T24" fmla="*/ 95 w 95"/>
                <a:gd name="T25" fmla="*/ 76 h 85"/>
                <a:gd name="T26" fmla="*/ 95 w 95"/>
                <a:gd name="T2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85">
                  <a:moveTo>
                    <a:pt x="95" y="85"/>
                  </a:moveTo>
                  <a:cubicBezTo>
                    <a:pt x="0" y="85"/>
                    <a:pt x="0" y="85"/>
                    <a:pt x="0" y="85"/>
                  </a:cubicBezTo>
                  <a:cubicBezTo>
                    <a:pt x="0" y="82"/>
                    <a:pt x="0" y="79"/>
                    <a:pt x="0" y="76"/>
                  </a:cubicBezTo>
                  <a:cubicBezTo>
                    <a:pt x="0" y="72"/>
                    <a:pt x="1" y="70"/>
                    <a:pt x="5" y="67"/>
                  </a:cubicBezTo>
                  <a:cubicBezTo>
                    <a:pt x="12" y="61"/>
                    <a:pt x="24" y="57"/>
                    <a:pt x="36" y="54"/>
                  </a:cubicBezTo>
                  <a:cubicBezTo>
                    <a:pt x="38" y="53"/>
                    <a:pt x="38" y="53"/>
                    <a:pt x="38" y="51"/>
                  </a:cubicBezTo>
                  <a:cubicBezTo>
                    <a:pt x="38" y="49"/>
                    <a:pt x="38" y="49"/>
                    <a:pt x="36" y="47"/>
                  </a:cubicBezTo>
                  <a:cubicBezTo>
                    <a:pt x="23" y="36"/>
                    <a:pt x="24" y="2"/>
                    <a:pt x="48" y="0"/>
                  </a:cubicBezTo>
                  <a:cubicBezTo>
                    <a:pt x="71" y="2"/>
                    <a:pt x="72" y="36"/>
                    <a:pt x="59" y="47"/>
                  </a:cubicBezTo>
                  <a:cubicBezTo>
                    <a:pt x="57" y="49"/>
                    <a:pt x="57" y="49"/>
                    <a:pt x="57" y="51"/>
                  </a:cubicBezTo>
                  <a:cubicBezTo>
                    <a:pt x="57" y="53"/>
                    <a:pt x="57" y="53"/>
                    <a:pt x="59" y="54"/>
                  </a:cubicBezTo>
                  <a:cubicBezTo>
                    <a:pt x="71" y="57"/>
                    <a:pt x="83" y="61"/>
                    <a:pt x="91" y="67"/>
                  </a:cubicBezTo>
                  <a:cubicBezTo>
                    <a:pt x="94" y="70"/>
                    <a:pt x="95" y="72"/>
                    <a:pt x="95" y="76"/>
                  </a:cubicBezTo>
                  <a:cubicBezTo>
                    <a:pt x="95" y="79"/>
                    <a:pt x="95" y="82"/>
                    <a:pt x="95" y="85"/>
                  </a:cubicBezTo>
                  <a:close/>
                </a:path>
              </a:pathLst>
            </a:custGeom>
            <a:solidFill>
              <a:schemeClr val="tx1">
                <a:lumMod val="50000"/>
              </a:schemeClr>
            </a:solidFill>
            <a:ln>
              <a:solidFill>
                <a:schemeClr val="bg1"/>
              </a:solidFill>
            </a:ln>
            <a:extLst/>
          </p:spPr>
          <p:txBody>
            <a:bodyPr vert="horz" wrap="square" lIns="91427" tIns="45713" rIns="91427" bIns="45713" numCol="1" anchor="t" anchorCtr="0" compatLnSpc="1">
              <a:prstTxWarp prst="textNoShape">
                <a:avLst/>
              </a:prstTxWarp>
            </a:bodyPr>
            <a:lstStyle/>
            <a:p>
              <a:pPr defTabSz="931525"/>
              <a:endParaRPr lang="en-US">
                <a:solidFill>
                  <a:srgbClr val="4F4F4F"/>
                </a:solidFill>
              </a:endParaRPr>
            </a:p>
          </p:txBody>
        </p:sp>
        <p:sp>
          <p:nvSpPr>
            <p:cNvPr id="287" name="Freeform 237"/>
            <p:cNvSpPr>
              <a:spLocks noChangeAspect="1"/>
            </p:cNvSpPr>
            <p:nvPr/>
          </p:nvSpPr>
          <p:spPr bwMode="auto">
            <a:xfrm>
              <a:off x="7217189" y="2513179"/>
              <a:ext cx="268359" cy="239735"/>
            </a:xfrm>
            <a:custGeom>
              <a:avLst/>
              <a:gdLst>
                <a:gd name="T0" fmla="*/ 95 w 95"/>
                <a:gd name="T1" fmla="*/ 85 h 85"/>
                <a:gd name="T2" fmla="*/ 0 w 95"/>
                <a:gd name="T3" fmla="*/ 85 h 85"/>
                <a:gd name="T4" fmla="*/ 0 w 95"/>
                <a:gd name="T5" fmla="*/ 76 h 85"/>
                <a:gd name="T6" fmla="*/ 5 w 95"/>
                <a:gd name="T7" fmla="*/ 67 h 85"/>
                <a:gd name="T8" fmla="*/ 36 w 95"/>
                <a:gd name="T9" fmla="*/ 54 h 85"/>
                <a:gd name="T10" fmla="*/ 38 w 95"/>
                <a:gd name="T11" fmla="*/ 51 h 85"/>
                <a:gd name="T12" fmla="*/ 36 w 95"/>
                <a:gd name="T13" fmla="*/ 47 h 85"/>
                <a:gd name="T14" fmla="*/ 48 w 95"/>
                <a:gd name="T15" fmla="*/ 0 h 85"/>
                <a:gd name="T16" fmla="*/ 59 w 95"/>
                <a:gd name="T17" fmla="*/ 47 h 85"/>
                <a:gd name="T18" fmla="*/ 57 w 95"/>
                <a:gd name="T19" fmla="*/ 51 h 85"/>
                <a:gd name="T20" fmla="*/ 59 w 95"/>
                <a:gd name="T21" fmla="*/ 54 h 85"/>
                <a:gd name="T22" fmla="*/ 91 w 95"/>
                <a:gd name="T23" fmla="*/ 67 h 85"/>
                <a:gd name="T24" fmla="*/ 95 w 95"/>
                <a:gd name="T25" fmla="*/ 76 h 85"/>
                <a:gd name="T26" fmla="*/ 95 w 95"/>
                <a:gd name="T2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85">
                  <a:moveTo>
                    <a:pt x="95" y="85"/>
                  </a:moveTo>
                  <a:cubicBezTo>
                    <a:pt x="0" y="85"/>
                    <a:pt x="0" y="85"/>
                    <a:pt x="0" y="85"/>
                  </a:cubicBezTo>
                  <a:cubicBezTo>
                    <a:pt x="0" y="82"/>
                    <a:pt x="0" y="79"/>
                    <a:pt x="0" y="76"/>
                  </a:cubicBezTo>
                  <a:cubicBezTo>
                    <a:pt x="0" y="72"/>
                    <a:pt x="1" y="70"/>
                    <a:pt x="5" y="67"/>
                  </a:cubicBezTo>
                  <a:cubicBezTo>
                    <a:pt x="12" y="61"/>
                    <a:pt x="24" y="57"/>
                    <a:pt x="36" y="54"/>
                  </a:cubicBezTo>
                  <a:cubicBezTo>
                    <a:pt x="38" y="53"/>
                    <a:pt x="38" y="53"/>
                    <a:pt x="38" y="51"/>
                  </a:cubicBezTo>
                  <a:cubicBezTo>
                    <a:pt x="38" y="49"/>
                    <a:pt x="38" y="49"/>
                    <a:pt x="36" y="47"/>
                  </a:cubicBezTo>
                  <a:cubicBezTo>
                    <a:pt x="23" y="36"/>
                    <a:pt x="24" y="2"/>
                    <a:pt x="48" y="0"/>
                  </a:cubicBezTo>
                  <a:cubicBezTo>
                    <a:pt x="71" y="2"/>
                    <a:pt x="72" y="36"/>
                    <a:pt x="59" y="47"/>
                  </a:cubicBezTo>
                  <a:cubicBezTo>
                    <a:pt x="57" y="49"/>
                    <a:pt x="57" y="49"/>
                    <a:pt x="57" y="51"/>
                  </a:cubicBezTo>
                  <a:cubicBezTo>
                    <a:pt x="57" y="53"/>
                    <a:pt x="57" y="53"/>
                    <a:pt x="59" y="54"/>
                  </a:cubicBezTo>
                  <a:cubicBezTo>
                    <a:pt x="71" y="57"/>
                    <a:pt x="83" y="61"/>
                    <a:pt x="91" y="67"/>
                  </a:cubicBezTo>
                  <a:cubicBezTo>
                    <a:pt x="94" y="70"/>
                    <a:pt x="95" y="72"/>
                    <a:pt x="95" y="76"/>
                  </a:cubicBezTo>
                  <a:cubicBezTo>
                    <a:pt x="95" y="79"/>
                    <a:pt x="95" y="82"/>
                    <a:pt x="95" y="85"/>
                  </a:cubicBezTo>
                  <a:close/>
                </a:path>
              </a:pathLst>
            </a:custGeom>
            <a:solidFill>
              <a:schemeClr val="tx1">
                <a:lumMod val="50000"/>
              </a:schemeClr>
            </a:solidFill>
            <a:ln>
              <a:solidFill>
                <a:schemeClr val="bg1"/>
              </a:solidFill>
            </a:ln>
            <a:extLst/>
          </p:spPr>
          <p:txBody>
            <a:bodyPr vert="horz" wrap="square" lIns="91427" tIns="45713" rIns="91427" bIns="45713" numCol="1" anchor="t" anchorCtr="0" compatLnSpc="1">
              <a:prstTxWarp prst="textNoShape">
                <a:avLst/>
              </a:prstTxWarp>
            </a:bodyPr>
            <a:lstStyle/>
            <a:p>
              <a:pPr defTabSz="931525"/>
              <a:endParaRPr lang="en-US">
                <a:solidFill>
                  <a:srgbClr val="4F4F4F"/>
                </a:solidFill>
              </a:endParaRPr>
            </a:p>
          </p:txBody>
        </p:sp>
        <p:sp>
          <p:nvSpPr>
            <p:cNvPr id="288" name="Freeform 237"/>
            <p:cNvSpPr>
              <a:spLocks noChangeAspect="1"/>
            </p:cNvSpPr>
            <p:nvPr/>
          </p:nvSpPr>
          <p:spPr bwMode="auto">
            <a:xfrm>
              <a:off x="7184310" y="3467554"/>
              <a:ext cx="268359" cy="239735"/>
            </a:xfrm>
            <a:custGeom>
              <a:avLst/>
              <a:gdLst>
                <a:gd name="T0" fmla="*/ 95 w 95"/>
                <a:gd name="T1" fmla="*/ 85 h 85"/>
                <a:gd name="T2" fmla="*/ 0 w 95"/>
                <a:gd name="T3" fmla="*/ 85 h 85"/>
                <a:gd name="T4" fmla="*/ 0 w 95"/>
                <a:gd name="T5" fmla="*/ 76 h 85"/>
                <a:gd name="T6" fmla="*/ 5 w 95"/>
                <a:gd name="T7" fmla="*/ 67 h 85"/>
                <a:gd name="T8" fmla="*/ 36 w 95"/>
                <a:gd name="T9" fmla="*/ 54 h 85"/>
                <a:gd name="T10" fmla="*/ 38 w 95"/>
                <a:gd name="T11" fmla="*/ 51 h 85"/>
                <a:gd name="T12" fmla="*/ 36 w 95"/>
                <a:gd name="T13" fmla="*/ 47 h 85"/>
                <a:gd name="T14" fmla="*/ 48 w 95"/>
                <a:gd name="T15" fmla="*/ 0 h 85"/>
                <a:gd name="T16" fmla="*/ 59 w 95"/>
                <a:gd name="T17" fmla="*/ 47 h 85"/>
                <a:gd name="T18" fmla="*/ 57 w 95"/>
                <a:gd name="T19" fmla="*/ 51 h 85"/>
                <a:gd name="T20" fmla="*/ 59 w 95"/>
                <a:gd name="T21" fmla="*/ 54 h 85"/>
                <a:gd name="T22" fmla="*/ 91 w 95"/>
                <a:gd name="T23" fmla="*/ 67 h 85"/>
                <a:gd name="T24" fmla="*/ 95 w 95"/>
                <a:gd name="T25" fmla="*/ 76 h 85"/>
                <a:gd name="T26" fmla="*/ 95 w 95"/>
                <a:gd name="T2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85">
                  <a:moveTo>
                    <a:pt x="95" y="85"/>
                  </a:moveTo>
                  <a:cubicBezTo>
                    <a:pt x="0" y="85"/>
                    <a:pt x="0" y="85"/>
                    <a:pt x="0" y="85"/>
                  </a:cubicBezTo>
                  <a:cubicBezTo>
                    <a:pt x="0" y="82"/>
                    <a:pt x="0" y="79"/>
                    <a:pt x="0" y="76"/>
                  </a:cubicBezTo>
                  <a:cubicBezTo>
                    <a:pt x="0" y="72"/>
                    <a:pt x="1" y="70"/>
                    <a:pt x="5" y="67"/>
                  </a:cubicBezTo>
                  <a:cubicBezTo>
                    <a:pt x="12" y="61"/>
                    <a:pt x="24" y="57"/>
                    <a:pt x="36" y="54"/>
                  </a:cubicBezTo>
                  <a:cubicBezTo>
                    <a:pt x="38" y="53"/>
                    <a:pt x="38" y="53"/>
                    <a:pt x="38" y="51"/>
                  </a:cubicBezTo>
                  <a:cubicBezTo>
                    <a:pt x="38" y="49"/>
                    <a:pt x="38" y="49"/>
                    <a:pt x="36" y="47"/>
                  </a:cubicBezTo>
                  <a:cubicBezTo>
                    <a:pt x="23" y="36"/>
                    <a:pt x="24" y="2"/>
                    <a:pt x="48" y="0"/>
                  </a:cubicBezTo>
                  <a:cubicBezTo>
                    <a:pt x="71" y="2"/>
                    <a:pt x="72" y="36"/>
                    <a:pt x="59" y="47"/>
                  </a:cubicBezTo>
                  <a:cubicBezTo>
                    <a:pt x="57" y="49"/>
                    <a:pt x="57" y="49"/>
                    <a:pt x="57" y="51"/>
                  </a:cubicBezTo>
                  <a:cubicBezTo>
                    <a:pt x="57" y="53"/>
                    <a:pt x="57" y="53"/>
                    <a:pt x="59" y="54"/>
                  </a:cubicBezTo>
                  <a:cubicBezTo>
                    <a:pt x="71" y="57"/>
                    <a:pt x="83" y="61"/>
                    <a:pt x="91" y="67"/>
                  </a:cubicBezTo>
                  <a:cubicBezTo>
                    <a:pt x="94" y="70"/>
                    <a:pt x="95" y="72"/>
                    <a:pt x="95" y="76"/>
                  </a:cubicBezTo>
                  <a:cubicBezTo>
                    <a:pt x="95" y="79"/>
                    <a:pt x="95" y="82"/>
                    <a:pt x="95" y="85"/>
                  </a:cubicBezTo>
                  <a:close/>
                </a:path>
              </a:pathLst>
            </a:custGeom>
            <a:solidFill>
              <a:schemeClr val="tx1">
                <a:lumMod val="50000"/>
              </a:schemeClr>
            </a:solidFill>
            <a:ln>
              <a:solidFill>
                <a:schemeClr val="bg1"/>
              </a:solidFill>
            </a:ln>
            <a:extLst/>
          </p:spPr>
          <p:txBody>
            <a:bodyPr vert="horz" wrap="square" lIns="91427" tIns="45713" rIns="91427" bIns="45713" numCol="1" anchor="t" anchorCtr="0" compatLnSpc="1">
              <a:prstTxWarp prst="textNoShape">
                <a:avLst/>
              </a:prstTxWarp>
            </a:bodyPr>
            <a:lstStyle/>
            <a:p>
              <a:pPr defTabSz="931525"/>
              <a:endParaRPr lang="en-US">
                <a:solidFill>
                  <a:srgbClr val="4F4F4F"/>
                </a:solidFill>
              </a:endParaRPr>
            </a:p>
          </p:txBody>
        </p:sp>
        <p:sp>
          <p:nvSpPr>
            <p:cNvPr id="289" name="Freeform 237"/>
            <p:cNvSpPr>
              <a:spLocks noChangeAspect="1"/>
            </p:cNvSpPr>
            <p:nvPr/>
          </p:nvSpPr>
          <p:spPr bwMode="auto">
            <a:xfrm>
              <a:off x="6694512" y="3582072"/>
              <a:ext cx="268359" cy="239735"/>
            </a:xfrm>
            <a:custGeom>
              <a:avLst/>
              <a:gdLst>
                <a:gd name="T0" fmla="*/ 95 w 95"/>
                <a:gd name="T1" fmla="*/ 85 h 85"/>
                <a:gd name="T2" fmla="*/ 0 w 95"/>
                <a:gd name="T3" fmla="*/ 85 h 85"/>
                <a:gd name="T4" fmla="*/ 0 w 95"/>
                <a:gd name="T5" fmla="*/ 76 h 85"/>
                <a:gd name="T6" fmla="*/ 5 w 95"/>
                <a:gd name="T7" fmla="*/ 67 h 85"/>
                <a:gd name="T8" fmla="*/ 36 w 95"/>
                <a:gd name="T9" fmla="*/ 54 h 85"/>
                <a:gd name="T10" fmla="*/ 38 w 95"/>
                <a:gd name="T11" fmla="*/ 51 h 85"/>
                <a:gd name="T12" fmla="*/ 36 w 95"/>
                <a:gd name="T13" fmla="*/ 47 h 85"/>
                <a:gd name="T14" fmla="*/ 48 w 95"/>
                <a:gd name="T15" fmla="*/ 0 h 85"/>
                <a:gd name="T16" fmla="*/ 59 w 95"/>
                <a:gd name="T17" fmla="*/ 47 h 85"/>
                <a:gd name="T18" fmla="*/ 57 w 95"/>
                <a:gd name="T19" fmla="*/ 51 h 85"/>
                <a:gd name="T20" fmla="*/ 59 w 95"/>
                <a:gd name="T21" fmla="*/ 54 h 85"/>
                <a:gd name="T22" fmla="*/ 91 w 95"/>
                <a:gd name="T23" fmla="*/ 67 h 85"/>
                <a:gd name="T24" fmla="*/ 95 w 95"/>
                <a:gd name="T25" fmla="*/ 76 h 85"/>
                <a:gd name="T26" fmla="*/ 95 w 95"/>
                <a:gd name="T2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85">
                  <a:moveTo>
                    <a:pt x="95" y="85"/>
                  </a:moveTo>
                  <a:cubicBezTo>
                    <a:pt x="0" y="85"/>
                    <a:pt x="0" y="85"/>
                    <a:pt x="0" y="85"/>
                  </a:cubicBezTo>
                  <a:cubicBezTo>
                    <a:pt x="0" y="82"/>
                    <a:pt x="0" y="79"/>
                    <a:pt x="0" y="76"/>
                  </a:cubicBezTo>
                  <a:cubicBezTo>
                    <a:pt x="0" y="72"/>
                    <a:pt x="1" y="70"/>
                    <a:pt x="5" y="67"/>
                  </a:cubicBezTo>
                  <a:cubicBezTo>
                    <a:pt x="12" y="61"/>
                    <a:pt x="24" y="57"/>
                    <a:pt x="36" y="54"/>
                  </a:cubicBezTo>
                  <a:cubicBezTo>
                    <a:pt x="38" y="53"/>
                    <a:pt x="38" y="53"/>
                    <a:pt x="38" y="51"/>
                  </a:cubicBezTo>
                  <a:cubicBezTo>
                    <a:pt x="38" y="49"/>
                    <a:pt x="38" y="49"/>
                    <a:pt x="36" y="47"/>
                  </a:cubicBezTo>
                  <a:cubicBezTo>
                    <a:pt x="23" y="36"/>
                    <a:pt x="24" y="2"/>
                    <a:pt x="48" y="0"/>
                  </a:cubicBezTo>
                  <a:cubicBezTo>
                    <a:pt x="71" y="2"/>
                    <a:pt x="72" y="36"/>
                    <a:pt x="59" y="47"/>
                  </a:cubicBezTo>
                  <a:cubicBezTo>
                    <a:pt x="57" y="49"/>
                    <a:pt x="57" y="49"/>
                    <a:pt x="57" y="51"/>
                  </a:cubicBezTo>
                  <a:cubicBezTo>
                    <a:pt x="57" y="53"/>
                    <a:pt x="57" y="53"/>
                    <a:pt x="59" y="54"/>
                  </a:cubicBezTo>
                  <a:cubicBezTo>
                    <a:pt x="71" y="57"/>
                    <a:pt x="83" y="61"/>
                    <a:pt x="91" y="67"/>
                  </a:cubicBezTo>
                  <a:cubicBezTo>
                    <a:pt x="94" y="70"/>
                    <a:pt x="95" y="72"/>
                    <a:pt x="95" y="76"/>
                  </a:cubicBezTo>
                  <a:cubicBezTo>
                    <a:pt x="95" y="79"/>
                    <a:pt x="95" y="82"/>
                    <a:pt x="95" y="85"/>
                  </a:cubicBezTo>
                  <a:close/>
                </a:path>
              </a:pathLst>
            </a:custGeom>
            <a:solidFill>
              <a:schemeClr val="tx1">
                <a:lumMod val="50000"/>
              </a:schemeClr>
            </a:solidFill>
            <a:ln>
              <a:solidFill>
                <a:schemeClr val="bg1"/>
              </a:solidFill>
            </a:ln>
            <a:extLst/>
          </p:spPr>
          <p:txBody>
            <a:bodyPr vert="horz" wrap="square" lIns="91427" tIns="45713" rIns="91427" bIns="45713" numCol="1" anchor="t" anchorCtr="0" compatLnSpc="1">
              <a:prstTxWarp prst="textNoShape">
                <a:avLst/>
              </a:prstTxWarp>
            </a:bodyPr>
            <a:lstStyle/>
            <a:p>
              <a:pPr defTabSz="931525"/>
              <a:endParaRPr lang="en-US">
                <a:solidFill>
                  <a:srgbClr val="4F4F4F"/>
                </a:solidFill>
              </a:endParaRPr>
            </a:p>
          </p:txBody>
        </p:sp>
        <p:sp>
          <p:nvSpPr>
            <p:cNvPr id="290" name="Freeform 289"/>
            <p:cNvSpPr>
              <a:spLocks noChangeAspect="1"/>
            </p:cNvSpPr>
            <p:nvPr/>
          </p:nvSpPr>
          <p:spPr bwMode="auto">
            <a:xfrm>
              <a:off x="7034652" y="2587849"/>
              <a:ext cx="268359" cy="239735"/>
            </a:xfrm>
            <a:custGeom>
              <a:avLst/>
              <a:gdLst>
                <a:gd name="T0" fmla="*/ 95 w 95"/>
                <a:gd name="T1" fmla="*/ 85 h 85"/>
                <a:gd name="T2" fmla="*/ 0 w 95"/>
                <a:gd name="T3" fmla="*/ 85 h 85"/>
                <a:gd name="T4" fmla="*/ 0 w 95"/>
                <a:gd name="T5" fmla="*/ 76 h 85"/>
                <a:gd name="T6" fmla="*/ 5 w 95"/>
                <a:gd name="T7" fmla="*/ 67 h 85"/>
                <a:gd name="T8" fmla="*/ 36 w 95"/>
                <a:gd name="T9" fmla="*/ 54 h 85"/>
                <a:gd name="T10" fmla="*/ 38 w 95"/>
                <a:gd name="T11" fmla="*/ 51 h 85"/>
                <a:gd name="T12" fmla="*/ 36 w 95"/>
                <a:gd name="T13" fmla="*/ 47 h 85"/>
                <a:gd name="T14" fmla="*/ 48 w 95"/>
                <a:gd name="T15" fmla="*/ 0 h 85"/>
                <a:gd name="T16" fmla="*/ 59 w 95"/>
                <a:gd name="T17" fmla="*/ 47 h 85"/>
                <a:gd name="T18" fmla="*/ 57 w 95"/>
                <a:gd name="T19" fmla="*/ 51 h 85"/>
                <a:gd name="T20" fmla="*/ 59 w 95"/>
                <a:gd name="T21" fmla="*/ 54 h 85"/>
                <a:gd name="T22" fmla="*/ 91 w 95"/>
                <a:gd name="T23" fmla="*/ 67 h 85"/>
                <a:gd name="T24" fmla="*/ 95 w 95"/>
                <a:gd name="T25" fmla="*/ 76 h 85"/>
                <a:gd name="T26" fmla="*/ 95 w 95"/>
                <a:gd name="T2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85">
                  <a:moveTo>
                    <a:pt x="95" y="85"/>
                  </a:moveTo>
                  <a:cubicBezTo>
                    <a:pt x="0" y="85"/>
                    <a:pt x="0" y="85"/>
                    <a:pt x="0" y="85"/>
                  </a:cubicBezTo>
                  <a:cubicBezTo>
                    <a:pt x="0" y="82"/>
                    <a:pt x="0" y="79"/>
                    <a:pt x="0" y="76"/>
                  </a:cubicBezTo>
                  <a:cubicBezTo>
                    <a:pt x="0" y="72"/>
                    <a:pt x="1" y="70"/>
                    <a:pt x="5" y="67"/>
                  </a:cubicBezTo>
                  <a:cubicBezTo>
                    <a:pt x="12" y="61"/>
                    <a:pt x="24" y="57"/>
                    <a:pt x="36" y="54"/>
                  </a:cubicBezTo>
                  <a:cubicBezTo>
                    <a:pt x="38" y="53"/>
                    <a:pt x="38" y="53"/>
                    <a:pt x="38" y="51"/>
                  </a:cubicBezTo>
                  <a:cubicBezTo>
                    <a:pt x="38" y="49"/>
                    <a:pt x="38" y="49"/>
                    <a:pt x="36" y="47"/>
                  </a:cubicBezTo>
                  <a:cubicBezTo>
                    <a:pt x="23" y="36"/>
                    <a:pt x="24" y="2"/>
                    <a:pt x="48" y="0"/>
                  </a:cubicBezTo>
                  <a:cubicBezTo>
                    <a:pt x="71" y="2"/>
                    <a:pt x="72" y="36"/>
                    <a:pt x="59" y="47"/>
                  </a:cubicBezTo>
                  <a:cubicBezTo>
                    <a:pt x="57" y="49"/>
                    <a:pt x="57" y="49"/>
                    <a:pt x="57" y="51"/>
                  </a:cubicBezTo>
                  <a:cubicBezTo>
                    <a:pt x="57" y="53"/>
                    <a:pt x="57" y="53"/>
                    <a:pt x="59" y="54"/>
                  </a:cubicBezTo>
                  <a:cubicBezTo>
                    <a:pt x="71" y="57"/>
                    <a:pt x="83" y="61"/>
                    <a:pt x="91" y="67"/>
                  </a:cubicBezTo>
                  <a:cubicBezTo>
                    <a:pt x="94" y="70"/>
                    <a:pt x="95" y="72"/>
                    <a:pt x="95" y="76"/>
                  </a:cubicBezTo>
                  <a:cubicBezTo>
                    <a:pt x="95" y="79"/>
                    <a:pt x="95" y="82"/>
                    <a:pt x="95" y="85"/>
                  </a:cubicBezTo>
                  <a:close/>
                </a:path>
              </a:pathLst>
            </a:custGeom>
            <a:solidFill>
              <a:schemeClr val="tx1">
                <a:lumMod val="50000"/>
              </a:schemeClr>
            </a:solidFill>
            <a:ln>
              <a:solidFill>
                <a:schemeClr val="bg1"/>
              </a:solidFill>
            </a:ln>
            <a:extLst/>
          </p:spPr>
          <p:txBody>
            <a:bodyPr vert="horz" wrap="square" lIns="91427" tIns="45713" rIns="91427" bIns="45713" numCol="1" anchor="t" anchorCtr="0" compatLnSpc="1">
              <a:prstTxWarp prst="textNoShape">
                <a:avLst/>
              </a:prstTxWarp>
            </a:bodyPr>
            <a:lstStyle/>
            <a:p>
              <a:pPr defTabSz="931525"/>
              <a:endParaRPr lang="en-US">
                <a:solidFill>
                  <a:srgbClr val="4F4F4F"/>
                </a:solidFill>
              </a:endParaRPr>
            </a:p>
          </p:txBody>
        </p:sp>
        <p:sp>
          <p:nvSpPr>
            <p:cNvPr id="291" name="Freeform 290"/>
            <p:cNvSpPr>
              <a:spLocks noChangeAspect="1"/>
            </p:cNvSpPr>
            <p:nvPr/>
          </p:nvSpPr>
          <p:spPr bwMode="auto">
            <a:xfrm>
              <a:off x="7034652" y="2738320"/>
              <a:ext cx="268359" cy="239735"/>
            </a:xfrm>
            <a:custGeom>
              <a:avLst/>
              <a:gdLst>
                <a:gd name="T0" fmla="*/ 95 w 95"/>
                <a:gd name="T1" fmla="*/ 85 h 85"/>
                <a:gd name="T2" fmla="*/ 0 w 95"/>
                <a:gd name="T3" fmla="*/ 85 h 85"/>
                <a:gd name="T4" fmla="*/ 0 w 95"/>
                <a:gd name="T5" fmla="*/ 76 h 85"/>
                <a:gd name="T6" fmla="*/ 5 w 95"/>
                <a:gd name="T7" fmla="*/ 67 h 85"/>
                <a:gd name="T8" fmla="*/ 36 w 95"/>
                <a:gd name="T9" fmla="*/ 54 h 85"/>
                <a:gd name="T10" fmla="*/ 38 w 95"/>
                <a:gd name="T11" fmla="*/ 51 h 85"/>
                <a:gd name="T12" fmla="*/ 36 w 95"/>
                <a:gd name="T13" fmla="*/ 47 h 85"/>
                <a:gd name="T14" fmla="*/ 48 w 95"/>
                <a:gd name="T15" fmla="*/ 0 h 85"/>
                <a:gd name="T16" fmla="*/ 59 w 95"/>
                <a:gd name="T17" fmla="*/ 47 h 85"/>
                <a:gd name="T18" fmla="*/ 57 w 95"/>
                <a:gd name="T19" fmla="*/ 51 h 85"/>
                <a:gd name="T20" fmla="*/ 59 w 95"/>
                <a:gd name="T21" fmla="*/ 54 h 85"/>
                <a:gd name="T22" fmla="*/ 91 w 95"/>
                <a:gd name="T23" fmla="*/ 67 h 85"/>
                <a:gd name="T24" fmla="*/ 95 w 95"/>
                <a:gd name="T25" fmla="*/ 76 h 85"/>
                <a:gd name="T26" fmla="*/ 95 w 95"/>
                <a:gd name="T2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85">
                  <a:moveTo>
                    <a:pt x="95" y="85"/>
                  </a:moveTo>
                  <a:cubicBezTo>
                    <a:pt x="0" y="85"/>
                    <a:pt x="0" y="85"/>
                    <a:pt x="0" y="85"/>
                  </a:cubicBezTo>
                  <a:cubicBezTo>
                    <a:pt x="0" y="82"/>
                    <a:pt x="0" y="79"/>
                    <a:pt x="0" y="76"/>
                  </a:cubicBezTo>
                  <a:cubicBezTo>
                    <a:pt x="0" y="72"/>
                    <a:pt x="1" y="70"/>
                    <a:pt x="5" y="67"/>
                  </a:cubicBezTo>
                  <a:cubicBezTo>
                    <a:pt x="12" y="61"/>
                    <a:pt x="24" y="57"/>
                    <a:pt x="36" y="54"/>
                  </a:cubicBezTo>
                  <a:cubicBezTo>
                    <a:pt x="38" y="53"/>
                    <a:pt x="38" y="53"/>
                    <a:pt x="38" y="51"/>
                  </a:cubicBezTo>
                  <a:cubicBezTo>
                    <a:pt x="38" y="49"/>
                    <a:pt x="38" y="49"/>
                    <a:pt x="36" y="47"/>
                  </a:cubicBezTo>
                  <a:cubicBezTo>
                    <a:pt x="23" y="36"/>
                    <a:pt x="24" y="2"/>
                    <a:pt x="48" y="0"/>
                  </a:cubicBezTo>
                  <a:cubicBezTo>
                    <a:pt x="71" y="2"/>
                    <a:pt x="72" y="36"/>
                    <a:pt x="59" y="47"/>
                  </a:cubicBezTo>
                  <a:cubicBezTo>
                    <a:pt x="57" y="49"/>
                    <a:pt x="57" y="49"/>
                    <a:pt x="57" y="51"/>
                  </a:cubicBezTo>
                  <a:cubicBezTo>
                    <a:pt x="57" y="53"/>
                    <a:pt x="57" y="53"/>
                    <a:pt x="59" y="54"/>
                  </a:cubicBezTo>
                  <a:cubicBezTo>
                    <a:pt x="71" y="57"/>
                    <a:pt x="83" y="61"/>
                    <a:pt x="91" y="67"/>
                  </a:cubicBezTo>
                  <a:cubicBezTo>
                    <a:pt x="94" y="70"/>
                    <a:pt x="95" y="72"/>
                    <a:pt x="95" y="76"/>
                  </a:cubicBezTo>
                  <a:cubicBezTo>
                    <a:pt x="95" y="79"/>
                    <a:pt x="95" y="82"/>
                    <a:pt x="95" y="85"/>
                  </a:cubicBezTo>
                  <a:close/>
                </a:path>
              </a:pathLst>
            </a:custGeom>
            <a:solidFill>
              <a:schemeClr val="tx1">
                <a:lumMod val="50000"/>
              </a:schemeClr>
            </a:solidFill>
            <a:ln>
              <a:solidFill>
                <a:schemeClr val="bg1"/>
              </a:solidFill>
            </a:ln>
            <a:extLst/>
          </p:spPr>
          <p:txBody>
            <a:bodyPr vert="horz" wrap="square" lIns="91427" tIns="45713" rIns="91427" bIns="45713" numCol="1" anchor="t" anchorCtr="0" compatLnSpc="1">
              <a:prstTxWarp prst="textNoShape">
                <a:avLst/>
              </a:prstTxWarp>
            </a:bodyPr>
            <a:lstStyle/>
            <a:p>
              <a:pPr defTabSz="931525"/>
              <a:endParaRPr lang="en-US">
                <a:solidFill>
                  <a:srgbClr val="4F4F4F"/>
                </a:solidFill>
              </a:endParaRPr>
            </a:p>
          </p:txBody>
        </p:sp>
        <p:sp>
          <p:nvSpPr>
            <p:cNvPr id="292" name="Freeform 237"/>
            <p:cNvSpPr>
              <a:spLocks noChangeAspect="1"/>
            </p:cNvSpPr>
            <p:nvPr/>
          </p:nvSpPr>
          <p:spPr bwMode="auto">
            <a:xfrm>
              <a:off x="7249362" y="3121634"/>
              <a:ext cx="268359" cy="239735"/>
            </a:xfrm>
            <a:custGeom>
              <a:avLst/>
              <a:gdLst>
                <a:gd name="T0" fmla="*/ 95 w 95"/>
                <a:gd name="T1" fmla="*/ 85 h 85"/>
                <a:gd name="T2" fmla="*/ 0 w 95"/>
                <a:gd name="T3" fmla="*/ 85 h 85"/>
                <a:gd name="T4" fmla="*/ 0 w 95"/>
                <a:gd name="T5" fmla="*/ 76 h 85"/>
                <a:gd name="T6" fmla="*/ 5 w 95"/>
                <a:gd name="T7" fmla="*/ 67 h 85"/>
                <a:gd name="T8" fmla="*/ 36 w 95"/>
                <a:gd name="T9" fmla="*/ 54 h 85"/>
                <a:gd name="T10" fmla="*/ 38 w 95"/>
                <a:gd name="T11" fmla="*/ 51 h 85"/>
                <a:gd name="T12" fmla="*/ 36 w 95"/>
                <a:gd name="T13" fmla="*/ 47 h 85"/>
                <a:gd name="T14" fmla="*/ 48 w 95"/>
                <a:gd name="T15" fmla="*/ 0 h 85"/>
                <a:gd name="T16" fmla="*/ 59 w 95"/>
                <a:gd name="T17" fmla="*/ 47 h 85"/>
                <a:gd name="T18" fmla="*/ 57 w 95"/>
                <a:gd name="T19" fmla="*/ 51 h 85"/>
                <a:gd name="T20" fmla="*/ 59 w 95"/>
                <a:gd name="T21" fmla="*/ 54 h 85"/>
                <a:gd name="T22" fmla="*/ 91 w 95"/>
                <a:gd name="T23" fmla="*/ 67 h 85"/>
                <a:gd name="T24" fmla="*/ 95 w 95"/>
                <a:gd name="T25" fmla="*/ 76 h 85"/>
                <a:gd name="T26" fmla="*/ 95 w 95"/>
                <a:gd name="T2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85">
                  <a:moveTo>
                    <a:pt x="95" y="85"/>
                  </a:moveTo>
                  <a:cubicBezTo>
                    <a:pt x="0" y="85"/>
                    <a:pt x="0" y="85"/>
                    <a:pt x="0" y="85"/>
                  </a:cubicBezTo>
                  <a:cubicBezTo>
                    <a:pt x="0" y="82"/>
                    <a:pt x="0" y="79"/>
                    <a:pt x="0" y="76"/>
                  </a:cubicBezTo>
                  <a:cubicBezTo>
                    <a:pt x="0" y="72"/>
                    <a:pt x="1" y="70"/>
                    <a:pt x="5" y="67"/>
                  </a:cubicBezTo>
                  <a:cubicBezTo>
                    <a:pt x="12" y="61"/>
                    <a:pt x="24" y="57"/>
                    <a:pt x="36" y="54"/>
                  </a:cubicBezTo>
                  <a:cubicBezTo>
                    <a:pt x="38" y="53"/>
                    <a:pt x="38" y="53"/>
                    <a:pt x="38" y="51"/>
                  </a:cubicBezTo>
                  <a:cubicBezTo>
                    <a:pt x="38" y="49"/>
                    <a:pt x="38" y="49"/>
                    <a:pt x="36" y="47"/>
                  </a:cubicBezTo>
                  <a:cubicBezTo>
                    <a:pt x="23" y="36"/>
                    <a:pt x="24" y="2"/>
                    <a:pt x="48" y="0"/>
                  </a:cubicBezTo>
                  <a:cubicBezTo>
                    <a:pt x="71" y="2"/>
                    <a:pt x="72" y="36"/>
                    <a:pt x="59" y="47"/>
                  </a:cubicBezTo>
                  <a:cubicBezTo>
                    <a:pt x="57" y="49"/>
                    <a:pt x="57" y="49"/>
                    <a:pt x="57" y="51"/>
                  </a:cubicBezTo>
                  <a:cubicBezTo>
                    <a:pt x="57" y="53"/>
                    <a:pt x="57" y="53"/>
                    <a:pt x="59" y="54"/>
                  </a:cubicBezTo>
                  <a:cubicBezTo>
                    <a:pt x="71" y="57"/>
                    <a:pt x="83" y="61"/>
                    <a:pt x="91" y="67"/>
                  </a:cubicBezTo>
                  <a:cubicBezTo>
                    <a:pt x="94" y="70"/>
                    <a:pt x="95" y="72"/>
                    <a:pt x="95" y="76"/>
                  </a:cubicBezTo>
                  <a:cubicBezTo>
                    <a:pt x="95" y="79"/>
                    <a:pt x="95" y="82"/>
                    <a:pt x="95" y="85"/>
                  </a:cubicBezTo>
                  <a:close/>
                </a:path>
              </a:pathLst>
            </a:custGeom>
            <a:solidFill>
              <a:schemeClr val="tx1">
                <a:lumMod val="50000"/>
              </a:schemeClr>
            </a:solidFill>
            <a:ln>
              <a:solidFill>
                <a:schemeClr val="bg1"/>
              </a:solidFill>
            </a:ln>
            <a:extLst/>
          </p:spPr>
          <p:txBody>
            <a:bodyPr vert="horz" wrap="square" lIns="91427" tIns="45713" rIns="91427" bIns="45713" numCol="1" anchor="t" anchorCtr="0" compatLnSpc="1">
              <a:prstTxWarp prst="textNoShape">
                <a:avLst/>
              </a:prstTxWarp>
            </a:bodyPr>
            <a:lstStyle/>
            <a:p>
              <a:pPr defTabSz="931525"/>
              <a:endParaRPr lang="en-US">
                <a:solidFill>
                  <a:srgbClr val="4F4F4F"/>
                </a:solidFill>
              </a:endParaRPr>
            </a:p>
          </p:txBody>
        </p:sp>
        <p:sp>
          <p:nvSpPr>
            <p:cNvPr id="293" name="Freeform 237"/>
            <p:cNvSpPr>
              <a:spLocks noChangeAspect="1"/>
            </p:cNvSpPr>
            <p:nvPr/>
          </p:nvSpPr>
          <p:spPr bwMode="auto">
            <a:xfrm>
              <a:off x="9675460" y="4257869"/>
              <a:ext cx="268359" cy="239735"/>
            </a:xfrm>
            <a:custGeom>
              <a:avLst/>
              <a:gdLst>
                <a:gd name="T0" fmla="*/ 95 w 95"/>
                <a:gd name="T1" fmla="*/ 85 h 85"/>
                <a:gd name="T2" fmla="*/ 0 w 95"/>
                <a:gd name="T3" fmla="*/ 85 h 85"/>
                <a:gd name="T4" fmla="*/ 0 w 95"/>
                <a:gd name="T5" fmla="*/ 76 h 85"/>
                <a:gd name="T6" fmla="*/ 5 w 95"/>
                <a:gd name="T7" fmla="*/ 67 h 85"/>
                <a:gd name="T8" fmla="*/ 36 w 95"/>
                <a:gd name="T9" fmla="*/ 54 h 85"/>
                <a:gd name="T10" fmla="*/ 38 w 95"/>
                <a:gd name="T11" fmla="*/ 51 h 85"/>
                <a:gd name="T12" fmla="*/ 36 w 95"/>
                <a:gd name="T13" fmla="*/ 47 h 85"/>
                <a:gd name="T14" fmla="*/ 48 w 95"/>
                <a:gd name="T15" fmla="*/ 0 h 85"/>
                <a:gd name="T16" fmla="*/ 59 w 95"/>
                <a:gd name="T17" fmla="*/ 47 h 85"/>
                <a:gd name="T18" fmla="*/ 57 w 95"/>
                <a:gd name="T19" fmla="*/ 51 h 85"/>
                <a:gd name="T20" fmla="*/ 59 w 95"/>
                <a:gd name="T21" fmla="*/ 54 h 85"/>
                <a:gd name="T22" fmla="*/ 91 w 95"/>
                <a:gd name="T23" fmla="*/ 67 h 85"/>
                <a:gd name="T24" fmla="*/ 95 w 95"/>
                <a:gd name="T25" fmla="*/ 76 h 85"/>
                <a:gd name="T26" fmla="*/ 95 w 95"/>
                <a:gd name="T2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85">
                  <a:moveTo>
                    <a:pt x="95" y="85"/>
                  </a:moveTo>
                  <a:cubicBezTo>
                    <a:pt x="0" y="85"/>
                    <a:pt x="0" y="85"/>
                    <a:pt x="0" y="85"/>
                  </a:cubicBezTo>
                  <a:cubicBezTo>
                    <a:pt x="0" y="82"/>
                    <a:pt x="0" y="79"/>
                    <a:pt x="0" y="76"/>
                  </a:cubicBezTo>
                  <a:cubicBezTo>
                    <a:pt x="0" y="72"/>
                    <a:pt x="1" y="70"/>
                    <a:pt x="5" y="67"/>
                  </a:cubicBezTo>
                  <a:cubicBezTo>
                    <a:pt x="12" y="61"/>
                    <a:pt x="24" y="57"/>
                    <a:pt x="36" y="54"/>
                  </a:cubicBezTo>
                  <a:cubicBezTo>
                    <a:pt x="38" y="53"/>
                    <a:pt x="38" y="53"/>
                    <a:pt x="38" y="51"/>
                  </a:cubicBezTo>
                  <a:cubicBezTo>
                    <a:pt x="38" y="49"/>
                    <a:pt x="38" y="49"/>
                    <a:pt x="36" y="47"/>
                  </a:cubicBezTo>
                  <a:cubicBezTo>
                    <a:pt x="23" y="36"/>
                    <a:pt x="24" y="2"/>
                    <a:pt x="48" y="0"/>
                  </a:cubicBezTo>
                  <a:cubicBezTo>
                    <a:pt x="71" y="2"/>
                    <a:pt x="72" y="36"/>
                    <a:pt x="59" y="47"/>
                  </a:cubicBezTo>
                  <a:cubicBezTo>
                    <a:pt x="57" y="49"/>
                    <a:pt x="57" y="49"/>
                    <a:pt x="57" y="51"/>
                  </a:cubicBezTo>
                  <a:cubicBezTo>
                    <a:pt x="57" y="53"/>
                    <a:pt x="57" y="53"/>
                    <a:pt x="59" y="54"/>
                  </a:cubicBezTo>
                  <a:cubicBezTo>
                    <a:pt x="71" y="57"/>
                    <a:pt x="83" y="61"/>
                    <a:pt x="91" y="67"/>
                  </a:cubicBezTo>
                  <a:cubicBezTo>
                    <a:pt x="94" y="70"/>
                    <a:pt x="95" y="72"/>
                    <a:pt x="95" y="76"/>
                  </a:cubicBezTo>
                  <a:cubicBezTo>
                    <a:pt x="95" y="79"/>
                    <a:pt x="95" y="82"/>
                    <a:pt x="95" y="85"/>
                  </a:cubicBezTo>
                  <a:close/>
                </a:path>
              </a:pathLst>
            </a:custGeom>
            <a:solidFill>
              <a:schemeClr val="tx1">
                <a:lumMod val="50000"/>
              </a:schemeClr>
            </a:solidFill>
            <a:ln>
              <a:solidFill>
                <a:schemeClr val="bg1"/>
              </a:solidFill>
            </a:ln>
            <a:extLst/>
          </p:spPr>
          <p:txBody>
            <a:bodyPr vert="horz" wrap="square" lIns="91427" tIns="45713" rIns="91427" bIns="45713" numCol="1" anchor="t" anchorCtr="0" compatLnSpc="1">
              <a:prstTxWarp prst="textNoShape">
                <a:avLst/>
              </a:prstTxWarp>
            </a:bodyPr>
            <a:lstStyle/>
            <a:p>
              <a:pPr defTabSz="931525"/>
              <a:endParaRPr lang="en-US">
                <a:solidFill>
                  <a:srgbClr val="4F4F4F"/>
                </a:solidFill>
              </a:endParaRPr>
            </a:p>
          </p:txBody>
        </p:sp>
        <p:sp>
          <p:nvSpPr>
            <p:cNvPr id="294" name="Freeform 237"/>
            <p:cNvSpPr>
              <a:spLocks noChangeAspect="1"/>
            </p:cNvSpPr>
            <p:nvPr/>
          </p:nvSpPr>
          <p:spPr bwMode="auto">
            <a:xfrm>
              <a:off x="3429204" y="3497070"/>
              <a:ext cx="268359" cy="239735"/>
            </a:xfrm>
            <a:custGeom>
              <a:avLst/>
              <a:gdLst>
                <a:gd name="T0" fmla="*/ 95 w 95"/>
                <a:gd name="T1" fmla="*/ 85 h 85"/>
                <a:gd name="T2" fmla="*/ 0 w 95"/>
                <a:gd name="T3" fmla="*/ 85 h 85"/>
                <a:gd name="T4" fmla="*/ 0 w 95"/>
                <a:gd name="T5" fmla="*/ 76 h 85"/>
                <a:gd name="T6" fmla="*/ 5 w 95"/>
                <a:gd name="T7" fmla="*/ 67 h 85"/>
                <a:gd name="T8" fmla="*/ 36 w 95"/>
                <a:gd name="T9" fmla="*/ 54 h 85"/>
                <a:gd name="T10" fmla="*/ 38 w 95"/>
                <a:gd name="T11" fmla="*/ 51 h 85"/>
                <a:gd name="T12" fmla="*/ 36 w 95"/>
                <a:gd name="T13" fmla="*/ 47 h 85"/>
                <a:gd name="T14" fmla="*/ 48 w 95"/>
                <a:gd name="T15" fmla="*/ 0 h 85"/>
                <a:gd name="T16" fmla="*/ 59 w 95"/>
                <a:gd name="T17" fmla="*/ 47 h 85"/>
                <a:gd name="T18" fmla="*/ 57 w 95"/>
                <a:gd name="T19" fmla="*/ 51 h 85"/>
                <a:gd name="T20" fmla="*/ 59 w 95"/>
                <a:gd name="T21" fmla="*/ 54 h 85"/>
                <a:gd name="T22" fmla="*/ 91 w 95"/>
                <a:gd name="T23" fmla="*/ 67 h 85"/>
                <a:gd name="T24" fmla="*/ 95 w 95"/>
                <a:gd name="T25" fmla="*/ 76 h 85"/>
                <a:gd name="T26" fmla="*/ 95 w 95"/>
                <a:gd name="T2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85">
                  <a:moveTo>
                    <a:pt x="95" y="85"/>
                  </a:moveTo>
                  <a:cubicBezTo>
                    <a:pt x="0" y="85"/>
                    <a:pt x="0" y="85"/>
                    <a:pt x="0" y="85"/>
                  </a:cubicBezTo>
                  <a:cubicBezTo>
                    <a:pt x="0" y="82"/>
                    <a:pt x="0" y="79"/>
                    <a:pt x="0" y="76"/>
                  </a:cubicBezTo>
                  <a:cubicBezTo>
                    <a:pt x="0" y="72"/>
                    <a:pt x="1" y="70"/>
                    <a:pt x="5" y="67"/>
                  </a:cubicBezTo>
                  <a:cubicBezTo>
                    <a:pt x="12" y="61"/>
                    <a:pt x="24" y="57"/>
                    <a:pt x="36" y="54"/>
                  </a:cubicBezTo>
                  <a:cubicBezTo>
                    <a:pt x="38" y="53"/>
                    <a:pt x="38" y="53"/>
                    <a:pt x="38" y="51"/>
                  </a:cubicBezTo>
                  <a:cubicBezTo>
                    <a:pt x="38" y="49"/>
                    <a:pt x="38" y="49"/>
                    <a:pt x="36" y="47"/>
                  </a:cubicBezTo>
                  <a:cubicBezTo>
                    <a:pt x="23" y="36"/>
                    <a:pt x="24" y="2"/>
                    <a:pt x="48" y="0"/>
                  </a:cubicBezTo>
                  <a:cubicBezTo>
                    <a:pt x="71" y="2"/>
                    <a:pt x="72" y="36"/>
                    <a:pt x="59" y="47"/>
                  </a:cubicBezTo>
                  <a:cubicBezTo>
                    <a:pt x="57" y="49"/>
                    <a:pt x="57" y="49"/>
                    <a:pt x="57" y="51"/>
                  </a:cubicBezTo>
                  <a:cubicBezTo>
                    <a:pt x="57" y="53"/>
                    <a:pt x="57" y="53"/>
                    <a:pt x="59" y="54"/>
                  </a:cubicBezTo>
                  <a:cubicBezTo>
                    <a:pt x="71" y="57"/>
                    <a:pt x="83" y="61"/>
                    <a:pt x="91" y="67"/>
                  </a:cubicBezTo>
                  <a:cubicBezTo>
                    <a:pt x="94" y="70"/>
                    <a:pt x="95" y="72"/>
                    <a:pt x="95" y="76"/>
                  </a:cubicBezTo>
                  <a:cubicBezTo>
                    <a:pt x="95" y="79"/>
                    <a:pt x="95" y="82"/>
                    <a:pt x="95" y="85"/>
                  </a:cubicBezTo>
                  <a:close/>
                </a:path>
              </a:pathLst>
            </a:custGeom>
            <a:solidFill>
              <a:schemeClr val="tx1">
                <a:lumMod val="50000"/>
              </a:schemeClr>
            </a:solidFill>
            <a:ln>
              <a:solidFill>
                <a:schemeClr val="bg1"/>
              </a:solidFill>
            </a:ln>
            <a:extLst/>
          </p:spPr>
          <p:txBody>
            <a:bodyPr vert="horz" wrap="square" lIns="91427" tIns="45713" rIns="91427" bIns="45713" numCol="1" anchor="t" anchorCtr="0" compatLnSpc="1">
              <a:prstTxWarp prst="textNoShape">
                <a:avLst/>
              </a:prstTxWarp>
            </a:bodyPr>
            <a:lstStyle/>
            <a:p>
              <a:pPr defTabSz="931525"/>
              <a:endParaRPr lang="en-US">
                <a:solidFill>
                  <a:srgbClr val="4F4F4F"/>
                </a:solidFill>
              </a:endParaRPr>
            </a:p>
          </p:txBody>
        </p:sp>
        <p:sp>
          <p:nvSpPr>
            <p:cNvPr id="295" name="Freeform 237"/>
            <p:cNvSpPr>
              <a:spLocks noChangeAspect="1"/>
            </p:cNvSpPr>
            <p:nvPr/>
          </p:nvSpPr>
          <p:spPr bwMode="auto">
            <a:xfrm>
              <a:off x="7359686" y="2791241"/>
              <a:ext cx="268359" cy="239735"/>
            </a:xfrm>
            <a:custGeom>
              <a:avLst/>
              <a:gdLst>
                <a:gd name="T0" fmla="*/ 95 w 95"/>
                <a:gd name="T1" fmla="*/ 85 h 85"/>
                <a:gd name="T2" fmla="*/ 0 w 95"/>
                <a:gd name="T3" fmla="*/ 85 h 85"/>
                <a:gd name="T4" fmla="*/ 0 w 95"/>
                <a:gd name="T5" fmla="*/ 76 h 85"/>
                <a:gd name="T6" fmla="*/ 5 w 95"/>
                <a:gd name="T7" fmla="*/ 67 h 85"/>
                <a:gd name="T8" fmla="*/ 36 w 95"/>
                <a:gd name="T9" fmla="*/ 54 h 85"/>
                <a:gd name="T10" fmla="*/ 38 w 95"/>
                <a:gd name="T11" fmla="*/ 51 h 85"/>
                <a:gd name="T12" fmla="*/ 36 w 95"/>
                <a:gd name="T13" fmla="*/ 47 h 85"/>
                <a:gd name="T14" fmla="*/ 48 w 95"/>
                <a:gd name="T15" fmla="*/ 0 h 85"/>
                <a:gd name="T16" fmla="*/ 59 w 95"/>
                <a:gd name="T17" fmla="*/ 47 h 85"/>
                <a:gd name="T18" fmla="*/ 57 w 95"/>
                <a:gd name="T19" fmla="*/ 51 h 85"/>
                <a:gd name="T20" fmla="*/ 59 w 95"/>
                <a:gd name="T21" fmla="*/ 54 h 85"/>
                <a:gd name="T22" fmla="*/ 91 w 95"/>
                <a:gd name="T23" fmla="*/ 67 h 85"/>
                <a:gd name="T24" fmla="*/ 95 w 95"/>
                <a:gd name="T25" fmla="*/ 76 h 85"/>
                <a:gd name="T26" fmla="*/ 95 w 95"/>
                <a:gd name="T2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85">
                  <a:moveTo>
                    <a:pt x="95" y="85"/>
                  </a:moveTo>
                  <a:cubicBezTo>
                    <a:pt x="0" y="85"/>
                    <a:pt x="0" y="85"/>
                    <a:pt x="0" y="85"/>
                  </a:cubicBezTo>
                  <a:cubicBezTo>
                    <a:pt x="0" y="82"/>
                    <a:pt x="0" y="79"/>
                    <a:pt x="0" y="76"/>
                  </a:cubicBezTo>
                  <a:cubicBezTo>
                    <a:pt x="0" y="72"/>
                    <a:pt x="1" y="70"/>
                    <a:pt x="5" y="67"/>
                  </a:cubicBezTo>
                  <a:cubicBezTo>
                    <a:pt x="12" y="61"/>
                    <a:pt x="24" y="57"/>
                    <a:pt x="36" y="54"/>
                  </a:cubicBezTo>
                  <a:cubicBezTo>
                    <a:pt x="38" y="53"/>
                    <a:pt x="38" y="53"/>
                    <a:pt x="38" y="51"/>
                  </a:cubicBezTo>
                  <a:cubicBezTo>
                    <a:pt x="38" y="49"/>
                    <a:pt x="38" y="49"/>
                    <a:pt x="36" y="47"/>
                  </a:cubicBezTo>
                  <a:cubicBezTo>
                    <a:pt x="23" y="36"/>
                    <a:pt x="24" y="2"/>
                    <a:pt x="48" y="0"/>
                  </a:cubicBezTo>
                  <a:cubicBezTo>
                    <a:pt x="71" y="2"/>
                    <a:pt x="72" y="36"/>
                    <a:pt x="59" y="47"/>
                  </a:cubicBezTo>
                  <a:cubicBezTo>
                    <a:pt x="57" y="49"/>
                    <a:pt x="57" y="49"/>
                    <a:pt x="57" y="51"/>
                  </a:cubicBezTo>
                  <a:cubicBezTo>
                    <a:pt x="57" y="53"/>
                    <a:pt x="57" y="53"/>
                    <a:pt x="59" y="54"/>
                  </a:cubicBezTo>
                  <a:cubicBezTo>
                    <a:pt x="71" y="57"/>
                    <a:pt x="83" y="61"/>
                    <a:pt x="91" y="67"/>
                  </a:cubicBezTo>
                  <a:cubicBezTo>
                    <a:pt x="94" y="70"/>
                    <a:pt x="95" y="72"/>
                    <a:pt x="95" y="76"/>
                  </a:cubicBezTo>
                  <a:cubicBezTo>
                    <a:pt x="95" y="79"/>
                    <a:pt x="95" y="82"/>
                    <a:pt x="95" y="85"/>
                  </a:cubicBezTo>
                  <a:close/>
                </a:path>
              </a:pathLst>
            </a:custGeom>
            <a:solidFill>
              <a:schemeClr val="tx1">
                <a:lumMod val="50000"/>
              </a:schemeClr>
            </a:solidFill>
            <a:ln>
              <a:solidFill>
                <a:schemeClr val="bg1"/>
              </a:solidFill>
            </a:ln>
            <a:extLst/>
          </p:spPr>
          <p:txBody>
            <a:bodyPr vert="horz" wrap="square" lIns="91427" tIns="45713" rIns="91427" bIns="45713" numCol="1" anchor="t" anchorCtr="0" compatLnSpc="1">
              <a:prstTxWarp prst="textNoShape">
                <a:avLst/>
              </a:prstTxWarp>
            </a:bodyPr>
            <a:lstStyle/>
            <a:p>
              <a:pPr defTabSz="931525"/>
              <a:endParaRPr lang="en-US">
                <a:solidFill>
                  <a:srgbClr val="4F4F4F"/>
                </a:solidFill>
              </a:endParaRPr>
            </a:p>
          </p:txBody>
        </p:sp>
        <p:sp>
          <p:nvSpPr>
            <p:cNvPr id="296" name="Freeform 237"/>
            <p:cNvSpPr>
              <a:spLocks noChangeAspect="1"/>
            </p:cNvSpPr>
            <p:nvPr/>
          </p:nvSpPr>
          <p:spPr bwMode="auto">
            <a:xfrm>
              <a:off x="6879706" y="3477900"/>
              <a:ext cx="268359" cy="239735"/>
            </a:xfrm>
            <a:custGeom>
              <a:avLst/>
              <a:gdLst>
                <a:gd name="T0" fmla="*/ 95 w 95"/>
                <a:gd name="T1" fmla="*/ 85 h 85"/>
                <a:gd name="T2" fmla="*/ 0 w 95"/>
                <a:gd name="T3" fmla="*/ 85 h 85"/>
                <a:gd name="T4" fmla="*/ 0 w 95"/>
                <a:gd name="T5" fmla="*/ 76 h 85"/>
                <a:gd name="T6" fmla="*/ 5 w 95"/>
                <a:gd name="T7" fmla="*/ 67 h 85"/>
                <a:gd name="T8" fmla="*/ 36 w 95"/>
                <a:gd name="T9" fmla="*/ 54 h 85"/>
                <a:gd name="T10" fmla="*/ 38 w 95"/>
                <a:gd name="T11" fmla="*/ 51 h 85"/>
                <a:gd name="T12" fmla="*/ 36 w 95"/>
                <a:gd name="T13" fmla="*/ 47 h 85"/>
                <a:gd name="T14" fmla="*/ 48 w 95"/>
                <a:gd name="T15" fmla="*/ 0 h 85"/>
                <a:gd name="T16" fmla="*/ 59 w 95"/>
                <a:gd name="T17" fmla="*/ 47 h 85"/>
                <a:gd name="T18" fmla="*/ 57 w 95"/>
                <a:gd name="T19" fmla="*/ 51 h 85"/>
                <a:gd name="T20" fmla="*/ 59 w 95"/>
                <a:gd name="T21" fmla="*/ 54 h 85"/>
                <a:gd name="T22" fmla="*/ 91 w 95"/>
                <a:gd name="T23" fmla="*/ 67 h 85"/>
                <a:gd name="T24" fmla="*/ 95 w 95"/>
                <a:gd name="T25" fmla="*/ 76 h 85"/>
                <a:gd name="T26" fmla="*/ 95 w 95"/>
                <a:gd name="T2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85">
                  <a:moveTo>
                    <a:pt x="95" y="85"/>
                  </a:moveTo>
                  <a:cubicBezTo>
                    <a:pt x="0" y="85"/>
                    <a:pt x="0" y="85"/>
                    <a:pt x="0" y="85"/>
                  </a:cubicBezTo>
                  <a:cubicBezTo>
                    <a:pt x="0" y="82"/>
                    <a:pt x="0" y="79"/>
                    <a:pt x="0" y="76"/>
                  </a:cubicBezTo>
                  <a:cubicBezTo>
                    <a:pt x="0" y="72"/>
                    <a:pt x="1" y="70"/>
                    <a:pt x="5" y="67"/>
                  </a:cubicBezTo>
                  <a:cubicBezTo>
                    <a:pt x="12" y="61"/>
                    <a:pt x="24" y="57"/>
                    <a:pt x="36" y="54"/>
                  </a:cubicBezTo>
                  <a:cubicBezTo>
                    <a:pt x="38" y="53"/>
                    <a:pt x="38" y="53"/>
                    <a:pt x="38" y="51"/>
                  </a:cubicBezTo>
                  <a:cubicBezTo>
                    <a:pt x="38" y="49"/>
                    <a:pt x="38" y="49"/>
                    <a:pt x="36" y="47"/>
                  </a:cubicBezTo>
                  <a:cubicBezTo>
                    <a:pt x="23" y="36"/>
                    <a:pt x="24" y="2"/>
                    <a:pt x="48" y="0"/>
                  </a:cubicBezTo>
                  <a:cubicBezTo>
                    <a:pt x="71" y="2"/>
                    <a:pt x="72" y="36"/>
                    <a:pt x="59" y="47"/>
                  </a:cubicBezTo>
                  <a:cubicBezTo>
                    <a:pt x="57" y="49"/>
                    <a:pt x="57" y="49"/>
                    <a:pt x="57" y="51"/>
                  </a:cubicBezTo>
                  <a:cubicBezTo>
                    <a:pt x="57" y="53"/>
                    <a:pt x="57" y="53"/>
                    <a:pt x="59" y="54"/>
                  </a:cubicBezTo>
                  <a:cubicBezTo>
                    <a:pt x="71" y="57"/>
                    <a:pt x="83" y="61"/>
                    <a:pt x="91" y="67"/>
                  </a:cubicBezTo>
                  <a:cubicBezTo>
                    <a:pt x="94" y="70"/>
                    <a:pt x="95" y="72"/>
                    <a:pt x="95" y="76"/>
                  </a:cubicBezTo>
                  <a:cubicBezTo>
                    <a:pt x="95" y="79"/>
                    <a:pt x="95" y="82"/>
                    <a:pt x="95" y="85"/>
                  </a:cubicBezTo>
                  <a:close/>
                </a:path>
              </a:pathLst>
            </a:custGeom>
            <a:solidFill>
              <a:schemeClr val="tx1">
                <a:lumMod val="50000"/>
              </a:schemeClr>
            </a:solidFill>
            <a:ln>
              <a:solidFill>
                <a:schemeClr val="bg1"/>
              </a:solidFill>
            </a:ln>
            <a:extLst/>
          </p:spPr>
          <p:txBody>
            <a:bodyPr vert="horz" wrap="square" lIns="91427" tIns="45713" rIns="91427" bIns="45713" numCol="1" anchor="t" anchorCtr="0" compatLnSpc="1">
              <a:prstTxWarp prst="textNoShape">
                <a:avLst/>
              </a:prstTxWarp>
            </a:bodyPr>
            <a:lstStyle/>
            <a:p>
              <a:pPr defTabSz="931525"/>
              <a:endParaRPr lang="en-US">
                <a:solidFill>
                  <a:srgbClr val="4F4F4F"/>
                </a:solidFill>
              </a:endParaRPr>
            </a:p>
          </p:txBody>
        </p:sp>
        <p:sp>
          <p:nvSpPr>
            <p:cNvPr id="297" name="Freeform 237"/>
            <p:cNvSpPr>
              <a:spLocks noChangeAspect="1"/>
            </p:cNvSpPr>
            <p:nvPr/>
          </p:nvSpPr>
          <p:spPr bwMode="auto">
            <a:xfrm>
              <a:off x="6260091" y="3450997"/>
              <a:ext cx="268359" cy="239735"/>
            </a:xfrm>
            <a:custGeom>
              <a:avLst/>
              <a:gdLst>
                <a:gd name="T0" fmla="*/ 95 w 95"/>
                <a:gd name="T1" fmla="*/ 85 h 85"/>
                <a:gd name="T2" fmla="*/ 0 w 95"/>
                <a:gd name="T3" fmla="*/ 85 h 85"/>
                <a:gd name="T4" fmla="*/ 0 w 95"/>
                <a:gd name="T5" fmla="*/ 76 h 85"/>
                <a:gd name="T6" fmla="*/ 5 w 95"/>
                <a:gd name="T7" fmla="*/ 67 h 85"/>
                <a:gd name="T8" fmla="*/ 36 w 95"/>
                <a:gd name="T9" fmla="*/ 54 h 85"/>
                <a:gd name="T10" fmla="*/ 38 w 95"/>
                <a:gd name="T11" fmla="*/ 51 h 85"/>
                <a:gd name="T12" fmla="*/ 36 w 95"/>
                <a:gd name="T13" fmla="*/ 47 h 85"/>
                <a:gd name="T14" fmla="*/ 48 w 95"/>
                <a:gd name="T15" fmla="*/ 0 h 85"/>
                <a:gd name="T16" fmla="*/ 59 w 95"/>
                <a:gd name="T17" fmla="*/ 47 h 85"/>
                <a:gd name="T18" fmla="*/ 57 w 95"/>
                <a:gd name="T19" fmla="*/ 51 h 85"/>
                <a:gd name="T20" fmla="*/ 59 w 95"/>
                <a:gd name="T21" fmla="*/ 54 h 85"/>
                <a:gd name="T22" fmla="*/ 91 w 95"/>
                <a:gd name="T23" fmla="*/ 67 h 85"/>
                <a:gd name="T24" fmla="*/ 95 w 95"/>
                <a:gd name="T25" fmla="*/ 76 h 85"/>
                <a:gd name="T26" fmla="*/ 95 w 95"/>
                <a:gd name="T2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85">
                  <a:moveTo>
                    <a:pt x="95" y="85"/>
                  </a:moveTo>
                  <a:cubicBezTo>
                    <a:pt x="0" y="85"/>
                    <a:pt x="0" y="85"/>
                    <a:pt x="0" y="85"/>
                  </a:cubicBezTo>
                  <a:cubicBezTo>
                    <a:pt x="0" y="82"/>
                    <a:pt x="0" y="79"/>
                    <a:pt x="0" y="76"/>
                  </a:cubicBezTo>
                  <a:cubicBezTo>
                    <a:pt x="0" y="72"/>
                    <a:pt x="1" y="70"/>
                    <a:pt x="5" y="67"/>
                  </a:cubicBezTo>
                  <a:cubicBezTo>
                    <a:pt x="12" y="61"/>
                    <a:pt x="24" y="57"/>
                    <a:pt x="36" y="54"/>
                  </a:cubicBezTo>
                  <a:cubicBezTo>
                    <a:pt x="38" y="53"/>
                    <a:pt x="38" y="53"/>
                    <a:pt x="38" y="51"/>
                  </a:cubicBezTo>
                  <a:cubicBezTo>
                    <a:pt x="38" y="49"/>
                    <a:pt x="38" y="49"/>
                    <a:pt x="36" y="47"/>
                  </a:cubicBezTo>
                  <a:cubicBezTo>
                    <a:pt x="23" y="36"/>
                    <a:pt x="24" y="2"/>
                    <a:pt x="48" y="0"/>
                  </a:cubicBezTo>
                  <a:cubicBezTo>
                    <a:pt x="71" y="2"/>
                    <a:pt x="72" y="36"/>
                    <a:pt x="59" y="47"/>
                  </a:cubicBezTo>
                  <a:cubicBezTo>
                    <a:pt x="57" y="49"/>
                    <a:pt x="57" y="49"/>
                    <a:pt x="57" y="51"/>
                  </a:cubicBezTo>
                  <a:cubicBezTo>
                    <a:pt x="57" y="53"/>
                    <a:pt x="57" y="53"/>
                    <a:pt x="59" y="54"/>
                  </a:cubicBezTo>
                  <a:cubicBezTo>
                    <a:pt x="71" y="57"/>
                    <a:pt x="83" y="61"/>
                    <a:pt x="91" y="67"/>
                  </a:cubicBezTo>
                  <a:cubicBezTo>
                    <a:pt x="94" y="70"/>
                    <a:pt x="95" y="72"/>
                    <a:pt x="95" y="76"/>
                  </a:cubicBezTo>
                  <a:cubicBezTo>
                    <a:pt x="95" y="79"/>
                    <a:pt x="95" y="82"/>
                    <a:pt x="95" y="85"/>
                  </a:cubicBezTo>
                  <a:close/>
                </a:path>
              </a:pathLst>
            </a:custGeom>
            <a:solidFill>
              <a:schemeClr val="tx1">
                <a:lumMod val="50000"/>
              </a:schemeClr>
            </a:solidFill>
            <a:ln>
              <a:solidFill>
                <a:schemeClr val="bg1"/>
              </a:solidFill>
            </a:ln>
            <a:extLst/>
          </p:spPr>
          <p:txBody>
            <a:bodyPr vert="horz" wrap="square" lIns="91427" tIns="45713" rIns="91427" bIns="45713" numCol="1" anchor="t" anchorCtr="0" compatLnSpc="1">
              <a:prstTxWarp prst="textNoShape">
                <a:avLst/>
              </a:prstTxWarp>
            </a:bodyPr>
            <a:lstStyle/>
            <a:p>
              <a:pPr defTabSz="931525"/>
              <a:endParaRPr lang="en-US">
                <a:solidFill>
                  <a:srgbClr val="4F4F4F"/>
                </a:solidFill>
              </a:endParaRPr>
            </a:p>
          </p:txBody>
        </p:sp>
        <p:sp>
          <p:nvSpPr>
            <p:cNvPr id="298" name="Freeform 297"/>
            <p:cNvSpPr>
              <a:spLocks noChangeAspect="1"/>
            </p:cNvSpPr>
            <p:nvPr/>
          </p:nvSpPr>
          <p:spPr bwMode="auto">
            <a:xfrm>
              <a:off x="6837882" y="2819342"/>
              <a:ext cx="268359" cy="239735"/>
            </a:xfrm>
            <a:custGeom>
              <a:avLst/>
              <a:gdLst>
                <a:gd name="T0" fmla="*/ 95 w 95"/>
                <a:gd name="T1" fmla="*/ 85 h 85"/>
                <a:gd name="T2" fmla="*/ 0 w 95"/>
                <a:gd name="T3" fmla="*/ 85 h 85"/>
                <a:gd name="T4" fmla="*/ 0 w 95"/>
                <a:gd name="T5" fmla="*/ 76 h 85"/>
                <a:gd name="T6" fmla="*/ 5 w 95"/>
                <a:gd name="T7" fmla="*/ 67 h 85"/>
                <a:gd name="T8" fmla="*/ 36 w 95"/>
                <a:gd name="T9" fmla="*/ 54 h 85"/>
                <a:gd name="T10" fmla="*/ 38 w 95"/>
                <a:gd name="T11" fmla="*/ 51 h 85"/>
                <a:gd name="T12" fmla="*/ 36 w 95"/>
                <a:gd name="T13" fmla="*/ 47 h 85"/>
                <a:gd name="T14" fmla="*/ 48 w 95"/>
                <a:gd name="T15" fmla="*/ 0 h 85"/>
                <a:gd name="T16" fmla="*/ 59 w 95"/>
                <a:gd name="T17" fmla="*/ 47 h 85"/>
                <a:gd name="T18" fmla="*/ 57 w 95"/>
                <a:gd name="T19" fmla="*/ 51 h 85"/>
                <a:gd name="T20" fmla="*/ 59 w 95"/>
                <a:gd name="T21" fmla="*/ 54 h 85"/>
                <a:gd name="T22" fmla="*/ 91 w 95"/>
                <a:gd name="T23" fmla="*/ 67 h 85"/>
                <a:gd name="T24" fmla="*/ 95 w 95"/>
                <a:gd name="T25" fmla="*/ 76 h 85"/>
                <a:gd name="T26" fmla="*/ 95 w 95"/>
                <a:gd name="T2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85">
                  <a:moveTo>
                    <a:pt x="95" y="85"/>
                  </a:moveTo>
                  <a:cubicBezTo>
                    <a:pt x="0" y="85"/>
                    <a:pt x="0" y="85"/>
                    <a:pt x="0" y="85"/>
                  </a:cubicBezTo>
                  <a:cubicBezTo>
                    <a:pt x="0" y="82"/>
                    <a:pt x="0" y="79"/>
                    <a:pt x="0" y="76"/>
                  </a:cubicBezTo>
                  <a:cubicBezTo>
                    <a:pt x="0" y="72"/>
                    <a:pt x="1" y="70"/>
                    <a:pt x="5" y="67"/>
                  </a:cubicBezTo>
                  <a:cubicBezTo>
                    <a:pt x="12" y="61"/>
                    <a:pt x="24" y="57"/>
                    <a:pt x="36" y="54"/>
                  </a:cubicBezTo>
                  <a:cubicBezTo>
                    <a:pt x="38" y="53"/>
                    <a:pt x="38" y="53"/>
                    <a:pt x="38" y="51"/>
                  </a:cubicBezTo>
                  <a:cubicBezTo>
                    <a:pt x="38" y="49"/>
                    <a:pt x="38" y="49"/>
                    <a:pt x="36" y="47"/>
                  </a:cubicBezTo>
                  <a:cubicBezTo>
                    <a:pt x="23" y="36"/>
                    <a:pt x="24" y="2"/>
                    <a:pt x="48" y="0"/>
                  </a:cubicBezTo>
                  <a:cubicBezTo>
                    <a:pt x="71" y="2"/>
                    <a:pt x="72" y="36"/>
                    <a:pt x="59" y="47"/>
                  </a:cubicBezTo>
                  <a:cubicBezTo>
                    <a:pt x="57" y="49"/>
                    <a:pt x="57" y="49"/>
                    <a:pt x="57" y="51"/>
                  </a:cubicBezTo>
                  <a:cubicBezTo>
                    <a:pt x="57" y="53"/>
                    <a:pt x="57" y="53"/>
                    <a:pt x="59" y="54"/>
                  </a:cubicBezTo>
                  <a:cubicBezTo>
                    <a:pt x="71" y="57"/>
                    <a:pt x="83" y="61"/>
                    <a:pt x="91" y="67"/>
                  </a:cubicBezTo>
                  <a:cubicBezTo>
                    <a:pt x="94" y="70"/>
                    <a:pt x="95" y="72"/>
                    <a:pt x="95" y="76"/>
                  </a:cubicBezTo>
                  <a:cubicBezTo>
                    <a:pt x="95" y="79"/>
                    <a:pt x="95" y="82"/>
                    <a:pt x="95" y="85"/>
                  </a:cubicBezTo>
                  <a:close/>
                </a:path>
              </a:pathLst>
            </a:custGeom>
            <a:solidFill>
              <a:schemeClr val="tx1">
                <a:lumMod val="50000"/>
              </a:schemeClr>
            </a:solidFill>
            <a:ln>
              <a:solidFill>
                <a:schemeClr val="bg1"/>
              </a:solidFill>
            </a:ln>
            <a:extLst/>
          </p:spPr>
          <p:txBody>
            <a:bodyPr vert="horz" wrap="square" lIns="91427" tIns="45713" rIns="91427" bIns="45713" numCol="1" anchor="t" anchorCtr="0" compatLnSpc="1">
              <a:prstTxWarp prst="textNoShape">
                <a:avLst/>
              </a:prstTxWarp>
            </a:bodyPr>
            <a:lstStyle/>
            <a:p>
              <a:pPr defTabSz="931525"/>
              <a:endParaRPr lang="en-US">
                <a:solidFill>
                  <a:srgbClr val="4F4F4F"/>
                </a:solidFill>
              </a:endParaRPr>
            </a:p>
          </p:txBody>
        </p:sp>
        <p:sp>
          <p:nvSpPr>
            <p:cNvPr id="299" name="Freeform 237"/>
            <p:cNvSpPr>
              <a:spLocks noChangeAspect="1"/>
            </p:cNvSpPr>
            <p:nvPr/>
          </p:nvSpPr>
          <p:spPr bwMode="auto">
            <a:xfrm>
              <a:off x="11335959" y="5746538"/>
              <a:ext cx="268359" cy="239735"/>
            </a:xfrm>
            <a:custGeom>
              <a:avLst/>
              <a:gdLst>
                <a:gd name="T0" fmla="*/ 95 w 95"/>
                <a:gd name="T1" fmla="*/ 85 h 85"/>
                <a:gd name="T2" fmla="*/ 0 w 95"/>
                <a:gd name="T3" fmla="*/ 85 h 85"/>
                <a:gd name="T4" fmla="*/ 0 w 95"/>
                <a:gd name="T5" fmla="*/ 76 h 85"/>
                <a:gd name="T6" fmla="*/ 5 w 95"/>
                <a:gd name="T7" fmla="*/ 67 h 85"/>
                <a:gd name="T8" fmla="*/ 36 w 95"/>
                <a:gd name="T9" fmla="*/ 54 h 85"/>
                <a:gd name="T10" fmla="*/ 38 w 95"/>
                <a:gd name="T11" fmla="*/ 51 h 85"/>
                <a:gd name="T12" fmla="*/ 36 w 95"/>
                <a:gd name="T13" fmla="*/ 47 h 85"/>
                <a:gd name="T14" fmla="*/ 48 w 95"/>
                <a:gd name="T15" fmla="*/ 0 h 85"/>
                <a:gd name="T16" fmla="*/ 59 w 95"/>
                <a:gd name="T17" fmla="*/ 47 h 85"/>
                <a:gd name="T18" fmla="*/ 57 w 95"/>
                <a:gd name="T19" fmla="*/ 51 h 85"/>
                <a:gd name="T20" fmla="*/ 59 w 95"/>
                <a:gd name="T21" fmla="*/ 54 h 85"/>
                <a:gd name="T22" fmla="*/ 91 w 95"/>
                <a:gd name="T23" fmla="*/ 67 h 85"/>
                <a:gd name="T24" fmla="*/ 95 w 95"/>
                <a:gd name="T25" fmla="*/ 76 h 85"/>
                <a:gd name="T26" fmla="*/ 95 w 95"/>
                <a:gd name="T2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85">
                  <a:moveTo>
                    <a:pt x="95" y="85"/>
                  </a:moveTo>
                  <a:cubicBezTo>
                    <a:pt x="0" y="85"/>
                    <a:pt x="0" y="85"/>
                    <a:pt x="0" y="85"/>
                  </a:cubicBezTo>
                  <a:cubicBezTo>
                    <a:pt x="0" y="82"/>
                    <a:pt x="0" y="79"/>
                    <a:pt x="0" y="76"/>
                  </a:cubicBezTo>
                  <a:cubicBezTo>
                    <a:pt x="0" y="72"/>
                    <a:pt x="1" y="70"/>
                    <a:pt x="5" y="67"/>
                  </a:cubicBezTo>
                  <a:cubicBezTo>
                    <a:pt x="12" y="61"/>
                    <a:pt x="24" y="57"/>
                    <a:pt x="36" y="54"/>
                  </a:cubicBezTo>
                  <a:cubicBezTo>
                    <a:pt x="38" y="53"/>
                    <a:pt x="38" y="53"/>
                    <a:pt x="38" y="51"/>
                  </a:cubicBezTo>
                  <a:cubicBezTo>
                    <a:pt x="38" y="49"/>
                    <a:pt x="38" y="49"/>
                    <a:pt x="36" y="47"/>
                  </a:cubicBezTo>
                  <a:cubicBezTo>
                    <a:pt x="23" y="36"/>
                    <a:pt x="24" y="2"/>
                    <a:pt x="48" y="0"/>
                  </a:cubicBezTo>
                  <a:cubicBezTo>
                    <a:pt x="71" y="2"/>
                    <a:pt x="72" y="36"/>
                    <a:pt x="59" y="47"/>
                  </a:cubicBezTo>
                  <a:cubicBezTo>
                    <a:pt x="57" y="49"/>
                    <a:pt x="57" y="49"/>
                    <a:pt x="57" y="51"/>
                  </a:cubicBezTo>
                  <a:cubicBezTo>
                    <a:pt x="57" y="53"/>
                    <a:pt x="57" y="53"/>
                    <a:pt x="59" y="54"/>
                  </a:cubicBezTo>
                  <a:cubicBezTo>
                    <a:pt x="71" y="57"/>
                    <a:pt x="83" y="61"/>
                    <a:pt x="91" y="67"/>
                  </a:cubicBezTo>
                  <a:cubicBezTo>
                    <a:pt x="94" y="70"/>
                    <a:pt x="95" y="72"/>
                    <a:pt x="95" y="76"/>
                  </a:cubicBezTo>
                  <a:cubicBezTo>
                    <a:pt x="95" y="79"/>
                    <a:pt x="95" y="82"/>
                    <a:pt x="95" y="85"/>
                  </a:cubicBezTo>
                  <a:close/>
                </a:path>
              </a:pathLst>
            </a:custGeom>
            <a:solidFill>
              <a:schemeClr val="tx1">
                <a:lumMod val="50000"/>
              </a:schemeClr>
            </a:solidFill>
            <a:ln>
              <a:solidFill>
                <a:schemeClr val="bg1"/>
              </a:solidFill>
            </a:ln>
            <a:extLst/>
          </p:spPr>
          <p:txBody>
            <a:bodyPr vert="horz" wrap="square" lIns="91427" tIns="45713" rIns="91427" bIns="45713" numCol="1" anchor="t" anchorCtr="0" compatLnSpc="1">
              <a:prstTxWarp prst="textNoShape">
                <a:avLst/>
              </a:prstTxWarp>
            </a:bodyPr>
            <a:lstStyle/>
            <a:p>
              <a:pPr defTabSz="931525"/>
              <a:endParaRPr lang="en-US">
                <a:solidFill>
                  <a:srgbClr val="4F4F4F"/>
                </a:solidFill>
              </a:endParaRPr>
            </a:p>
          </p:txBody>
        </p:sp>
        <p:sp>
          <p:nvSpPr>
            <p:cNvPr id="300" name="Freeform 237"/>
            <p:cNvSpPr>
              <a:spLocks noChangeAspect="1"/>
            </p:cNvSpPr>
            <p:nvPr/>
          </p:nvSpPr>
          <p:spPr bwMode="auto">
            <a:xfrm>
              <a:off x="6584591" y="3902441"/>
              <a:ext cx="268359" cy="239735"/>
            </a:xfrm>
            <a:custGeom>
              <a:avLst/>
              <a:gdLst>
                <a:gd name="T0" fmla="*/ 95 w 95"/>
                <a:gd name="T1" fmla="*/ 85 h 85"/>
                <a:gd name="T2" fmla="*/ 0 w 95"/>
                <a:gd name="T3" fmla="*/ 85 h 85"/>
                <a:gd name="T4" fmla="*/ 0 w 95"/>
                <a:gd name="T5" fmla="*/ 76 h 85"/>
                <a:gd name="T6" fmla="*/ 5 w 95"/>
                <a:gd name="T7" fmla="*/ 67 h 85"/>
                <a:gd name="T8" fmla="*/ 36 w 95"/>
                <a:gd name="T9" fmla="*/ 54 h 85"/>
                <a:gd name="T10" fmla="*/ 38 w 95"/>
                <a:gd name="T11" fmla="*/ 51 h 85"/>
                <a:gd name="T12" fmla="*/ 36 w 95"/>
                <a:gd name="T13" fmla="*/ 47 h 85"/>
                <a:gd name="T14" fmla="*/ 48 w 95"/>
                <a:gd name="T15" fmla="*/ 0 h 85"/>
                <a:gd name="T16" fmla="*/ 59 w 95"/>
                <a:gd name="T17" fmla="*/ 47 h 85"/>
                <a:gd name="T18" fmla="*/ 57 w 95"/>
                <a:gd name="T19" fmla="*/ 51 h 85"/>
                <a:gd name="T20" fmla="*/ 59 w 95"/>
                <a:gd name="T21" fmla="*/ 54 h 85"/>
                <a:gd name="T22" fmla="*/ 91 w 95"/>
                <a:gd name="T23" fmla="*/ 67 h 85"/>
                <a:gd name="T24" fmla="*/ 95 w 95"/>
                <a:gd name="T25" fmla="*/ 76 h 85"/>
                <a:gd name="T26" fmla="*/ 95 w 95"/>
                <a:gd name="T2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85">
                  <a:moveTo>
                    <a:pt x="95" y="85"/>
                  </a:moveTo>
                  <a:cubicBezTo>
                    <a:pt x="0" y="85"/>
                    <a:pt x="0" y="85"/>
                    <a:pt x="0" y="85"/>
                  </a:cubicBezTo>
                  <a:cubicBezTo>
                    <a:pt x="0" y="82"/>
                    <a:pt x="0" y="79"/>
                    <a:pt x="0" y="76"/>
                  </a:cubicBezTo>
                  <a:cubicBezTo>
                    <a:pt x="0" y="72"/>
                    <a:pt x="1" y="70"/>
                    <a:pt x="5" y="67"/>
                  </a:cubicBezTo>
                  <a:cubicBezTo>
                    <a:pt x="12" y="61"/>
                    <a:pt x="24" y="57"/>
                    <a:pt x="36" y="54"/>
                  </a:cubicBezTo>
                  <a:cubicBezTo>
                    <a:pt x="38" y="53"/>
                    <a:pt x="38" y="53"/>
                    <a:pt x="38" y="51"/>
                  </a:cubicBezTo>
                  <a:cubicBezTo>
                    <a:pt x="38" y="49"/>
                    <a:pt x="38" y="49"/>
                    <a:pt x="36" y="47"/>
                  </a:cubicBezTo>
                  <a:cubicBezTo>
                    <a:pt x="23" y="36"/>
                    <a:pt x="24" y="2"/>
                    <a:pt x="48" y="0"/>
                  </a:cubicBezTo>
                  <a:cubicBezTo>
                    <a:pt x="71" y="2"/>
                    <a:pt x="72" y="36"/>
                    <a:pt x="59" y="47"/>
                  </a:cubicBezTo>
                  <a:cubicBezTo>
                    <a:pt x="57" y="49"/>
                    <a:pt x="57" y="49"/>
                    <a:pt x="57" y="51"/>
                  </a:cubicBezTo>
                  <a:cubicBezTo>
                    <a:pt x="57" y="53"/>
                    <a:pt x="57" y="53"/>
                    <a:pt x="59" y="54"/>
                  </a:cubicBezTo>
                  <a:cubicBezTo>
                    <a:pt x="71" y="57"/>
                    <a:pt x="83" y="61"/>
                    <a:pt x="91" y="67"/>
                  </a:cubicBezTo>
                  <a:cubicBezTo>
                    <a:pt x="94" y="70"/>
                    <a:pt x="95" y="72"/>
                    <a:pt x="95" y="76"/>
                  </a:cubicBezTo>
                  <a:cubicBezTo>
                    <a:pt x="95" y="79"/>
                    <a:pt x="95" y="82"/>
                    <a:pt x="95" y="85"/>
                  </a:cubicBezTo>
                  <a:close/>
                </a:path>
              </a:pathLst>
            </a:custGeom>
            <a:solidFill>
              <a:schemeClr val="tx1">
                <a:lumMod val="50000"/>
              </a:schemeClr>
            </a:solidFill>
            <a:ln>
              <a:solidFill>
                <a:schemeClr val="bg1"/>
              </a:solidFill>
            </a:ln>
            <a:extLst/>
          </p:spPr>
          <p:txBody>
            <a:bodyPr vert="horz" wrap="square" lIns="91427" tIns="45713" rIns="91427" bIns="45713" numCol="1" anchor="t" anchorCtr="0" compatLnSpc="1">
              <a:prstTxWarp prst="textNoShape">
                <a:avLst/>
              </a:prstTxWarp>
            </a:bodyPr>
            <a:lstStyle/>
            <a:p>
              <a:pPr defTabSz="931525"/>
              <a:endParaRPr lang="en-US">
                <a:solidFill>
                  <a:srgbClr val="4F4F4F"/>
                </a:solidFill>
              </a:endParaRPr>
            </a:p>
          </p:txBody>
        </p:sp>
        <p:sp>
          <p:nvSpPr>
            <p:cNvPr id="301" name="Freeform 237"/>
            <p:cNvSpPr>
              <a:spLocks noChangeAspect="1"/>
            </p:cNvSpPr>
            <p:nvPr/>
          </p:nvSpPr>
          <p:spPr bwMode="auto">
            <a:xfrm>
              <a:off x="6706086" y="2100513"/>
              <a:ext cx="268359" cy="239735"/>
            </a:xfrm>
            <a:custGeom>
              <a:avLst/>
              <a:gdLst>
                <a:gd name="T0" fmla="*/ 95 w 95"/>
                <a:gd name="T1" fmla="*/ 85 h 85"/>
                <a:gd name="T2" fmla="*/ 0 w 95"/>
                <a:gd name="T3" fmla="*/ 85 h 85"/>
                <a:gd name="T4" fmla="*/ 0 w 95"/>
                <a:gd name="T5" fmla="*/ 76 h 85"/>
                <a:gd name="T6" fmla="*/ 5 w 95"/>
                <a:gd name="T7" fmla="*/ 67 h 85"/>
                <a:gd name="T8" fmla="*/ 36 w 95"/>
                <a:gd name="T9" fmla="*/ 54 h 85"/>
                <a:gd name="T10" fmla="*/ 38 w 95"/>
                <a:gd name="T11" fmla="*/ 51 h 85"/>
                <a:gd name="T12" fmla="*/ 36 w 95"/>
                <a:gd name="T13" fmla="*/ 47 h 85"/>
                <a:gd name="T14" fmla="*/ 48 w 95"/>
                <a:gd name="T15" fmla="*/ 0 h 85"/>
                <a:gd name="T16" fmla="*/ 59 w 95"/>
                <a:gd name="T17" fmla="*/ 47 h 85"/>
                <a:gd name="T18" fmla="*/ 57 w 95"/>
                <a:gd name="T19" fmla="*/ 51 h 85"/>
                <a:gd name="T20" fmla="*/ 59 w 95"/>
                <a:gd name="T21" fmla="*/ 54 h 85"/>
                <a:gd name="T22" fmla="*/ 91 w 95"/>
                <a:gd name="T23" fmla="*/ 67 h 85"/>
                <a:gd name="T24" fmla="*/ 95 w 95"/>
                <a:gd name="T25" fmla="*/ 76 h 85"/>
                <a:gd name="T26" fmla="*/ 95 w 95"/>
                <a:gd name="T2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85">
                  <a:moveTo>
                    <a:pt x="95" y="85"/>
                  </a:moveTo>
                  <a:cubicBezTo>
                    <a:pt x="0" y="85"/>
                    <a:pt x="0" y="85"/>
                    <a:pt x="0" y="85"/>
                  </a:cubicBezTo>
                  <a:cubicBezTo>
                    <a:pt x="0" y="82"/>
                    <a:pt x="0" y="79"/>
                    <a:pt x="0" y="76"/>
                  </a:cubicBezTo>
                  <a:cubicBezTo>
                    <a:pt x="0" y="72"/>
                    <a:pt x="1" y="70"/>
                    <a:pt x="5" y="67"/>
                  </a:cubicBezTo>
                  <a:cubicBezTo>
                    <a:pt x="12" y="61"/>
                    <a:pt x="24" y="57"/>
                    <a:pt x="36" y="54"/>
                  </a:cubicBezTo>
                  <a:cubicBezTo>
                    <a:pt x="38" y="53"/>
                    <a:pt x="38" y="53"/>
                    <a:pt x="38" y="51"/>
                  </a:cubicBezTo>
                  <a:cubicBezTo>
                    <a:pt x="38" y="49"/>
                    <a:pt x="38" y="49"/>
                    <a:pt x="36" y="47"/>
                  </a:cubicBezTo>
                  <a:cubicBezTo>
                    <a:pt x="23" y="36"/>
                    <a:pt x="24" y="2"/>
                    <a:pt x="48" y="0"/>
                  </a:cubicBezTo>
                  <a:cubicBezTo>
                    <a:pt x="71" y="2"/>
                    <a:pt x="72" y="36"/>
                    <a:pt x="59" y="47"/>
                  </a:cubicBezTo>
                  <a:cubicBezTo>
                    <a:pt x="57" y="49"/>
                    <a:pt x="57" y="49"/>
                    <a:pt x="57" y="51"/>
                  </a:cubicBezTo>
                  <a:cubicBezTo>
                    <a:pt x="57" y="53"/>
                    <a:pt x="57" y="53"/>
                    <a:pt x="59" y="54"/>
                  </a:cubicBezTo>
                  <a:cubicBezTo>
                    <a:pt x="71" y="57"/>
                    <a:pt x="83" y="61"/>
                    <a:pt x="91" y="67"/>
                  </a:cubicBezTo>
                  <a:cubicBezTo>
                    <a:pt x="94" y="70"/>
                    <a:pt x="95" y="72"/>
                    <a:pt x="95" y="76"/>
                  </a:cubicBezTo>
                  <a:cubicBezTo>
                    <a:pt x="95" y="79"/>
                    <a:pt x="95" y="82"/>
                    <a:pt x="95" y="85"/>
                  </a:cubicBezTo>
                  <a:close/>
                </a:path>
              </a:pathLst>
            </a:custGeom>
            <a:solidFill>
              <a:schemeClr val="tx1">
                <a:lumMod val="50000"/>
              </a:schemeClr>
            </a:solidFill>
            <a:ln>
              <a:solidFill>
                <a:schemeClr val="bg1"/>
              </a:solidFill>
            </a:ln>
            <a:extLst/>
          </p:spPr>
          <p:txBody>
            <a:bodyPr vert="horz" wrap="square" lIns="91427" tIns="45713" rIns="91427" bIns="45713" numCol="1" anchor="t" anchorCtr="0" compatLnSpc="1">
              <a:prstTxWarp prst="textNoShape">
                <a:avLst/>
              </a:prstTxWarp>
            </a:bodyPr>
            <a:lstStyle/>
            <a:p>
              <a:pPr defTabSz="931525"/>
              <a:endParaRPr lang="en-US">
                <a:solidFill>
                  <a:srgbClr val="4F4F4F"/>
                </a:solidFill>
              </a:endParaRPr>
            </a:p>
          </p:txBody>
        </p:sp>
        <p:sp>
          <p:nvSpPr>
            <p:cNvPr id="302" name="Freeform 237"/>
            <p:cNvSpPr>
              <a:spLocks noChangeAspect="1"/>
            </p:cNvSpPr>
            <p:nvPr/>
          </p:nvSpPr>
          <p:spPr bwMode="auto">
            <a:xfrm>
              <a:off x="8369984" y="3491509"/>
              <a:ext cx="268359" cy="239735"/>
            </a:xfrm>
            <a:custGeom>
              <a:avLst/>
              <a:gdLst>
                <a:gd name="T0" fmla="*/ 95 w 95"/>
                <a:gd name="T1" fmla="*/ 85 h 85"/>
                <a:gd name="T2" fmla="*/ 0 w 95"/>
                <a:gd name="T3" fmla="*/ 85 h 85"/>
                <a:gd name="T4" fmla="*/ 0 w 95"/>
                <a:gd name="T5" fmla="*/ 76 h 85"/>
                <a:gd name="T6" fmla="*/ 5 w 95"/>
                <a:gd name="T7" fmla="*/ 67 h 85"/>
                <a:gd name="T8" fmla="*/ 36 w 95"/>
                <a:gd name="T9" fmla="*/ 54 h 85"/>
                <a:gd name="T10" fmla="*/ 38 w 95"/>
                <a:gd name="T11" fmla="*/ 51 h 85"/>
                <a:gd name="T12" fmla="*/ 36 w 95"/>
                <a:gd name="T13" fmla="*/ 47 h 85"/>
                <a:gd name="T14" fmla="*/ 48 w 95"/>
                <a:gd name="T15" fmla="*/ 0 h 85"/>
                <a:gd name="T16" fmla="*/ 59 w 95"/>
                <a:gd name="T17" fmla="*/ 47 h 85"/>
                <a:gd name="T18" fmla="*/ 57 w 95"/>
                <a:gd name="T19" fmla="*/ 51 h 85"/>
                <a:gd name="T20" fmla="*/ 59 w 95"/>
                <a:gd name="T21" fmla="*/ 54 h 85"/>
                <a:gd name="T22" fmla="*/ 91 w 95"/>
                <a:gd name="T23" fmla="*/ 67 h 85"/>
                <a:gd name="T24" fmla="*/ 95 w 95"/>
                <a:gd name="T25" fmla="*/ 76 h 85"/>
                <a:gd name="T26" fmla="*/ 95 w 95"/>
                <a:gd name="T2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85">
                  <a:moveTo>
                    <a:pt x="95" y="85"/>
                  </a:moveTo>
                  <a:cubicBezTo>
                    <a:pt x="0" y="85"/>
                    <a:pt x="0" y="85"/>
                    <a:pt x="0" y="85"/>
                  </a:cubicBezTo>
                  <a:cubicBezTo>
                    <a:pt x="0" y="82"/>
                    <a:pt x="0" y="79"/>
                    <a:pt x="0" y="76"/>
                  </a:cubicBezTo>
                  <a:cubicBezTo>
                    <a:pt x="0" y="72"/>
                    <a:pt x="1" y="70"/>
                    <a:pt x="5" y="67"/>
                  </a:cubicBezTo>
                  <a:cubicBezTo>
                    <a:pt x="12" y="61"/>
                    <a:pt x="24" y="57"/>
                    <a:pt x="36" y="54"/>
                  </a:cubicBezTo>
                  <a:cubicBezTo>
                    <a:pt x="38" y="53"/>
                    <a:pt x="38" y="53"/>
                    <a:pt x="38" y="51"/>
                  </a:cubicBezTo>
                  <a:cubicBezTo>
                    <a:pt x="38" y="49"/>
                    <a:pt x="38" y="49"/>
                    <a:pt x="36" y="47"/>
                  </a:cubicBezTo>
                  <a:cubicBezTo>
                    <a:pt x="23" y="36"/>
                    <a:pt x="24" y="2"/>
                    <a:pt x="48" y="0"/>
                  </a:cubicBezTo>
                  <a:cubicBezTo>
                    <a:pt x="71" y="2"/>
                    <a:pt x="72" y="36"/>
                    <a:pt x="59" y="47"/>
                  </a:cubicBezTo>
                  <a:cubicBezTo>
                    <a:pt x="57" y="49"/>
                    <a:pt x="57" y="49"/>
                    <a:pt x="57" y="51"/>
                  </a:cubicBezTo>
                  <a:cubicBezTo>
                    <a:pt x="57" y="53"/>
                    <a:pt x="57" y="53"/>
                    <a:pt x="59" y="54"/>
                  </a:cubicBezTo>
                  <a:cubicBezTo>
                    <a:pt x="71" y="57"/>
                    <a:pt x="83" y="61"/>
                    <a:pt x="91" y="67"/>
                  </a:cubicBezTo>
                  <a:cubicBezTo>
                    <a:pt x="94" y="70"/>
                    <a:pt x="95" y="72"/>
                    <a:pt x="95" y="76"/>
                  </a:cubicBezTo>
                  <a:cubicBezTo>
                    <a:pt x="95" y="79"/>
                    <a:pt x="95" y="82"/>
                    <a:pt x="95" y="85"/>
                  </a:cubicBezTo>
                  <a:close/>
                </a:path>
              </a:pathLst>
            </a:custGeom>
            <a:solidFill>
              <a:schemeClr val="tx1">
                <a:lumMod val="50000"/>
              </a:schemeClr>
            </a:solidFill>
            <a:ln>
              <a:solidFill>
                <a:schemeClr val="bg1"/>
              </a:solidFill>
            </a:ln>
            <a:extLst/>
          </p:spPr>
          <p:txBody>
            <a:bodyPr vert="horz" wrap="square" lIns="91427" tIns="45713" rIns="91427" bIns="45713" numCol="1" anchor="t" anchorCtr="0" compatLnSpc="1">
              <a:prstTxWarp prst="textNoShape">
                <a:avLst/>
              </a:prstTxWarp>
            </a:bodyPr>
            <a:lstStyle/>
            <a:p>
              <a:pPr defTabSz="931525"/>
              <a:endParaRPr lang="en-US">
                <a:solidFill>
                  <a:srgbClr val="4F4F4F"/>
                </a:solidFill>
              </a:endParaRPr>
            </a:p>
          </p:txBody>
        </p:sp>
        <p:sp>
          <p:nvSpPr>
            <p:cNvPr id="303" name="Freeform 237"/>
            <p:cNvSpPr>
              <a:spLocks noChangeAspect="1"/>
            </p:cNvSpPr>
            <p:nvPr/>
          </p:nvSpPr>
          <p:spPr bwMode="auto">
            <a:xfrm>
              <a:off x="4305687" y="4840697"/>
              <a:ext cx="268359" cy="239735"/>
            </a:xfrm>
            <a:custGeom>
              <a:avLst/>
              <a:gdLst>
                <a:gd name="T0" fmla="*/ 95 w 95"/>
                <a:gd name="T1" fmla="*/ 85 h 85"/>
                <a:gd name="T2" fmla="*/ 0 w 95"/>
                <a:gd name="T3" fmla="*/ 85 h 85"/>
                <a:gd name="T4" fmla="*/ 0 w 95"/>
                <a:gd name="T5" fmla="*/ 76 h 85"/>
                <a:gd name="T6" fmla="*/ 5 w 95"/>
                <a:gd name="T7" fmla="*/ 67 h 85"/>
                <a:gd name="T8" fmla="*/ 36 w 95"/>
                <a:gd name="T9" fmla="*/ 54 h 85"/>
                <a:gd name="T10" fmla="*/ 38 w 95"/>
                <a:gd name="T11" fmla="*/ 51 h 85"/>
                <a:gd name="T12" fmla="*/ 36 w 95"/>
                <a:gd name="T13" fmla="*/ 47 h 85"/>
                <a:gd name="T14" fmla="*/ 48 w 95"/>
                <a:gd name="T15" fmla="*/ 0 h 85"/>
                <a:gd name="T16" fmla="*/ 59 w 95"/>
                <a:gd name="T17" fmla="*/ 47 h 85"/>
                <a:gd name="T18" fmla="*/ 57 w 95"/>
                <a:gd name="T19" fmla="*/ 51 h 85"/>
                <a:gd name="T20" fmla="*/ 59 w 95"/>
                <a:gd name="T21" fmla="*/ 54 h 85"/>
                <a:gd name="T22" fmla="*/ 91 w 95"/>
                <a:gd name="T23" fmla="*/ 67 h 85"/>
                <a:gd name="T24" fmla="*/ 95 w 95"/>
                <a:gd name="T25" fmla="*/ 76 h 85"/>
                <a:gd name="T26" fmla="*/ 95 w 95"/>
                <a:gd name="T2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85">
                  <a:moveTo>
                    <a:pt x="95" y="85"/>
                  </a:moveTo>
                  <a:cubicBezTo>
                    <a:pt x="0" y="85"/>
                    <a:pt x="0" y="85"/>
                    <a:pt x="0" y="85"/>
                  </a:cubicBezTo>
                  <a:cubicBezTo>
                    <a:pt x="0" y="82"/>
                    <a:pt x="0" y="79"/>
                    <a:pt x="0" y="76"/>
                  </a:cubicBezTo>
                  <a:cubicBezTo>
                    <a:pt x="0" y="72"/>
                    <a:pt x="1" y="70"/>
                    <a:pt x="5" y="67"/>
                  </a:cubicBezTo>
                  <a:cubicBezTo>
                    <a:pt x="12" y="61"/>
                    <a:pt x="24" y="57"/>
                    <a:pt x="36" y="54"/>
                  </a:cubicBezTo>
                  <a:cubicBezTo>
                    <a:pt x="38" y="53"/>
                    <a:pt x="38" y="53"/>
                    <a:pt x="38" y="51"/>
                  </a:cubicBezTo>
                  <a:cubicBezTo>
                    <a:pt x="38" y="49"/>
                    <a:pt x="38" y="49"/>
                    <a:pt x="36" y="47"/>
                  </a:cubicBezTo>
                  <a:cubicBezTo>
                    <a:pt x="23" y="36"/>
                    <a:pt x="24" y="2"/>
                    <a:pt x="48" y="0"/>
                  </a:cubicBezTo>
                  <a:cubicBezTo>
                    <a:pt x="71" y="2"/>
                    <a:pt x="72" y="36"/>
                    <a:pt x="59" y="47"/>
                  </a:cubicBezTo>
                  <a:cubicBezTo>
                    <a:pt x="57" y="49"/>
                    <a:pt x="57" y="49"/>
                    <a:pt x="57" y="51"/>
                  </a:cubicBezTo>
                  <a:cubicBezTo>
                    <a:pt x="57" y="53"/>
                    <a:pt x="57" y="53"/>
                    <a:pt x="59" y="54"/>
                  </a:cubicBezTo>
                  <a:cubicBezTo>
                    <a:pt x="71" y="57"/>
                    <a:pt x="83" y="61"/>
                    <a:pt x="91" y="67"/>
                  </a:cubicBezTo>
                  <a:cubicBezTo>
                    <a:pt x="94" y="70"/>
                    <a:pt x="95" y="72"/>
                    <a:pt x="95" y="76"/>
                  </a:cubicBezTo>
                  <a:cubicBezTo>
                    <a:pt x="95" y="79"/>
                    <a:pt x="95" y="82"/>
                    <a:pt x="95" y="85"/>
                  </a:cubicBezTo>
                  <a:close/>
                </a:path>
              </a:pathLst>
            </a:custGeom>
            <a:solidFill>
              <a:schemeClr val="tx1">
                <a:lumMod val="50000"/>
              </a:schemeClr>
            </a:solidFill>
            <a:ln>
              <a:solidFill>
                <a:schemeClr val="bg1"/>
              </a:solidFill>
            </a:ln>
            <a:extLst/>
          </p:spPr>
          <p:txBody>
            <a:bodyPr vert="horz" wrap="square" lIns="91427" tIns="45713" rIns="91427" bIns="45713" numCol="1" anchor="t" anchorCtr="0" compatLnSpc="1">
              <a:prstTxWarp prst="textNoShape">
                <a:avLst/>
              </a:prstTxWarp>
            </a:bodyPr>
            <a:lstStyle/>
            <a:p>
              <a:pPr defTabSz="931525"/>
              <a:endParaRPr lang="en-US">
                <a:solidFill>
                  <a:srgbClr val="4F4F4F"/>
                </a:solidFill>
              </a:endParaRPr>
            </a:p>
          </p:txBody>
        </p:sp>
        <p:sp>
          <p:nvSpPr>
            <p:cNvPr id="304" name="Freeform 237"/>
            <p:cNvSpPr>
              <a:spLocks noChangeAspect="1"/>
            </p:cNvSpPr>
            <p:nvPr/>
          </p:nvSpPr>
          <p:spPr bwMode="auto">
            <a:xfrm>
              <a:off x="4803591" y="5117525"/>
              <a:ext cx="268359" cy="239735"/>
            </a:xfrm>
            <a:custGeom>
              <a:avLst/>
              <a:gdLst>
                <a:gd name="T0" fmla="*/ 95 w 95"/>
                <a:gd name="T1" fmla="*/ 85 h 85"/>
                <a:gd name="T2" fmla="*/ 0 w 95"/>
                <a:gd name="T3" fmla="*/ 85 h 85"/>
                <a:gd name="T4" fmla="*/ 0 w 95"/>
                <a:gd name="T5" fmla="*/ 76 h 85"/>
                <a:gd name="T6" fmla="*/ 5 w 95"/>
                <a:gd name="T7" fmla="*/ 67 h 85"/>
                <a:gd name="T8" fmla="*/ 36 w 95"/>
                <a:gd name="T9" fmla="*/ 54 h 85"/>
                <a:gd name="T10" fmla="*/ 38 w 95"/>
                <a:gd name="T11" fmla="*/ 51 h 85"/>
                <a:gd name="T12" fmla="*/ 36 w 95"/>
                <a:gd name="T13" fmla="*/ 47 h 85"/>
                <a:gd name="T14" fmla="*/ 48 w 95"/>
                <a:gd name="T15" fmla="*/ 0 h 85"/>
                <a:gd name="T16" fmla="*/ 59 w 95"/>
                <a:gd name="T17" fmla="*/ 47 h 85"/>
                <a:gd name="T18" fmla="*/ 57 w 95"/>
                <a:gd name="T19" fmla="*/ 51 h 85"/>
                <a:gd name="T20" fmla="*/ 59 w 95"/>
                <a:gd name="T21" fmla="*/ 54 h 85"/>
                <a:gd name="T22" fmla="*/ 91 w 95"/>
                <a:gd name="T23" fmla="*/ 67 h 85"/>
                <a:gd name="T24" fmla="*/ 95 w 95"/>
                <a:gd name="T25" fmla="*/ 76 h 85"/>
                <a:gd name="T26" fmla="*/ 95 w 95"/>
                <a:gd name="T2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85">
                  <a:moveTo>
                    <a:pt x="95" y="85"/>
                  </a:moveTo>
                  <a:cubicBezTo>
                    <a:pt x="0" y="85"/>
                    <a:pt x="0" y="85"/>
                    <a:pt x="0" y="85"/>
                  </a:cubicBezTo>
                  <a:cubicBezTo>
                    <a:pt x="0" y="82"/>
                    <a:pt x="0" y="79"/>
                    <a:pt x="0" y="76"/>
                  </a:cubicBezTo>
                  <a:cubicBezTo>
                    <a:pt x="0" y="72"/>
                    <a:pt x="1" y="70"/>
                    <a:pt x="5" y="67"/>
                  </a:cubicBezTo>
                  <a:cubicBezTo>
                    <a:pt x="12" y="61"/>
                    <a:pt x="24" y="57"/>
                    <a:pt x="36" y="54"/>
                  </a:cubicBezTo>
                  <a:cubicBezTo>
                    <a:pt x="38" y="53"/>
                    <a:pt x="38" y="53"/>
                    <a:pt x="38" y="51"/>
                  </a:cubicBezTo>
                  <a:cubicBezTo>
                    <a:pt x="38" y="49"/>
                    <a:pt x="38" y="49"/>
                    <a:pt x="36" y="47"/>
                  </a:cubicBezTo>
                  <a:cubicBezTo>
                    <a:pt x="23" y="36"/>
                    <a:pt x="24" y="2"/>
                    <a:pt x="48" y="0"/>
                  </a:cubicBezTo>
                  <a:cubicBezTo>
                    <a:pt x="71" y="2"/>
                    <a:pt x="72" y="36"/>
                    <a:pt x="59" y="47"/>
                  </a:cubicBezTo>
                  <a:cubicBezTo>
                    <a:pt x="57" y="49"/>
                    <a:pt x="57" y="49"/>
                    <a:pt x="57" y="51"/>
                  </a:cubicBezTo>
                  <a:cubicBezTo>
                    <a:pt x="57" y="53"/>
                    <a:pt x="57" y="53"/>
                    <a:pt x="59" y="54"/>
                  </a:cubicBezTo>
                  <a:cubicBezTo>
                    <a:pt x="71" y="57"/>
                    <a:pt x="83" y="61"/>
                    <a:pt x="91" y="67"/>
                  </a:cubicBezTo>
                  <a:cubicBezTo>
                    <a:pt x="94" y="70"/>
                    <a:pt x="95" y="72"/>
                    <a:pt x="95" y="76"/>
                  </a:cubicBezTo>
                  <a:cubicBezTo>
                    <a:pt x="95" y="79"/>
                    <a:pt x="95" y="82"/>
                    <a:pt x="95" y="85"/>
                  </a:cubicBezTo>
                  <a:close/>
                </a:path>
              </a:pathLst>
            </a:custGeom>
            <a:solidFill>
              <a:schemeClr val="tx1">
                <a:lumMod val="50000"/>
              </a:schemeClr>
            </a:solidFill>
            <a:ln>
              <a:solidFill>
                <a:schemeClr val="bg1"/>
              </a:solidFill>
            </a:ln>
            <a:extLst/>
          </p:spPr>
          <p:txBody>
            <a:bodyPr vert="horz" wrap="square" lIns="91427" tIns="45713" rIns="91427" bIns="45713" numCol="1" anchor="t" anchorCtr="0" compatLnSpc="1">
              <a:prstTxWarp prst="textNoShape">
                <a:avLst/>
              </a:prstTxWarp>
            </a:bodyPr>
            <a:lstStyle/>
            <a:p>
              <a:pPr defTabSz="931525"/>
              <a:endParaRPr lang="en-US">
                <a:solidFill>
                  <a:srgbClr val="4F4F4F"/>
                </a:solidFill>
              </a:endParaRPr>
            </a:p>
          </p:txBody>
        </p:sp>
        <p:sp>
          <p:nvSpPr>
            <p:cNvPr id="305" name="Freeform 237"/>
            <p:cNvSpPr>
              <a:spLocks noChangeAspect="1"/>
            </p:cNvSpPr>
            <p:nvPr/>
          </p:nvSpPr>
          <p:spPr bwMode="auto">
            <a:xfrm>
              <a:off x="4055674" y="4150075"/>
              <a:ext cx="268359" cy="239735"/>
            </a:xfrm>
            <a:custGeom>
              <a:avLst/>
              <a:gdLst>
                <a:gd name="T0" fmla="*/ 95 w 95"/>
                <a:gd name="T1" fmla="*/ 85 h 85"/>
                <a:gd name="T2" fmla="*/ 0 w 95"/>
                <a:gd name="T3" fmla="*/ 85 h 85"/>
                <a:gd name="T4" fmla="*/ 0 w 95"/>
                <a:gd name="T5" fmla="*/ 76 h 85"/>
                <a:gd name="T6" fmla="*/ 5 w 95"/>
                <a:gd name="T7" fmla="*/ 67 h 85"/>
                <a:gd name="T8" fmla="*/ 36 w 95"/>
                <a:gd name="T9" fmla="*/ 54 h 85"/>
                <a:gd name="T10" fmla="*/ 38 w 95"/>
                <a:gd name="T11" fmla="*/ 51 h 85"/>
                <a:gd name="T12" fmla="*/ 36 w 95"/>
                <a:gd name="T13" fmla="*/ 47 h 85"/>
                <a:gd name="T14" fmla="*/ 48 w 95"/>
                <a:gd name="T15" fmla="*/ 0 h 85"/>
                <a:gd name="T16" fmla="*/ 59 w 95"/>
                <a:gd name="T17" fmla="*/ 47 h 85"/>
                <a:gd name="T18" fmla="*/ 57 w 95"/>
                <a:gd name="T19" fmla="*/ 51 h 85"/>
                <a:gd name="T20" fmla="*/ 59 w 95"/>
                <a:gd name="T21" fmla="*/ 54 h 85"/>
                <a:gd name="T22" fmla="*/ 91 w 95"/>
                <a:gd name="T23" fmla="*/ 67 h 85"/>
                <a:gd name="T24" fmla="*/ 95 w 95"/>
                <a:gd name="T25" fmla="*/ 76 h 85"/>
                <a:gd name="T26" fmla="*/ 95 w 95"/>
                <a:gd name="T2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85">
                  <a:moveTo>
                    <a:pt x="95" y="85"/>
                  </a:moveTo>
                  <a:cubicBezTo>
                    <a:pt x="0" y="85"/>
                    <a:pt x="0" y="85"/>
                    <a:pt x="0" y="85"/>
                  </a:cubicBezTo>
                  <a:cubicBezTo>
                    <a:pt x="0" y="82"/>
                    <a:pt x="0" y="79"/>
                    <a:pt x="0" y="76"/>
                  </a:cubicBezTo>
                  <a:cubicBezTo>
                    <a:pt x="0" y="72"/>
                    <a:pt x="1" y="70"/>
                    <a:pt x="5" y="67"/>
                  </a:cubicBezTo>
                  <a:cubicBezTo>
                    <a:pt x="12" y="61"/>
                    <a:pt x="24" y="57"/>
                    <a:pt x="36" y="54"/>
                  </a:cubicBezTo>
                  <a:cubicBezTo>
                    <a:pt x="38" y="53"/>
                    <a:pt x="38" y="53"/>
                    <a:pt x="38" y="51"/>
                  </a:cubicBezTo>
                  <a:cubicBezTo>
                    <a:pt x="38" y="49"/>
                    <a:pt x="38" y="49"/>
                    <a:pt x="36" y="47"/>
                  </a:cubicBezTo>
                  <a:cubicBezTo>
                    <a:pt x="23" y="36"/>
                    <a:pt x="24" y="2"/>
                    <a:pt x="48" y="0"/>
                  </a:cubicBezTo>
                  <a:cubicBezTo>
                    <a:pt x="71" y="2"/>
                    <a:pt x="72" y="36"/>
                    <a:pt x="59" y="47"/>
                  </a:cubicBezTo>
                  <a:cubicBezTo>
                    <a:pt x="57" y="49"/>
                    <a:pt x="57" y="49"/>
                    <a:pt x="57" y="51"/>
                  </a:cubicBezTo>
                  <a:cubicBezTo>
                    <a:pt x="57" y="53"/>
                    <a:pt x="57" y="53"/>
                    <a:pt x="59" y="54"/>
                  </a:cubicBezTo>
                  <a:cubicBezTo>
                    <a:pt x="71" y="57"/>
                    <a:pt x="83" y="61"/>
                    <a:pt x="91" y="67"/>
                  </a:cubicBezTo>
                  <a:cubicBezTo>
                    <a:pt x="94" y="70"/>
                    <a:pt x="95" y="72"/>
                    <a:pt x="95" y="76"/>
                  </a:cubicBezTo>
                  <a:cubicBezTo>
                    <a:pt x="95" y="79"/>
                    <a:pt x="95" y="82"/>
                    <a:pt x="95" y="85"/>
                  </a:cubicBezTo>
                  <a:close/>
                </a:path>
              </a:pathLst>
            </a:custGeom>
            <a:solidFill>
              <a:schemeClr val="tx1">
                <a:lumMod val="50000"/>
              </a:schemeClr>
            </a:solidFill>
            <a:ln>
              <a:solidFill>
                <a:schemeClr val="bg1"/>
              </a:solidFill>
            </a:ln>
            <a:extLst/>
          </p:spPr>
          <p:txBody>
            <a:bodyPr vert="horz" wrap="square" lIns="91427" tIns="45713" rIns="91427" bIns="45713" numCol="1" anchor="t" anchorCtr="0" compatLnSpc="1">
              <a:prstTxWarp prst="textNoShape">
                <a:avLst/>
              </a:prstTxWarp>
            </a:bodyPr>
            <a:lstStyle/>
            <a:p>
              <a:pPr defTabSz="931525"/>
              <a:endParaRPr lang="en-US">
                <a:solidFill>
                  <a:srgbClr val="4F4F4F"/>
                </a:solidFill>
              </a:endParaRPr>
            </a:p>
          </p:txBody>
        </p:sp>
        <p:sp>
          <p:nvSpPr>
            <p:cNvPr id="306" name="Freeform 237"/>
            <p:cNvSpPr>
              <a:spLocks noChangeAspect="1"/>
            </p:cNvSpPr>
            <p:nvPr/>
          </p:nvSpPr>
          <p:spPr bwMode="auto">
            <a:xfrm>
              <a:off x="10313141" y="3589666"/>
              <a:ext cx="268359" cy="239735"/>
            </a:xfrm>
            <a:custGeom>
              <a:avLst/>
              <a:gdLst>
                <a:gd name="T0" fmla="*/ 95 w 95"/>
                <a:gd name="T1" fmla="*/ 85 h 85"/>
                <a:gd name="T2" fmla="*/ 0 w 95"/>
                <a:gd name="T3" fmla="*/ 85 h 85"/>
                <a:gd name="T4" fmla="*/ 0 w 95"/>
                <a:gd name="T5" fmla="*/ 76 h 85"/>
                <a:gd name="T6" fmla="*/ 5 w 95"/>
                <a:gd name="T7" fmla="*/ 67 h 85"/>
                <a:gd name="T8" fmla="*/ 36 w 95"/>
                <a:gd name="T9" fmla="*/ 54 h 85"/>
                <a:gd name="T10" fmla="*/ 38 w 95"/>
                <a:gd name="T11" fmla="*/ 51 h 85"/>
                <a:gd name="T12" fmla="*/ 36 w 95"/>
                <a:gd name="T13" fmla="*/ 47 h 85"/>
                <a:gd name="T14" fmla="*/ 48 w 95"/>
                <a:gd name="T15" fmla="*/ 0 h 85"/>
                <a:gd name="T16" fmla="*/ 59 w 95"/>
                <a:gd name="T17" fmla="*/ 47 h 85"/>
                <a:gd name="T18" fmla="*/ 57 w 95"/>
                <a:gd name="T19" fmla="*/ 51 h 85"/>
                <a:gd name="T20" fmla="*/ 59 w 95"/>
                <a:gd name="T21" fmla="*/ 54 h 85"/>
                <a:gd name="T22" fmla="*/ 91 w 95"/>
                <a:gd name="T23" fmla="*/ 67 h 85"/>
                <a:gd name="T24" fmla="*/ 95 w 95"/>
                <a:gd name="T25" fmla="*/ 76 h 85"/>
                <a:gd name="T26" fmla="*/ 95 w 95"/>
                <a:gd name="T2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85">
                  <a:moveTo>
                    <a:pt x="95" y="85"/>
                  </a:moveTo>
                  <a:cubicBezTo>
                    <a:pt x="0" y="85"/>
                    <a:pt x="0" y="85"/>
                    <a:pt x="0" y="85"/>
                  </a:cubicBezTo>
                  <a:cubicBezTo>
                    <a:pt x="0" y="82"/>
                    <a:pt x="0" y="79"/>
                    <a:pt x="0" y="76"/>
                  </a:cubicBezTo>
                  <a:cubicBezTo>
                    <a:pt x="0" y="72"/>
                    <a:pt x="1" y="70"/>
                    <a:pt x="5" y="67"/>
                  </a:cubicBezTo>
                  <a:cubicBezTo>
                    <a:pt x="12" y="61"/>
                    <a:pt x="24" y="57"/>
                    <a:pt x="36" y="54"/>
                  </a:cubicBezTo>
                  <a:cubicBezTo>
                    <a:pt x="38" y="53"/>
                    <a:pt x="38" y="53"/>
                    <a:pt x="38" y="51"/>
                  </a:cubicBezTo>
                  <a:cubicBezTo>
                    <a:pt x="38" y="49"/>
                    <a:pt x="38" y="49"/>
                    <a:pt x="36" y="47"/>
                  </a:cubicBezTo>
                  <a:cubicBezTo>
                    <a:pt x="23" y="36"/>
                    <a:pt x="24" y="2"/>
                    <a:pt x="48" y="0"/>
                  </a:cubicBezTo>
                  <a:cubicBezTo>
                    <a:pt x="71" y="2"/>
                    <a:pt x="72" y="36"/>
                    <a:pt x="59" y="47"/>
                  </a:cubicBezTo>
                  <a:cubicBezTo>
                    <a:pt x="57" y="49"/>
                    <a:pt x="57" y="49"/>
                    <a:pt x="57" y="51"/>
                  </a:cubicBezTo>
                  <a:cubicBezTo>
                    <a:pt x="57" y="53"/>
                    <a:pt x="57" y="53"/>
                    <a:pt x="59" y="54"/>
                  </a:cubicBezTo>
                  <a:cubicBezTo>
                    <a:pt x="71" y="57"/>
                    <a:pt x="83" y="61"/>
                    <a:pt x="91" y="67"/>
                  </a:cubicBezTo>
                  <a:cubicBezTo>
                    <a:pt x="94" y="70"/>
                    <a:pt x="95" y="72"/>
                    <a:pt x="95" y="76"/>
                  </a:cubicBezTo>
                  <a:cubicBezTo>
                    <a:pt x="95" y="79"/>
                    <a:pt x="95" y="82"/>
                    <a:pt x="95" y="85"/>
                  </a:cubicBezTo>
                  <a:close/>
                </a:path>
              </a:pathLst>
            </a:custGeom>
            <a:solidFill>
              <a:schemeClr val="tx1">
                <a:lumMod val="50000"/>
              </a:schemeClr>
            </a:solidFill>
            <a:ln>
              <a:solidFill>
                <a:schemeClr val="bg1"/>
              </a:solidFill>
            </a:ln>
            <a:extLst/>
          </p:spPr>
          <p:txBody>
            <a:bodyPr vert="horz" wrap="square" lIns="91427" tIns="45713" rIns="91427" bIns="45713" numCol="1" anchor="t" anchorCtr="0" compatLnSpc="1">
              <a:prstTxWarp prst="textNoShape">
                <a:avLst/>
              </a:prstTxWarp>
            </a:bodyPr>
            <a:lstStyle/>
            <a:p>
              <a:pPr defTabSz="931525"/>
              <a:endParaRPr lang="en-US">
                <a:solidFill>
                  <a:srgbClr val="4F4F4F"/>
                </a:solidFill>
              </a:endParaRPr>
            </a:p>
          </p:txBody>
        </p:sp>
        <p:sp>
          <p:nvSpPr>
            <p:cNvPr id="307" name="Freeform 306"/>
            <p:cNvSpPr>
              <a:spLocks noChangeAspect="1"/>
            </p:cNvSpPr>
            <p:nvPr/>
          </p:nvSpPr>
          <p:spPr bwMode="auto">
            <a:xfrm>
              <a:off x="6837882" y="2529976"/>
              <a:ext cx="268359" cy="239735"/>
            </a:xfrm>
            <a:custGeom>
              <a:avLst/>
              <a:gdLst>
                <a:gd name="T0" fmla="*/ 95 w 95"/>
                <a:gd name="T1" fmla="*/ 85 h 85"/>
                <a:gd name="T2" fmla="*/ 0 w 95"/>
                <a:gd name="T3" fmla="*/ 85 h 85"/>
                <a:gd name="T4" fmla="*/ 0 w 95"/>
                <a:gd name="T5" fmla="*/ 76 h 85"/>
                <a:gd name="T6" fmla="*/ 5 w 95"/>
                <a:gd name="T7" fmla="*/ 67 h 85"/>
                <a:gd name="T8" fmla="*/ 36 w 95"/>
                <a:gd name="T9" fmla="*/ 54 h 85"/>
                <a:gd name="T10" fmla="*/ 38 w 95"/>
                <a:gd name="T11" fmla="*/ 51 h 85"/>
                <a:gd name="T12" fmla="*/ 36 w 95"/>
                <a:gd name="T13" fmla="*/ 47 h 85"/>
                <a:gd name="T14" fmla="*/ 48 w 95"/>
                <a:gd name="T15" fmla="*/ 0 h 85"/>
                <a:gd name="T16" fmla="*/ 59 w 95"/>
                <a:gd name="T17" fmla="*/ 47 h 85"/>
                <a:gd name="T18" fmla="*/ 57 w 95"/>
                <a:gd name="T19" fmla="*/ 51 h 85"/>
                <a:gd name="T20" fmla="*/ 59 w 95"/>
                <a:gd name="T21" fmla="*/ 54 h 85"/>
                <a:gd name="T22" fmla="*/ 91 w 95"/>
                <a:gd name="T23" fmla="*/ 67 h 85"/>
                <a:gd name="T24" fmla="*/ 95 w 95"/>
                <a:gd name="T25" fmla="*/ 76 h 85"/>
                <a:gd name="T26" fmla="*/ 95 w 95"/>
                <a:gd name="T2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85">
                  <a:moveTo>
                    <a:pt x="95" y="85"/>
                  </a:moveTo>
                  <a:cubicBezTo>
                    <a:pt x="0" y="85"/>
                    <a:pt x="0" y="85"/>
                    <a:pt x="0" y="85"/>
                  </a:cubicBezTo>
                  <a:cubicBezTo>
                    <a:pt x="0" y="82"/>
                    <a:pt x="0" y="79"/>
                    <a:pt x="0" y="76"/>
                  </a:cubicBezTo>
                  <a:cubicBezTo>
                    <a:pt x="0" y="72"/>
                    <a:pt x="1" y="70"/>
                    <a:pt x="5" y="67"/>
                  </a:cubicBezTo>
                  <a:cubicBezTo>
                    <a:pt x="12" y="61"/>
                    <a:pt x="24" y="57"/>
                    <a:pt x="36" y="54"/>
                  </a:cubicBezTo>
                  <a:cubicBezTo>
                    <a:pt x="38" y="53"/>
                    <a:pt x="38" y="53"/>
                    <a:pt x="38" y="51"/>
                  </a:cubicBezTo>
                  <a:cubicBezTo>
                    <a:pt x="38" y="49"/>
                    <a:pt x="38" y="49"/>
                    <a:pt x="36" y="47"/>
                  </a:cubicBezTo>
                  <a:cubicBezTo>
                    <a:pt x="23" y="36"/>
                    <a:pt x="24" y="2"/>
                    <a:pt x="48" y="0"/>
                  </a:cubicBezTo>
                  <a:cubicBezTo>
                    <a:pt x="71" y="2"/>
                    <a:pt x="72" y="36"/>
                    <a:pt x="59" y="47"/>
                  </a:cubicBezTo>
                  <a:cubicBezTo>
                    <a:pt x="57" y="49"/>
                    <a:pt x="57" y="49"/>
                    <a:pt x="57" y="51"/>
                  </a:cubicBezTo>
                  <a:cubicBezTo>
                    <a:pt x="57" y="53"/>
                    <a:pt x="57" y="53"/>
                    <a:pt x="59" y="54"/>
                  </a:cubicBezTo>
                  <a:cubicBezTo>
                    <a:pt x="71" y="57"/>
                    <a:pt x="83" y="61"/>
                    <a:pt x="91" y="67"/>
                  </a:cubicBezTo>
                  <a:cubicBezTo>
                    <a:pt x="94" y="70"/>
                    <a:pt x="95" y="72"/>
                    <a:pt x="95" y="76"/>
                  </a:cubicBezTo>
                  <a:cubicBezTo>
                    <a:pt x="95" y="79"/>
                    <a:pt x="95" y="82"/>
                    <a:pt x="95" y="85"/>
                  </a:cubicBezTo>
                  <a:close/>
                </a:path>
              </a:pathLst>
            </a:custGeom>
            <a:solidFill>
              <a:schemeClr val="tx1">
                <a:lumMod val="50000"/>
              </a:schemeClr>
            </a:solidFill>
            <a:ln>
              <a:solidFill>
                <a:schemeClr val="bg1"/>
              </a:solidFill>
            </a:ln>
            <a:extLst/>
          </p:spPr>
          <p:txBody>
            <a:bodyPr vert="horz" wrap="square" lIns="91427" tIns="45713" rIns="91427" bIns="45713" numCol="1" anchor="t" anchorCtr="0" compatLnSpc="1">
              <a:prstTxWarp prst="textNoShape">
                <a:avLst/>
              </a:prstTxWarp>
            </a:bodyPr>
            <a:lstStyle/>
            <a:p>
              <a:pPr defTabSz="931525"/>
              <a:endParaRPr lang="en-US">
                <a:solidFill>
                  <a:srgbClr val="4F4F4F"/>
                </a:solidFill>
              </a:endParaRPr>
            </a:p>
          </p:txBody>
        </p:sp>
        <p:sp>
          <p:nvSpPr>
            <p:cNvPr id="308" name="Freeform 307"/>
            <p:cNvSpPr>
              <a:spLocks noChangeAspect="1"/>
            </p:cNvSpPr>
            <p:nvPr/>
          </p:nvSpPr>
          <p:spPr bwMode="auto">
            <a:xfrm>
              <a:off x="6571665" y="2529976"/>
              <a:ext cx="268359" cy="239735"/>
            </a:xfrm>
            <a:custGeom>
              <a:avLst/>
              <a:gdLst>
                <a:gd name="T0" fmla="*/ 95 w 95"/>
                <a:gd name="T1" fmla="*/ 85 h 85"/>
                <a:gd name="T2" fmla="*/ 0 w 95"/>
                <a:gd name="T3" fmla="*/ 85 h 85"/>
                <a:gd name="T4" fmla="*/ 0 w 95"/>
                <a:gd name="T5" fmla="*/ 76 h 85"/>
                <a:gd name="T6" fmla="*/ 5 w 95"/>
                <a:gd name="T7" fmla="*/ 67 h 85"/>
                <a:gd name="T8" fmla="*/ 36 w 95"/>
                <a:gd name="T9" fmla="*/ 54 h 85"/>
                <a:gd name="T10" fmla="*/ 38 w 95"/>
                <a:gd name="T11" fmla="*/ 51 h 85"/>
                <a:gd name="T12" fmla="*/ 36 w 95"/>
                <a:gd name="T13" fmla="*/ 47 h 85"/>
                <a:gd name="T14" fmla="*/ 48 w 95"/>
                <a:gd name="T15" fmla="*/ 0 h 85"/>
                <a:gd name="T16" fmla="*/ 59 w 95"/>
                <a:gd name="T17" fmla="*/ 47 h 85"/>
                <a:gd name="T18" fmla="*/ 57 w 95"/>
                <a:gd name="T19" fmla="*/ 51 h 85"/>
                <a:gd name="T20" fmla="*/ 59 w 95"/>
                <a:gd name="T21" fmla="*/ 54 h 85"/>
                <a:gd name="T22" fmla="*/ 91 w 95"/>
                <a:gd name="T23" fmla="*/ 67 h 85"/>
                <a:gd name="T24" fmla="*/ 95 w 95"/>
                <a:gd name="T25" fmla="*/ 76 h 85"/>
                <a:gd name="T26" fmla="*/ 95 w 95"/>
                <a:gd name="T2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85">
                  <a:moveTo>
                    <a:pt x="95" y="85"/>
                  </a:moveTo>
                  <a:cubicBezTo>
                    <a:pt x="0" y="85"/>
                    <a:pt x="0" y="85"/>
                    <a:pt x="0" y="85"/>
                  </a:cubicBezTo>
                  <a:cubicBezTo>
                    <a:pt x="0" y="82"/>
                    <a:pt x="0" y="79"/>
                    <a:pt x="0" y="76"/>
                  </a:cubicBezTo>
                  <a:cubicBezTo>
                    <a:pt x="0" y="72"/>
                    <a:pt x="1" y="70"/>
                    <a:pt x="5" y="67"/>
                  </a:cubicBezTo>
                  <a:cubicBezTo>
                    <a:pt x="12" y="61"/>
                    <a:pt x="24" y="57"/>
                    <a:pt x="36" y="54"/>
                  </a:cubicBezTo>
                  <a:cubicBezTo>
                    <a:pt x="38" y="53"/>
                    <a:pt x="38" y="53"/>
                    <a:pt x="38" y="51"/>
                  </a:cubicBezTo>
                  <a:cubicBezTo>
                    <a:pt x="38" y="49"/>
                    <a:pt x="38" y="49"/>
                    <a:pt x="36" y="47"/>
                  </a:cubicBezTo>
                  <a:cubicBezTo>
                    <a:pt x="23" y="36"/>
                    <a:pt x="24" y="2"/>
                    <a:pt x="48" y="0"/>
                  </a:cubicBezTo>
                  <a:cubicBezTo>
                    <a:pt x="71" y="2"/>
                    <a:pt x="72" y="36"/>
                    <a:pt x="59" y="47"/>
                  </a:cubicBezTo>
                  <a:cubicBezTo>
                    <a:pt x="57" y="49"/>
                    <a:pt x="57" y="49"/>
                    <a:pt x="57" y="51"/>
                  </a:cubicBezTo>
                  <a:cubicBezTo>
                    <a:pt x="57" y="53"/>
                    <a:pt x="57" y="53"/>
                    <a:pt x="59" y="54"/>
                  </a:cubicBezTo>
                  <a:cubicBezTo>
                    <a:pt x="71" y="57"/>
                    <a:pt x="83" y="61"/>
                    <a:pt x="91" y="67"/>
                  </a:cubicBezTo>
                  <a:cubicBezTo>
                    <a:pt x="94" y="70"/>
                    <a:pt x="95" y="72"/>
                    <a:pt x="95" y="76"/>
                  </a:cubicBezTo>
                  <a:cubicBezTo>
                    <a:pt x="95" y="79"/>
                    <a:pt x="95" y="82"/>
                    <a:pt x="95" y="85"/>
                  </a:cubicBezTo>
                  <a:close/>
                </a:path>
              </a:pathLst>
            </a:custGeom>
            <a:solidFill>
              <a:schemeClr val="tx1">
                <a:lumMod val="50000"/>
              </a:schemeClr>
            </a:solidFill>
            <a:ln>
              <a:solidFill>
                <a:schemeClr val="bg1"/>
              </a:solidFill>
            </a:ln>
            <a:extLst/>
          </p:spPr>
          <p:txBody>
            <a:bodyPr vert="horz" wrap="square" lIns="91427" tIns="45713" rIns="91427" bIns="45713" numCol="1" anchor="t" anchorCtr="0" compatLnSpc="1">
              <a:prstTxWarp prst="textNoShape">
                <a:avLst/>
              </a:prstTxWarp>
            </a:bodyPr>
            <a:lstStyle/>
            <a:p>
              <a:pPr defTabSz="931525"/>
              <a:endParaRPr lang="en-US">
                <a:solidFill>
                  <a:srgbClr val="4F4F4F"/>
                </a:solidFill>
              </a:endParaRPr>
            </a:p>
          </p:txBody>
        </p:sp>
        <p:sp>
          <p:nvSpPr>
            <p:cNvPr id="309" name="Freeform 237"/>
            <p:cNvSpPr>
              <a:spLocks noChangeAspect="1"/>
            </p:cNvSpPr>
            <p:nvPr/>
          </p:nvSpPr>
          <p:spPr bwMode="auto">
            <a:xfrm>
              <a:off x="9442229" y="2157065"/>
              <a:ext cx="268359" cy="239735"/>
            </a:xfrm>
            <a:custGeom>
              <a:avLst/>
              <a:gdLst>
                <a:gd name="T0" fmla="*/ 95 w 95"/>
                <a:gd name="T1" fmla="*/ 85 h 85"/>
                <a:gd name="T2" fmla="*/ 0 w 95"/>
                <a:gd name="T3" fmla="*/ 85 h 85"/>
                <a:gd name="T4" fmla="*/ 0 w 95"/>
                <a:gd name="T5" fmla="*/ 76 h 85"/>
                <a:gd name="T6" fmla="*/ 5 w 95"/>
                <a:gd name="T7" fmla="*/ 67 h 85"/>
                <a:gd name="T8" fmla="*/ 36 w 95"/>
                <a:gd name="T9" fmla="*/ 54 h 85"/>
                <a:gd name="T10" fmla="*/ 38 w 95"/>
                <a:gd name="T11" fmla="*/ 51 h 85"/>
                <a:gd name="T12" fmla="*/ 36 w 95"/>
                <a:gd name="T13" fmla="*/ 47 h 85"/>
                <a:gd name="T14" fmla="*/ 48 w 95"/>
                <a:gd name="T15" fmla="*/ 0 h 85"/>
                <a:gd name="T16" fmla="*/ 59 w 95"/>
                <a:gd name="T17" fmla="*/ 47 h 85"/>
                <a:gd name="T18" fmla="*/ 57 w 95"/>
                <a:gd name="T19" fmla="*/ 51 h 85"/>
                <a:gd name="T20" fmla="*/ 59 w 95"/>
                <a:gd name="T21" fmla="*/ 54 h 85"/>
                <a:gd name="T22" fmla="*/ 91 w 95"/>
                <a:gd name="T23" fmla="*/ 67 h 85"/>
                <a:gd name="T24" fmla="*/ 95 w 95"/>
                <a:gd name="T25" fmla="*/ 76 h 85"/>
                <a:gd name="T26" fmla="*/ 95 w 95"/>
                <a:gd name="T2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85">
                  <a:moveTo>
                    <a:pt x="95" y="85"/>
                  </a:moveTo>
                  <a:cubicBezTo>
                    <a:pt x="0" y="85"/>
                    <a:pt x="0" y="85"/>
                    <a:pt x="0" y="85"/>
                  </a:cubicBezTo>
                  <a:cubicBezTo>
                    <a:pt x="0" y="82"/>
                    <a:pt x="0" y="79"/>
                    <a:pt x="0" y="76"/>
                  </a:cubicBezTo>
                  <a:cubicBezTo>
                    <a:pt x="0" y="72"/>
                    <a:pt x="1" y="70"/>
                    <a:pt x="5" y="67"/>
                  </a:cubicBezTo>
                  <a:cubicBezTo>
                    <a:pt x="12" y="61"/>
                    <a:pt x="24" y="57"/>
                    <a:pt x="36" y="54"/>
                  </a:cubicBezTo>
                  <a:cubicBezTo>
                    <a:pt x="38" y="53"/>
                    <a:pt x="38" y="53"/>
                    <a:pt x="38" y="51"/>
                  </a:cubicBezTo>
                  <a:cubicBezTo>
                    <a:pt x="38" y="49"/>
                    <a:pt x="38" y="49"/>
                    <a:pt x="36" y="47"/>
                  </a:cubicBezTo>
                  <a:cubicBezTo>
                    <a:pt x="23" y="36"/>
                    <a:pt x="24" y="2"/>
                    <a:pt x="48" y="0"/>
                  </a:cubicBezTo>
                  <a:cubicBezTo>
                    <a:pt x="71" y="2"/>
                    <a:pt x="72" y="36"/>
                    <a:pt x="59" y="47"/>
                  </a:cubicBezTo>
                  <a:cubicBezTo>
                    <a:pt x="57" y="49"/>
                    <a:pt x="57" y="49"/>
                    <a:pt x="57" y="51"/>
                  </a:cubicBezTo>
                  <a:cubicBezTo>
                    <a:pt x="57" y="53"/>
                    <a:pt x="57" y="53"/>
                    <a:pt x="59" y="54"/>
                  </a:cubicBezTo>
                  <a:cubicBezTo>
                    <a:pt x="71" y="57"/>
                    <a:pt x="83" y="61"/>
                    <a:pt x="91" y="67"/>
                  </a:cubicBezTo>
                  <a:cubicBezTo>
                    <a:pt x="94" y="70"/>
                    <a:pt x="95" y="72"/>
                    <a:pt x="95" y="76"/>
                  </a:cubicBezTo>
                  <a:cubicBezTo>
                    <a:pt x="95" y="79"/>
                    <a:pt x="95" y="82"/>
                    <a:pt x="95" y="85"/>
                  </a:cubicBezTo>
                  <a:close/>
                </a:path>
              </a:pathLst>
            </a:custGeom>
            <a:solidFill>
              <a:schemeClr val="tx1">
                <a:lumMod val="50000"/>
              </a:schemeClr>
            </a:solidFill>
            <a:ln>
              <a:solidFill>
                <a:schemeClr val="bg1"/>
              </a:solidFill>
            </a:ln>
            <a:extLst/>
          </p:spPr>
          <p:txBody>
            <a:bodyPr vert="horz" wrap="square" lIns="91427" tIns="45713" rIns="91427" bIns="45713" numCol="1" anchor="t" anchorCtr="0" compatLnSpc="1">
              <a:prstTxWarp prst="textNoShape">
                <a:avLst/>
              </a:prstTxWarp>
            </a:bodyPr>
            <a:lstStyle/>
            <a:p>
              <a:pPr defTabSz="931525"/>
              <a:endParaRPr lang="en-US">
                <a:solidFill>
                  <a:srgbClr val="4F4F4F"/>
                </a:solidFill>
              </a:endParaRPr>
            </a:p>
          </p:txBody>
        </p:sp>
        <p:sp>
          <p:nvSpPr>
            <p:cNvPr id="310" name="Freeform 237"/>
            <p:cNvSpPr>
              <a:spLocks noChangeAspect="1"/>
            </p:cNvSpPr>
            <p:nvPr/>
          </p:nvSpPr>
          <p:spPr bwMode="auto">
            <a:xfrm>
              <a:off x="7883847" y="3491509"/>
              <a:ext cx="268359" cy="239735"/>
            </a:xfrm>
            <a:custGeom>
              <a:avLst/>
              <a:gdLst>
                <a:gd name="T0" fmla="*/ 95 w 95"/>
                <a:gd name="T1" fmla="*/ 85 h 85"/>
                <a:gd name="T2" fmla="*/ 0 w 95"/>
                <a:gd name="T3" fmla="*/ 85 h 85"/>
                <a:gd name="T4" fmla="*/ 0 w 95"/>
                <a:gd name="T5" fmla="*/ 76 h 85"/>
                <a:gd name="T6" fmla="*/ 5 w 95"/>
                <a:gd name="T7" fmla="*/ 67 h 85"/>
                <a:gd name="T8" fmla="*/ 36 w 95"/>
                <a:gd name="T9" fmla="*/ 54 h 85"/>
                <a:gd name="T10" fmla="*/ 38 w 95"/>
                <a:gd name="T11" fmla="*/ 51 h 85"/>
                <a:gd name="T12" fmla="*/ 36 w 95"/>
                <a:gd name="T13" fmla="*/ 47 h 85"/>
                <a:gd name="T14" fmla="*/ 48 w 95"/>
                <a:gd name="T15" fmla="*/ 0 h 85"/>
                <a:gd name="T16" fmla="*/ 59 w 95"/>
                <a:gd name="T17" fmla="*/ 47 h 85"/>
                <a:gd name="T18" fmla="*/ 57 w 95"/>
                <a:gd name="T19" fmla="*/ 51 h 85"/>
                <a:gd name="T20" fmla="*/ 59 w 95"/>
                <a:gd name="T21" fmla="*/ 54 h 85"/>
                <a:gd name="T22" fmla="*/ 91 w 95"/>
                <a:gd name="T23" fmla="*/ 67 h 85"/>
                <a:gd name="T24" fmla="*/ 95 w 95"/>
                <a:gd name="T25" fmla="*/ 76 h 85"/>
                <a:gd name="T26" fmla="*/ 95 w 95"/>
                <a:gd name="T2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85">
                  <a:moveTo>
                    <a:pt x="95" y="85"/>
                  </a:moveTo>
                  <a:cubicBezTo>
                    <a:pt x="0" y="85"/>
                    <a:pt x="0" y="85"/>
                    <a:pt x="0" y="85"/>
                  </a:cubicBezTo>
                  <a:cubicBezTo>
                    <a:pt x="0" y="82"/>
                    <a:pt x="0" y="79"/>
                    <a:pt x="0" y="76"/>
                  </a:cubicBezTo>
                  <a:cubicBezTo>
                    <a:pt x="0" y="72"/>
                    <a:pt x="1" y="70"/>
                    <a:pt x="5" y="67"/>
                  </a:cubicBezTo>
                  <a:cubicBezTo>
                    <a:pt x="12" y="61"/>
                    <a:pt x="24" y="57"/>
                    <a:pt x="36" y="54"/>
                  </a:cubicBezTo>
                  <a:cubicBezTo>
                    <a:pt x="38" y="53"/>
                    <a:pt x="38" y="53"/>
                    <a:pt x="38" y="51"/>
                  </a:cubicBezTo>
                  <a:cubicBezTo>
                    <a:pt x="38" y="49"/>
                    <a:pt x="38" y="49"/>
                    <a:pt x="36" y="47"/>
                  </a:cubicBezTo>
                  <a:cubicBezTo>
                    <a:pt x="23" y="36"/>
                    <a:pt x="24" y="2"/>
                    <a:pt x="48" y="0"/>
                  </a:cubicBezTo>
                  <a:cubicBezTo>
                    <a:pt x="71" y="2"/>
                    <a:pt x="72" y="36"/>
                    <a:pt x="59" y="47"/>
                  </a:cubicBezTo>
                  <a:cubicBezTo>
                    <a:pt x="57" y="49"/>
                    <a:pt x="57" y="49"/>
                    <a:pt x="57" y="51"/>
                  </a:cubicBezTo>
                  <a:cubicBezTo>
                    <a:pt x="57" y="53"/>
                    <a:pt x="57" y="53"/>
                    <a:pt x="59" y="54"/>
                  </a:cubicBezTo>
                  <a:cubicBezTo>
                    <a:pt x="71" y="57"/>
                    <a:pt x="83" y="61"/>
                    <a:pt x="91" y="67"/>
                  </a:cubicBezTo>
                  <a:cubicBezTo>
                    <a:pt x="94" y="70"/>
                    <a:pt x="95" y="72"/>
                    <a:pt x="95" y="76"/>
                  </a:cubicBezTo>
                  <a:cubicBezTo>
                    <a:pt x="95" y="79"/>
                    <a:pt x="95" y="82"/>
                    <a:pt x="95" y="85"/>
                  </a:cubicBezTo>
                  <a:close/>
                </a:path>
              </a:pathLst>
            </a:custGeom>
            <a:solidFill>
              <a:schemeClr val="tx1">
                <a:lumMod val="50000"/>
              </a:schemeClr>
            </a:solidFill>
            <a:ln>
              <a:solidFill>
                <a:schemeClr val="bg1"/>
              </a:solidFill>
            </a:ln>
            <a:extLst/>
          </p:spPr>
          <p:txBody>
            <a:bodyPr vert="horz" wrap="square" lIns="91427" tIns="45713" rIns="91427" bIns="45713" numCol="1" anchor="t" anchorCtr="0" compatLnSpc="1">
              <a:prstTxWarp prst="textNoShape">
                <a:avLst/>
              </a:prstTxWarp>
            </a:bodyPr>
            <a:lstStyle/>
            <a:p>
              <a:pPr defTabSz="931525"/>
              <a:endParaRPr lang="en-US">
                <a:solidFill>
                  <a:srgbClr val="4F4F4F"/>
                </a:solidFill>
              </a:endParaRPr>
            </a:p>
          </p:txBody>
        </p:sp>
        <p:sp>
          <p:nvSpPr>
            <p:cNvPr id="311" name="Freeform 237"/>
            <p:cNvSpPr>
              <a:spLocks noChangeAspect="1"/>
            </p:cNvSpPr>
            <p:nvPr/>
          </p:nvSpPr>
          <p:spPr bwMode="auto">
            <a:xfrm>
              <a:off x="7440087" y="2919206"/>
              <a:ext cx="268359" cy="239735"/>
            </a:xfrm>
            <a:custGeom>
              <a:avLst/>
              <a:gdLst>
                <a:gd name="T0" fmla="*/ 95 w 95"/>
                <a:gd name="T1" fmla="*/ 85 h 85"/>
                <a:gd name="T2" fmla="*/ 0 w 95"/>
                <a:gd name="T3" fmla="*/ 85 h 85"/>
                <a:gd name="T4" fmla="*/ 0 w 95"/>
                <a:gd name="T5" fmla="*/ 76 h 85"/>
                <a:gd name="T6" fmla="*/ 5 w 95"/>
                <a:gd name="T7" fmla="*/ 67 h 85"/>
                <a:gd name="T8" fmla="*/ 36 w 95"/>
                <a:gd name="T9" fmla="*/ 54 h 85"/>
                <a:gd name="T10" fmla="*/ 38 w 95"/>
                <a:gd name="T11" fmla="*/ 51 h 85"/>
                <a:gd name="T12" fmla="*/ 36 w 95"/>
                <a:gd name="T13" fmla="*/ 47 h 85"/>
                <a:gd name="T14" fmla="*/ 48 w 95"/>
                <a:gd name="T15" fmla="*/ 0 h 85"/>
                <a:gd name="T16" fmla="*/ 59 w 95"/>
                <a:gd name="T17" fmla="*/ 47 h 85"/>
                <a:gd name="T18" fmla="*/ 57 w 95"/>
                <a:gd name="T19" fmla="*/ 51 h 85"/>
                <a:gd name="T20" fmla="*/ 59 w 95"/>
                <a:gd name="T21" fmla="*/ 54 h 85"/>
                <a:gd name="T22" fmla="*/ 91 w 95"/>
                <a:gd name="T23" fmla="*/ 67 h 85"/>
                <a:gd name="T24" fmla="*/ 95 w 95"/>
                <a:gd name="T25" fmla="*/ 76 h 85"/>
                <a:gd name="T26" fmla="*/ 95 w 95"/>
                <a:gd name="T2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85">
                  <a:moveTo>
                    <a:pt x="95" y="85"/>
                  </a:moveTo>
                  <a:cubicBezTo>
                    <a:pt x="0" y="85"/>
                    <a:pt x="0" y="85"/>
                    <a:pt x="0" y="85"/>
                  </a:cubicBezTo>
                  <a:cubicBezTo>
                    <a:pt x="0" y="82"/>
                    <a:pt x="0" y="79"/>
                    <a:pt x="0" y="76"/>
                  </a:cubicBezTo>
                  <a:cubicBezTo>
                    <a:pt x="0" y="72"/>
                    <a:pt x="1" y="70"/>
                    <a:pt x="5" y="67"/>
                  </a:cubicBezTo>
                  <a:cubicBezTo>
                    <a:pt x="12" y="61"/>
                    <a:pt x="24" y="57"/>
                    <a:pt x="36" y="54"/>
                  </a:cubicBezTo>
                  <a:cubicBezTo>
                    <a:pt x="38" y="53"/>
                    <a:pt x="38" y="53"/>
                    <a:pt x="38" y="51"/>
                  </a:cubicBezTo>
                  <a:cubicBezTo>
                    <a:pt x="38" y="49"/>
                    <a:pt x="38" y="49"/>
                    <a:pt x="36" y="47"/>
                  </a:cubicBezTo>
                  <a:cubicBezTo>
                    <a:pt x="23" y="36"/>
                    <a:pt x="24" y="2"/>
                    <a:pt x="48" y="0"/>
                  </a:cubicBezTo>
                  <a:cubicBezTo>
                    <a:pt x="71" y="2"/>
                    <a:pt x="72" y="36"/>
                    <a:pt x="59" y="47"/>
                  </a:cubicBezTo>
                  <a:cubicBezTo>
                    <a:pt x="57" y="49"/>
                    <a:pt x="57" y="49"/>
                    <a:pt x="57" y="51"/>
                  </a:cubicBezTo>
                  <a:cubicBezTo>
                    <a:pt x="57" y="53"/>
                    <a:pt x="57" y="53"/>
                    <a:pt x="59" y="54"/>
                  </a:cubicBezTo>
                  <a:cubicBezTo>
                    <a:pt x="71" y="57"/>
                    <a:pt x="83" y="61"/>
                    <a:pt x="91" y="67"/>
                  </a:cubicBezTo>
                  <a:cubicBezTo>
                    <a:pt x="94" y="70"/>
                    <a:pt x="95" y="72"/>
                    <a:pt x="95" y="76"/>
                  </a:cubicBezTo>
                  <a:cubicBezTo>
                    <a:pt x="95" y="79"/>
                    <a:pt x="95" y="82"/>
                    <a:pt x="95" y="85"/>
                  </a:cubicBezTo>
                  <a:close/>
                </a:path>
              </a:pathLst>
            </a:custGeom>
            <a:solidFill>
              <a:schemeClr val="tx1">
                <a:lumMod val="50000"/>
              </a:schemeClr>
            </a:solidFill>
            <a:ln>
              <a:solidFill>
                <a:schemeClr val="bg1"/>
              </a:solidFill>
            </a:ln>
            <a:extLst/>
          </p:spPr>
          <p:txBody>
            <a:bodyPr vert="horz" wrap="square" lIns="91427" tIns="45713" rIns="91427" bIns="45713" numCol="1" anchor="t" anchorCtr="0" compatLnSpc="1">
              <a:prstTxWarp prst="textNoShape">
                <a:avLst/>
              </a:prstTxWarp>
            </a:bodyPr>
            <a:lstStyle/>
            <a:p>
              <a:pPr defTabSz="931525"/>
              <a:endParaRPr lang="en-US">
                <a:solidFill>
                  <a:srgbClr val="4F4F4F"/>
                </a:solidFill>
              </a:endParaRPr>
            </a:p>
          </p:txBody>
        </p:sp>
        <p:sp>
          <p:nvSpPr>
            <p:cNvPr id="312" name="Freeform 237"/>
            <p:cNvSpPr>
              <a:spLocks noChangeAspect="1"/>
            </p:cNvSpPr>
            <p:nvPr/>
          </p:nvSpPr>
          <p:spPr bwMode="auto">
            <a:xfrm>
              <a:off x="10164060" y="4452208"/>
              <a:ext cx="268359" cy="239735"/>
            </a:xfrm>
            <a:custGeom>
              <a:avLst/>
              <a:gdLst>
                <a:gd name="T0" fmla="*/ 95 w 95"/>
                <a:gd name="T1" fmla="*/ 85 h 85"/>
                <a:gd name="T2" fmla="*/ 0 w 95"/>
                <a:gd name="T3" fmla="*/ 85 h 85"/>
                <a:gd name="T4" fmla="*/ 0 w 95"/>
                <a:gd name="T5" fmla="*/ 76 h 85"/>
                <a:gd name="T6" fmla="*/ 5 w 95"/>
                <a:gd name="T7" fmla="*/ 67 h 85"/>
                <a:gd name="T8" fmla="*/ 36 w 95"/>
                <a:gd name="T9" fmla="*/ 54 h 85"/>
                <a:gd name="T10" fmla="*/ 38 w 95"/>
                <a:gd name="T11" fmla="*/ 51 h 85"/>
                <a:gd name="T12" fmla="*/ 36 w 95"/>
                <a:gd name="T13" fmla="*/ 47 h 85"/>
                <a:gd name="T14" fmla="*/ 48 w 95"/>
                <a:gd name="T15" fmla="*/ 0 h 85"/>
                <a:gd name="T16" fmla="*/ 59 w 95"/>
                <a:gd name="T17" fmla="*/ 47 h 85"/>
                <a:gd name="T18" fmla="*/ 57 w 95"/>
                <a:gd name="T19" fmla="*/ 51 h 85"/>
                <a:gd name="T20" fmla="*/ 59 w 95"/>
                <a:gd name="T21" fmla="*/ 54 h 85"/>
                <a:gd name="T22" fmla="*/ 91 w 95"/>
                <a:gd name="T23" fmla="*/ 67 h 85"/>
                <a:gd name="T24" fmla="*/ 95 w 95"/>
                <a:gd name="T25" fmla="*/ 76 h 85"/>
                <a:gd name="T26" fmla="*/ 95 w 95"/>
                <a:gd name="T2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85">
                  <a:moveTo>
                    <a:pt x="95" y="85"/>
                  </a:moveTo>
                  <a:cubicBezTo>
                    <a:pt x="0" y="85"/>
                    <a:pt x="0" y="85"/>
                    <a:pt x="0" y="85"/>
                  </a:cubicBezTo>
                  <a:cubicBezTo>
                    <a:pt x="0" y="82"/>
                    <a:pt x="0" y="79"/>
                    <a:pt x="0" y="76"/>
                  </a:cubicBezTo>
                  <a:cubicBezTo>
                    <a:pt x="0" y="72"/>
                    <a:pt x="1" y="70"/>
                    <a:pt x="5" y="67"/>
                  </a:cubicBezTo>
                  <a:cubicBezTo>
                    <a:pt x="12" y="61"/>
                    <a:pt x="24" y="57"/>
                    <a:pt x="36" y="54"/>
                  </a:cubicBezTo>
                  <a:cubicBezTo>
                    <a:pt x="38" y="53"/>
                    <a:pt x="38" y="53"/>
                    <a:pt x="38" y="51"/>
                  </a:cubicBezTo>
                  <a:cubicBezTo>
                    <a:pt x="38" y="49"/>
                    <a:pt x="38" y="49"/>
                    <a:pt x="36" y="47"/>
                  </a:cubicBezTo>
                  <a:cubicBezTo>
                    <a:pt x="23" y="36"/>
                    <a:pt x="24" y="2"/>
                    <a:pt x="48" y="0"/>
                  </a:cubicBezTo>
                  <a:cubicBezTo>
                    <a:pt x="71" y="2"/>
                    <a:pt x="72" y="36"/>
                    <a:pt x="59" y="47"/>
                  </a:cubicBezTo>
                  <a:cubicBezTo>
                    <a:pt x="57" y="49"/>
                    <a:pt x="57" y="49"/>
                    <a:pt x="57" y="51"/>
                  </a:cubicBezTo>
                  <a:cubicBezTo>
                    <a:pt x="57" y="53"/>
                    <a:pt x="57" y="53"/>
                    <a:pt x="59" y="54"/>
                  </a:cubicBezTo>
                  <a:cubicBezTo>
                    <a:pt x="71" y="57"/>
                    <a:pt x="83" y="61"/>
                    <a:pt x="91" y="67"/>
                  </a:cubicBezTo>
                  <a:cubicBezTo>
                    <a:pt x="94" y="70"/>
                    <a:pt x="95" y="72"/>
                    <a:pt x="95" y="76"/>
                  </a:cubicBezTo>
                  <a:cubicBezTo>
                    <a:pt x="95" y="79"/>
                    <a:pt x="95" y="82"/>
                    <a:pt x="95" y="85"/>
                  </a:cubicBezTo>
                  <a:close/>
                </a:path>
              </a:pathLst>
            </a:custGeom>
            <a:solidFill>
              <a:schemeClr val="tx1">
                <a:lumMod val="50000"/>
              </a:schemeClr>
            </a:solidFill>
            <a:ln>
              <a:solidFill>
                <a:schemeClr val="bg1"/>
              </a:solidFill>
            </a:ln>
            <a:extLst/>
          </p:spPr>
          <p:txBody>
            <a:bodyPr vert="horz" wrap="square" lIns="91427" tIns="45713" rIns="91427" bIns="45713" numCol="1" anchor="t" anchorCtr="0" compatLnSpc="1">
              <a:prstTxWarp prst="textNoShape">
                <a:avLst/>
              </a:prstTxWarp>
            </a:bodyPr>
            <a:lstStyle/>
            <a:p>
              <a:pPr defTabSz="931525"/>
              <a:endParaRPr lang="en-US">
                <a:solidFill>
                  <a:srgbClr val="4F4F4F"/>
                </a:solidFill>
              </a:endParaRPr>
            </a:p>
          </p:txBody>
        </p:sp>
        <p:sp>
          <p:nvSpPr>
            <p:cNvPr id="313" name="Freeform 237"/>
            <p:cNvSpPr>
              <a:spLocks noChangeAspect="1"/>
            </p:cNvSpPr>
            <p:nvPr/>
          </p:nvSpPr>
          <p:spPr bwMode="auto">
            <a:xfrm>
              <a:off x="7105451" y="5349277"/>
              <a:ext cx="268359" cy="239735"/>
            </a:xfrm>
            <a:custGeom>
              <a:avLst/>
              <a:gdLst>
                <a:gd name="T0" fmla="*/ 95 w 95"/>
                <a:gd name="T1" fmla="*/ 85 h 85"/>
                <a:gd name="T2" fmla="*/ 0 w 95"/>
                <a:gd name="T3" fmla="*/ 85 h 85"/>
                <a:gd name="T4" fmla="*/ 0 w 95"/>
                <a:gd name="T5" fmla="*/ 76 h 85"/>
                <a:gd name="T6" fmla="*/ 5 w 95"/>
                <a:gd name="T7" fmla="*/ 67 h 85"/>
                <a:gd name="T8" fmla="*/ 36 w 95"/>
                <a:gd name="T9" fmla="*/ 54 h 85"/>
                <a:gd name="T10" fmla="*/ 38 w 95"/>
                <a:gd name="T11" fmla="*/ 51 h 85"/>
                <a:gd name="T12" fmla="*/ 36 w 95"/>
                <a:gd name="T13" fmla="*/ 47 h 85"/>
                <a:gd name="T14" fmla="*/ 48 w 95"/>
                <a:gd name="T15" fmla="*/ 0 h 85"/>
                <a:gd name="T16" fmla="*/ 59 w 95"/>
                <a:gd name="T17" fmla="*/ 47 h 85"/>
                <a:gd name="T18" fmla="*/ 57 w 95"/>
                <a:gd name="T19" fmla="*/ 51 h 85"/>
                <a:gd name="T20" fmla="*/ 59 w 95"/>
                <a:gd name="T21" fmla="*/ 54 h 85"/>
                <a:gd name="T22" fmla="*/ 91 w 95"/>
                <a:gd name="T23" fmla="*/ 67 h 85"/>
                <a:gd name="T24" fmla="*/ 95 w 95"/>
                <a:gd name="T25" fmla="*/ 76 h 85"/>
                <a:gd name="T26" fmla="*/ 95 w 95"/>
                <a:gd name="T2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85">
                  <a:moveTo>
                    <a:pt x="95" y="85"/>
                  </a:moveTo>
                  <a:cubicBezTo>
                    <a:pt x="0" y="85"/>
                    <a:pt x="0" y="85"/>
                    <a:pt x="0" y="85"/>
                  </a:cubicBezTo>
                  <a:cubicBezTo>
                    <a:pt x="0" y="82"/>
                    <a:pt x="0" y="79"/>
                    <a:pt x="0" y="76"/>
                  </a:cubicBezTo>
                  <a:cubicBezTo>
                    <a:pt x="0" y="72"/>
                    <a:pt x="1" y="70"/>
                    <a:pt x="5" y="67"/>
                  </a:cubicBezTo>
                  <a:cubicBezTo>
                    <a:pt x="12" y="61"/>
                    <a:pt x="24" y="57"/>
                    <a:pt x="36" y="54"/>
                  </a:cubicBezTo>
                  <a:cubicBezTo>
                    <a:pt x="38" y="53"/>
                    <a:pt x="38" y="53"/>
                    <a:pt x="38" y="51"/>
                  </a:cubicBezTo>
                  <a:cubicBezTo>
                    <a:pt x="38" y="49"/>
                    <a:pt x="38" y="49"/>
                    <a:pt x="36" y="47"/>
                  </a:cubicBezTo>
                  <a:cubicBezTo>
                    <a:pt x="23" y="36"/>
                    <a:pt x="24" y="2"/>
                    <a:pt x="48" y="0"/>
                  </a:cubicBezTo>
                  <a:cubicBezTo>
                    <a:pt x="71" y="2"/>
                    <a:pt x="72" y="36"/>
                    <a:pt x="59" y="47"/>
                  </a:cubicBezTo>
                  <a:cubicBezTo>
                    <a:pt x="57" y="49"/>
                    <a:pt x="57" y="49"/>
                    <a:pt x="57" y="51"/>
                  </a:cubicBezTo>
                  <a:cubicBezTo>
                    <a:pt x="57" y="53"/>
                    <a:pt x="57" y="53"/>
                    <a:pt x="59" y="54"/>
                  </a:cubicBezTo>
                  <a:cubicBezTo>
                    <a:pt x="71" y="57"/>
                    <a:pt x="83" y="61"/>
                    <a:pt x="91" y="67"/>
                  </a:cubicBezTo>
                  <a:cubicBezTo>
                    <a:pt x="94" y="70"/>
                    <a:pt x="95" y="72"/>
                    <a:pt x="95" y="76"/>
                  </a:cubicBezTo>
                  <a:cubicBezTo>
                    <a:pt x="95" y="79"/>
                    <a:pt x="95" y="82"/>
                    <a:pt x="95" y="85"/>
                  </a:cubicBezTo>
                  <a:close/>
                </a:path>
              </a:pathLst>
            </a:custGeom>
            <a:solidFill>
              <a:schemeClr val="tx1">
                <a:lumMod val="50000"/>
              </a:schemeClr>
            </a:solidFill>
            <a:ln>
              <a:solidFill>
                <a:schemeClr val="bg1"/>
              </a:solidFill>
            </a:ln>
            <a:extLst/>
          </p:spPr>
          <p:txBody>
            <a:bodyPr vert="horz" wrap="square" lIns="91427" tIns="45713" rIns="91427" bIns="45713" numCol="1" anchor="t" anchorCtr="0" compatLnSpc="1">
              <a:prstTxWarp prst="textNoShape">
                <a:avLst/>
              </a:prstTxWarp>
            </a:bodyPr>
            <a:lstStyle/>
            <a:p>
              <a:pPr defTabSz="931525"/>
              <a:endParaRPr lang="en-US">
                <a:solidFill>
                  <a:srgbClr val="4F4F4F"/>
                </a:solidFill>
              </a:endParaRPr>
            </a:p>
          </p:txBody>
        </p:sp>
        <p:sp>
          <p:nvSpPr>
            <p:cNvPr id="314" name="Freeform 237"/>
            <p:cNvSpPr>
              <a:spLocks noChangeAspect="1"/>
            </p:cNvSpPr>
            <p:nvPr/>
          </p:nvSpPr>
          <p:spPr bwMode="auto">
            <a:xfrm>
              <a:off x="7386136" y="2345616"/>
              <a:ext cx="268359" cy="239735"/>
            </a:xfrm>
            <a:custGeom>
              <a:avLst/>
              <a:gdLst>
                <a:gd name="T0" fmla="*/ 95 w 95"/>
                <a:gd name="T1" fmla="*/ 85 h 85"/>
                <a:gd name="T2" fmla="*/ 0 w 95"/>
                <a:gd name="T3" fmla="*/ 85 h 85"/>
                <a:gd name="T4" fmla="*/ 0 w 95"/>
                <a:gd name="T5" fmla="*/ 76 h 85"/>
                <a:gd name="T6" fmla="*/ 5 w 95"/>
                <a:gd name="T7" fmla="*/ 67 h 85"/>
                <a:gd name="T8" fmla="*/ 36 w 95"/>
                <a:gd name="T9" fmla="*/ 54 h 85"/>
                <a:gd name="T10" fmla="*/ 38 w 95"/>
                <a:gd name="T11" fmla="*/ 51 h 85"/>
                <a:gd name="T12" fmla="*/ 36 w 95"/>
                <a:gd name="T13" fmla="*/ 47 h 85"/>
                <a:gd name="T14" fmla="*/ 48 w 95"/>
                <a:gd name="T15" fmla="*/ 0 h 85"/>
                <a:gd name="T16" fmla="*/ 59 w 95"/>
                <a:gd name="T17" fmla="*/ 47 h 85"/>
                <a:gd name="T18" fmla="*/ 57 w 95"/>
                <a:gd name="T19" fmla="*/ 51 h 85"/>
                <a:gd name="T20" fmla="*/ 59 w 95"/>
                <a:gd name="T21" fmla="*/ 54 h 85"/>
                <a:gd name="T22" fmla="*/ 91 w 95"/>
                <a:gd name="T23" fmla="*/ 67 h 85"/>
                <a:gd name="T24" fmla="*/ 95 w 95"/>
                <a:gd name="T25" fmla="*/ 76 h 85"/>
                <a:gd name="T26" fmla="*/ 95 w 95"/>
                <a:gd name="T2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85">
                  <a:moveTo>
                    <a:pt x="95" y="85"/>
                  </a:moveTo>
                  <a:cubicBezTo>
                    <a:pt x="0" y="85"/>
                    <a:pt x="0" y="85"/>
                    <a:pt x="0" y="85"/>
                  </a:cubicBezTo>
                  <a:cubicBezTo>
                    <a:pt x="0" y="82"/>
                    <a:pt x="0" y="79"/>
                    <a:pt x="0" y="76"/>
                  </a:cubicBezTo>
                  <a:cubicBezTo>
                    <a:pt x="0" y="72"/>
                    <a:pt x="1" y="70"/>
                    <a:pt x="5" y="67"/>
                  </a:cubicBezTo>
                  <a:cubicBezTo>
                    <a:pt x="12" y="61"/>
                    <a:pt x="24" y="57"/>
                    <a:pt x="36" y="54"/>
                  </a:cubicBezTo>
                  <a:cubicBezTo>
                    <a:pt x="38" y="53"/>
                    <a:pt x="38" y="53"/>
                    <a:pt x="38" y="51"/>
                  </a:cubicBezTo>
                  <a:cubicBezTo>
                    <a:pt x="38" y="49"/>
                    <a:pt x="38" y="49"/>
                    <a:pt x="36" y="47"/>
                  </a:cubicBezTo>
                  <a:cubicBezTo>
                    <a:pt x="23" y="36"/>
                    <a:pt x="24" y="2"/>
                    <a:pt x="48" y="0"/>
                  </a:cubicBezTo>
                  <a:cubicBezTo>
                    <a:pt x="71" y="2"/>
                    <a:pt x="72" y="36"/>
                    <a:pt x="59" y="47"/>
                  </a:cubicBezTo>
                  <a:cubicBezTo>
                    <a:pt x="57" y="49"/>
                    <a:pt x="57" y="49"/>
                    <a:pt x="57" y="51"/>
                  </a:cubicBezTo>
                  <a:cubicBezTo>
                    <a:pt x="57" y="53"/>
                    <a:pt x="57" y="53"/>
                    <a:pt x="59" y="54"/>
                  </a:cubicBezTo>
                  <a:cubicBezTo>
                    <a:pt x="71" y="57"/>
                    <a:pt x="83" y="61"/>
                    <a:pt x="91" y="67"/>
                  </a:cubicBezTo>
                  <a:cubicBezTo>
                    <a:pt x="94" y="70"/>
                    <a:pt x="95" y="72"/>
                    <a:pt x="95" y="76"/>
                  </a:cubicBezTo>
                  <a:cubicBezTo>
                    <a:pt x="95" y="79"/>
                    <a:pt x="95" y="82"/>
                    <a:pt x="95" y="85"/>
                  </a:cubicBezTo>
                  <a:close/>
                </a:path>
              </a:pathLst>
            </a:custGeom>
            <a:solidFill>
              <a:schemeClr val="tx1">
                <a:lumMod val="50000"/>
              </a:schemeClr>
            </a:solidFill>
            <a:ln>
              <a:solidFill>
                <a:schemeClr val="bg1"/>
              </a:solidFill>
            </a:ln>
            <a:extLst/>
          </p:spPr>
          <p:txBody>
            <a:bodyPr vert="horz" wrap="square" lIns="91427" tIns="45713" rIns="91427" bIns="45713" numCol="1" anchor="t" anchorCtr="0" compatLnSpc="1">
              <a:prstTxWarp prst="textNoShape">
                <a:avLst/>
              </a:prstTxWarp>
            </a:bodyPr>
            <a:lstStyle/>
            <a:p>
              <a:pPr defTabSz="931525"/>
              <a:endParaRPr lang="en-US">
                <a:solidFill>
                  <a:srgbClr val="4F4F4F"/>
                </a:solidFill>
              </a:endParaRPr>
            </a:p>
          </p:txBody>
        </p:sp>
        <p:sp>
          <p:nvSpPr>
            <p:cNvPr id="315" name="Freeform 314"/>
            <p:cNvSpPr>
              <a:spLocks noChangeAspect="1"/>
            </p:cNvSpPr>
            <p:nvPr/>
          </p:nvSpPr>
          <p:spPr bwMode="auto">
            <a:xfrm>
              <a:off x="6698987" y="2657298"/>
              <a:ext cx="268359" cy="239735"/>
            </a:xfrm>
            <a:custGeom>
              <a:avLst/>
              <a:gdLst>
                <a:gd name="T0" fmla="*/ 95 w 95"/>
                <a:gd name="T1" fmla="*/ 85 h 85"/>
                <a:gd name="T2" fmla="*/ 0 w 95"/>
                <a:gd name="T3" fmla="*/ 85 h 85"/>
                <a:gd name="T4" fmla="*/ 0 w 95"/>
                <a:gd name="T5" fmla="*/ 76 h 85"/>
                <a:gd name="T6" fmla="*/ 5 w 95"/>
                <a:gd name="T7" fmla="*/ 67 h 85"/>
                <a:gd name="T8" fmla="*/ 36 w 95"/>
                <a:gd name="T9" fmla="*/ 54 h 85"/>
                <a:gd name="T10" fmla="*/ 38 w 95"/>
                <a:gd name="T11" fmla="*/ 51 h 85"/>
                <a:gd name="T12" fmla="*/ 36 w 95"/>
                <a:gd name="T13" fmla="*/ 47 h 85"/>
                <a:gd name="T14" fmla="*/ 48 w 95"/>
                <a:gd name="T15" fmla="*/ 0 h 85"/>
                <a:gd name="T16" fmla="*/ 59 w 95"/>
                <a:gd name="T17" fmla="*/ 47 h 85"/>
                <a:gd name="T18" fmla="*/ 57 w 95"/>
                <a:gd name="T19" fmla="*/ 51 h 85"/>
                <a:gd name="T20" fmla="*/ 59 w 95"/>
                <a:gd name="T21" fmla="*/ 54 h 85"/>
                <a:gd name="T22" fmla="*/ 91 w 95"/>
                <a:gd name="T23" fmla="*/ 67 h 85"/>
                <a:gd name="T24" fmla="*/ 95 w 95"/>
                <a:gd name="T25" fmla="*/ 76 h 85"/>
                <a:gd name="T26" fmla="*/ 95 w 95"/>
                <a:gd name="T2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85">
                  <a:moveTo>
                    <a:pt x="95" y="85"/>
                  </a:moveTo>
                  <a:cubicBezTo>
                    <a:pt x="0" y="85"/>
                    <a:pt x="0" y="85"/>
                    <a:pt x="0" y="85"/>
                  </a:cubicBezTo>
                  <a:cubicBezTo>
                    <a:pt x="0" y="82"/>
                    <a:pt x="0" y="79"/>
                    <a:pt x="0" y="76"/>
                  </a:cubicBezTo>
                  <a:cubicBezTo>
                    <a:pt x="0" y="72"/>
                    <a:pt x="1" y="70"/>
                    <a:pt x="5" y="67"/>
                  </a:cubicBezTo>
                  <a:cubicBezTo>
                    <a:pt x="12" y="61"/>
                    <a:pt x="24" y="57"/>
                    <a:pt x="36" y="54"/>
                  </a:cubicBezTo>
                  <a:cubicBezTo>
                    <a:pt x="38" y="53"/>
                    <a:pt x="38" y="53"/>
                    <a:pt x="38" y="51"/>
                  </a:cubicBezTo>
                  <a:cubicBezTo>
                    <a:pt x="38" y="49"/>
                    <a:pt x="38" y="49"/>
                    <a:pt x="36" y="47"/>
                  </a:cubicBezTo>
                  <a:cubicBezTo>
                    <a:pt x="23" y="36"/>
                    <a:pt x="24" y="2"/>
                    <a:pt x="48" y="0"/>
                  </a:cubicBezTo>
                  <a:cubicBezTo>
                    <a:pt x="71" y="2"/>
                    <a:pt x="72" y="36"/>
                    <a:pt x="59" y="47"/>
                  </a:cubicBezTo>
                  <a:cubicBezTo>
                    <a:pt x="57" y="49"/>
                    <a:pt x="57" y="49"/>
                    <a:pt x="57" y="51"/>
                  </a:cubicBezTo>
                  <a:cubicBezTo>
                    <a:pt x="57" y="53"/>
                    <a:pt x="57" y="53"/>
                    <a:pt x="59" y="54"/>
                  </a:cubicBezTo>
                  <a:cubicBezTo>
                    <a:pt x="71" y="57"/>
                    <a:pt x="83" y="61"/>
                    <a:pt x="91" y="67"/>
                  </a:cubicBezTo>
                  <a:cubicBezTo>
                    <a:pt x="94" y="70"/>
                    <a:pt x="95" y="72"/>
                    <a:pt x="95" y="76"/>
                  </a:cubicBezTo>
                  <a:cubicBezTo>
                    <a:pt x="95" y="79"/>
                    <a:pt x="95" y="82"/>
                    <a:pt x="95" y="85"/>
                  </a:cubicBezTo>
                  <a:close/>
                </a:path>
              </a:pathLst>
            </a:custGeom>
            <a:solidFill>
              <a:schemeClr val="tx1">
                <a:lumMod val="50000"/>
              </a:schemeClr>
            </a:solidFill>
            <a:ln>
              <a:solidFill>
                <a:schemeClr val="bg1"/>
              </a:solidFill>
            </a:ln>
            <a:extLst/>
          </p:spPr>
          <p:txBody>
            <a:bodyPr vert="horz" wrap="square" lIns="91427" tIns="45713" rIns="91427" bIns="45713" numCol="1" anchor="t" anchorCtr="0" compatLnSpc="1">
              <a:prstTxWarp prst="textNoShape">
                <a:avLst/>
              </a:prstTxWarp>
            </a:bodyPr>
            <a:lstStyle/>
            <a:p>
              <a:pPr defTabSz="931525"/>
              <a:endParaRPr lang="en-US">
                <a:solidFill>
                  <a:srgbClr val="4F4F4F"/>
                </a:solidFill>
              </a:endParaRPr>
            </a:p>
          </p:txBody>
        </p:sp>
        <p:sp>
          <p:nvSpPr>
            <p:cNvPr id="316" name="Freeform 237"/>
            <p:cNvSpPr>
              <a:spLocks noChangeAspect="1"/>
            </p:cNvSpPr>
            <p:nvPr/>
          </p:nvSpPr>
          <p:spPr bwMode="auto">
            <a:xfrm>
              <a:off x="8751950" y="4139693"/>
              <a:ext cx="268359" cy="239735"/>
            </a:xfrm>
            <a:custGeom>
              <a:avLst/>
              <a:gdLst>
                <a:gd name="T0" fmla="*/ 95 w 95"/>
                <a:gd name="T1" fmla="*/ 85 h 85"/>
                <a:gd name="T2" fmla="*/ 0 w 95"/>
                <a:gd name="T3" fmla="*/ 85 h 85"/>
                <a:gd name="T4" fmla="*/ 0 w 95"/>
                <a:gd name="T5" fmla="*/ 76 h 85"/>
                <a:gd name="T6" fmla="*/ 5 w 95"/>
                <a:gd name="T7" fmla="*/ 67 h 85"/>
                <a:gd name="T8" fmla="*/ 36 w 95"/>
                <a:gd name="T9" fmla="*/ 54 h 85"/>
                <a:gd name="T10" fmla="*/ 38 w 95"/>
                <a:gd name="T11" fmla="*/ 51 h 85"/>
                <a:gd name="T12" fmla="*/ 36 w 95"/>
                <a:gd name="T13" fmla="*/ 47 h 85"/>
                <a:gd name="T14" fmla="*/ 48 w 95"/>
                <a:gd name="T15" fmla="*/ 0 h 85"/>
                <a:gd name="T16" fmla="*/ 59 w 95"/>
                <a:gd name="T17" fmla="*/ 47 h 85"/>
                <a:gd name="T18" fmla="*/ 57 w 95"/>
                <a:gd name="T19" fmla="*/ 51 h 85"/>
                <a:gd name="T20" fmla="*/ 59 w 95"/>
                <a:gd name="T21" fmla="*/ 54 h 85"/>
                <a:gd name="T22" fmla="*/ 91 w 95"/>
                <a:gd name="T23" fmla="*/ 67 h 85"/>
                <a:gd name="T24" fmla="*/ 95 w 95"/>
                <a:gd name="T25" fmla="*/ 76 h 85"/>
                <a:gd name="T26" fmla="*/ 95 w 95"/>
                <a:gd name="T2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85">
                  <a:moveTo>
                    <a:pt x="95" y="85"/>
                  </a:moveTo>
                  <a:cubicBezTo>
                    <a:pt x="0" y="85"/>
                    <a:pt x="0" y="85"/>
                    <a:pt x="0" y="85"/>
                  </a:cubicBezTo>
                  <a:cubicBezTo>
                    <a:pt x="0" y="82"/>
                    <a:pt x="0" y="79"/>
                    <a:pt x="0" y="76"/>
                  </a:cubicBezTo>
                  <a:cubicBezTo>
                    <a:pt x="0" y="72"/>
                    <a:pt x="1" y="70"/>
                    <a:pt x="5" y="67"/>
                  </a:cubicBezTo>
                  <a:cubicBezTo>
                    <a:pt x="12" y="61"/>
                    <a:pt x="24" y="57"/>
                    <a:pt x="36" y="54"/>
                  </a:cubicBezTo>
                  <a:cubicBezTo>
                    <a:pt x="38" y="53"/>
                    <a:pt x="38" y="53"/>
                    <a:pt x="38" y="51"/>
                  </a:cubicBezTo>
                  <a:cubicBezTo>
                    <a:pt x="38" y="49"/>
                    <a:pt x="38" y="49"/>
                    <a:pt x="36" y="47"/>
                  </a:cubicBezTo>
                  <a:cubicBezTo>
                    <a:pt x="23" y="36"/>
                    <a:pt x="24" y="2"/>
                    <a:pt x="48" y="0"/>
                  </a:cubicBezTo>
                  <a:cubicBezTo>
                    <a:pt x="71" y="2"/>
                    <a:pt x="72" y="36"/>
                    <a:pt x="59" y="47"/>
                  </a:cubicBezTo>
                  <a:cubicBezTo>
                    <a:pt x="57" y="49"/>
                    <a:pt x="57" y="49"/>
                    <a:pt x="57" y="51"/>
                  </a:cubicBezTo>
                  <a:cubicBezTo>
                    <a:pt x="57" y="53"/>
                    <a:pt x="57" y="53"/>
                    <a:pt x="59" y="54"/>
                  </a:cubicBezTo>
                  <a:cubicBezTo>
                    <a:pt x="71" y="57"/>
                    <a:pt x="83" y="61"/>
                    <a:pt x="91" y="67"/>
                  </a:cubicBezTo>
                  <a:cubicBezTo>
                    <a:pt x="94" y="70"/>
                    <a:pt x="95" y="72"/>
                    <a:pt x="95" y="76"/>
                  </a:cubicBezTo>
                  <a:cubicBezTo>
                    <a:pt x="95" y="79"/>
                    <a:pt x="95" y="82"/>
                    <a:pt x="95" y="85"/>
                  </a:cubicBezTo>
                  <a:close/>
                </a:path>
              </a:pathLst>
            </a:custGeom>
            <a:solidFill>
              <a:schemeClr val="tx1">
                <a:lumMod val="50000"/>
              </a:schemeClr>
            </a:solidFill>
            <a:ln>
              <a:solidFill>
                <a:schemeClr val="bg1"/>
              </a:solidFill>
            </a:ln>
            <a:extLst/>
          </p:spPr>
          <p:txBody>
            <a:bodyPr vert="horz" wrap="square" lIns="91427" tIns="45713" rIns="91427" bIns="45713" numCol="1" anchor="t" anchorCtr="0" compatLnSpc="1">
              <a:prstTxWarp prst="textNoShape">
                <a:avLst/>
              </a:prstTxWarp>
            </a:bodyPr>
            <a:lstStyle/>
            <a:p>
              <a:pPr defTabSz="931525"/>
              <a:endParaRPr lang="en-US">
                <a:solidFill>
                  <a:srgbClr val="4F4F4F"/>
                </a:solidFill>
              </a:endParaRPr>
            </a:p>
          </p:txBody>
        </p:sp>
        <p:sp>
          <p:nvSpPr>
            <p:cNvPr id="317" name="Freeform 237"/>
            <p:cNvSpPr>
              <a:spLocks noChangeAspect="1"/>
            </p:cNvSpPr>
            <p:nvPr/>
          </p:nvSpPr>
          <p:spPr bwMode="auto">
            <a:xfrm>
              <a:off x="6937580" y="2100513"/>
              <a:ext cx="268359" cy="239735"/>
            </a:xfrm>
            <a:custGeom>
              <a:avLst/>
              <a:gdLst>
                <a:gd name="T0" fmla="*/ 95 w 95"/>
                <a:gd name="T1" fmla="*/ 85 h 85"/>
                <a:gd name="T2" fmla="*/ 0 w 95"/>
                <a:gd name="T3" fmla="*/ 85 h 85"/>
                <a:gd name="T4" fmla="*/ 0 w 95"/>
                <a:gd name="T5" fmla="*/ 76 h 85"/>
                <a:gd name="T6" fmla="*/ 5 w 95"/>
                <a:gd name="T7" fmla="*/ 67 h 85"/>
                <a:gd name="T8" fmla="*/ 36 w 95"/>
                <a:gd name="T9" fmla="*/ 54 h 85"/>
                <a:gd name="T10" fmla="*/ 38 w 95"/>
                <a:gd name="T11" fmla="*/ 51 h 85"/>
                <a:gd name="T12" fmla="*/ 36 w 95"/>
                <a:gd name="T13" fmla="*/ 47 h 85"/>
                <a:gd name="T14" fmla="*/ 48 w 95"/>
                <a:gd name="T15" fmla="*/ 0 h 85"/>
                <a:gd name="T16" fmla="*/ 59 w 95"/>
                <a:gd name="T17" fmla="*/ 47 h 85"/>
                <a:gd name="T18" fmla="*/ 57 w 95"/>
                <a:gd name="T19" fmla="*/ 51 h 85"/>
                <a:gd name="T20" fmla="*/ 59 w 95"/>
                <a:gd name="T21" fmla="*/ 54 h 85"/>
                <a:gd name="T22" fmla="*/ 91 w 95"/>
                <a:gd name="T23" fmla="*/ 67 h 85"/>
                <a:gd name="T24" fmla="*/ 95 w 95"/>
                <a:gd name="T25" fmla="*/ 76 h 85"/>
                <a:gd name="T26" fmla="*/ 95 w 95"/>
                <a:gd name="T2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85">
                  <a:moveTo>
                    <a:pt x="95" y="85"/>
                  </a:moveTo>
                  <a:cubicBezTo>
                    <a:pt x="0" y="85"/>
                    <a:pt x="0" y="85"/>
                    <a:pt x="0" y="85"/>
                  </a:cubicBezTo>
                  <a:cubicBezTo>
                    <a:pt x="0" y="82"/>
                    <a:pt x="0" y="79"/>
                    <a:pt x="0" y="76"/>
                  </a:cubicBezTo>
                  <a:cubicBezTo>
                    <a:pt x="0" y="72"/>
                    <a:pt x="1" y="70"/>
                    <a:pt x="5" y="67"/>
                  </a:cubicBezTo>
                  <a:cubicBezTo>
                    <a:pt x="12" y="61"/>
                    <a:pt x="24" y="57"/>
                    <a:pt x="36" y="54"/>
                  </a:cubicBezTo>
                  <a:cubicBezTo>
                    <a:pt x="38" y="53"/>
                    <a:pt x="38" y="53"/>
                    <a:pt x="38" y="51"/>
                  </a:cubicBezTo>
                  <a:cubicBezTo>
                    <a:pt x="38" y="49"/>
                    <a:pt x="38" y="49"/>
                    <a:pt x="36" y="47"/>
                  </a:cubicBezTo>
                  <a:cubicBezTo>
                    <a:pt x="23" y="36"/>
                    <a:pt x="24" y="2"/>
                    <a:pt x="48" y="0"/>
                  </a:cubicBezTo>
                  <a:cubicBezTo>
                    <a:pt x="71" y="2"/>
                    <a:pt x="72" y="36"/>
                    <a:pt x="59" y="47"/>
                  </a:cubicBezTo>
                  <a:cubicBezTo>
                    <a:pt x="57" y="49"/>
                    <a:pt x="57" y="49"/>
                    <a:pt x="57" y="51"/>
                  </a:cubicBezTo>
                  <a:cubicBezTo>
                    <a:pt x="57" y="53"/>
                    <a:pt x="57" y="53"/>
                    <a:pt x="59" y="54"/>
                  </a:cubicBezTo>
                  <a:cubicBezTo>
                    <a:pt x="71" y="57"/>
                    <a:pt x="83" y="61"/>
                    <a:pt x="91" y="67"/>
                  </a:cubicBezTo>
                  <a:cubicBezTo>
                    <a:pt x="94" y="70"/>
                    <a:pt x="95" y="72"/>
                    <a:pt x="95" y="76"/>
                  </a:cubicBezTo>
                  <a:cubicBezTo>
                    <a:pt x="95" y="79"/>
                    <a:pt x="95" y="82"/>
                    <a:pt x="95" y="85"/>
                  </a:cubicBezTo>
                  <a:close/>
                </a:path>
              </a:pathLst>
            </a:custGeom>
            <a:solidFill>
              <a:schemeClr val="tx1">
                <a:lumMod val="50000"/>
              </a:schemeClr>
            </a:solidFill>
            <a:ln>
              <a:solidFill>
                <a:schemeClr val="bg1"/>
              </a:solidFill>
            </a:ln>
            <a:extLst/>
          </p:spPr>
          <p:txBody>
            <a:bodyPr vert="horz" wrap="square" lIns="91427" tIns="45713" rIns="91427" bIns="45713" numCol="1" anchor="t" anchorCtr="0" compatLnSpc="1">
              <a:prstTxWarp prst="textNoShape">
                <a:avLst/>
              </a:prstTxWarp>
            </a:bodyPr>
            <a:lstStyle/>
            <a:p>
              <a:pPr defTabSz="931525"/>
              <a:endParaRPr lang="en-US">
                <a:solidFill>
                  <a:srgbClr val="4F4F4F"/>
                </a:solidFill>
              </a:endParaRPr>
            </a:p>
          </p:txBody>
        </p:sp>
        <p:sp>
          <p:nvSpPr>
            <p:cNvPr id="318" name="Freeform 317"/>
            <p:cNvSpPr>
              <a:spLocks noChangeAspect="1"/>
            </p:cNvSpPr>
            <p:nvPr/>
          </p:nvSpPr>
          <p:spPr bwMode="auto">
            <a:xfrm>
              <a:off x="7034652" y="2437378"/>
              <a:ext cx="268359" cy="239735"/>
            </a:xfrm>
            <a:custGeom>
              <a:avLst/>
              <a:gdLst>
                <a:gd name="T0" fmla="*/ 95 w 95"/>
                <a:gd name="T1" fmla="*/ 85 h 85"/>
                <a:gd name="T2" fmla="*/ 0 w 95"/>
                <a:gd name="T3" fmla="*/ 85 h 85"/>
                <a:gd name="T4" fmla="*/ 0 w 95"/>
                <a:gd name="T5" fmla="*/ 76 h 85"/>
                <a:gd name="T6" fmla="*/ 5 w 95"/>
                <a:gd name="T7" fmla="*/ 67 h 85"/>
                <a:gd name="T8" fmla="*/ 36 w 95"/>
                <a:gd name="T9" fmla="*/ 54 h 85"/>
                <a:gd name="T10" fmla="*/ 38 w 95"/>
                <a:gd name="T11" fmla="*/ 51 h 85"/>
                <a:gd name="T12" fmla="*/ 36 w 95"/>
                <a:gd name="T13" fmla="*/ 47 h 85"/>
                <a:gd name="T14" fmla="*/ 48 w 95"/>
                <a:gd name="T15" fmla="*/ 0 h 85"/>
                <a:gd name="T16" fmla="*/ 59 w 95"/>
                <a:gd name="T17" fmla="*/ 47 h 85"/>
                <a:gd name="T18" fmla="*/ 57 w 95"/>
                <a:gd name="T19" fmla="*/ 51 h 85"/>
                <a:gd name="T20" fmla="*/ 59 w 95"/>
                <a:gd name="T21" fmla="*/ 54 h 85"/>
                <a:gd name="T22" fmla="*/ 91 w 95"/>
                <a:gd name="T23" fmla="*/ 67 h 85"/>
                <a:gd name="T24" fmla="*/ 95 w 95"/>
                <a:gd name="T25" fmla="*/ 76 h 85"/>
                <a:gd name="T26" fmla="*/ 95 w 95"/>
                <a:gd name="T2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85">
                  <a:moveTo>
                    <a:pt x="95" y="85"/>
                  </a:moveTo>
                  <a:cubicBezTo>
                    <a:pt x="0" y="85"/>
                    <a:pt x="0" y="85"/>
                    <a:pt x="0" y="85"/>
                  </a:cubicBezTo>
                  <a:cubicBezTo>
                    <a:pt x="0" y="82"/>
                    <a:pt x="0" y="79"/>
                    <a:pt x="0" y="76"/>
                  </a:cubicBezTo>
                  <a:cubicBezTo>
                    <a:pt x="0" y="72"/>
                    <a:pt x="1" y="70"/>
                    <a:pt x="5" y="67"/>
                  </a:cubicBezTo>
                  <a:cubicBezTo>
                    <a:pt x="12" y="61"/>
                    <a:pt x="24" y="57"/>
                    <a:pt x="36" y="54"/>
                  </a:cubicBezTo>
                  <a:cubicBezTo>
                    <a:pt x="38" y="53"/>
                    <a:pt x="38" y="53"/>
                    <a:pt x="38" y="51"/>
                  </a:cubicBezTo>
                  <a:cubicBezTo>
                    <a:pt x="38" y="49"/>
                    <a:pt x="38" y="49"/>
                    <a:pt x="36" y="47"/>
                  </a:cubicBezTo>
                  <a:cubicBezTo>
                    <a:pt x="23" y="36"/>
                    <a:pt x="24" y="2"/>
                    <a:pt x="48" y="0"/>
                  </a:cubicBezTo>
                  <a:cubicBezTo>
                    <a:pt x="71" y="2"/>
                    <a:pt x="72" y="36"/>
                    <a:pt x="59" y="47"/>
                  </a:cubicBezTo>
                  <a:cubicBezTo>
                    <a:pt x="57" y="49"/>
                    <a:pt x="57" y="49"/>
                    <a:pt x="57" y="51"/>
                  </a:cubicBezTo>
                  <a:cubicBezTo>
                    <a:pt x="57" y="53"/>
                    <a:pt x="57" y="53"/>
                    <a:pt x="59" y="54"/>
                  </a:cubicBezTo>
                  <a:cubicBezTo>
                    <a:pt x="71" y="57"/>
                    <a:pt x="83" y="61"/>
                    <a:pt x="91" y="67"/>
                  </a:cubicBezTo>
                  <a:cubicBezTo>
                    <a:pt x="94" y="70"/>
                    <a:pt x="95" y="72"/>
                    <a:pt x="95" y="76"/>
                  </a:cubicBezTo>
                  <a:cubicBezTo>
                    <a:pt x="95" y="79"/>
                    <a:pt x="95" y="82"/>
                    <a:pt x="95" y="85"/>
                  </a:cubicBezTo>
                  <a:close/>
                </a:path>
              </a:pathLst>
            </a:custGeom>
            <a:solidFill>
              <a:schemeClr val="tx1">
                <a:lumMod val="50000"/>
              </a:schemeClr>
            </a:solidFill>
            <a:ln>
              <a:solidFill>
                <a:schemeClr val="bg1"/>
              </a:solidFill>
            </a:ln>
            <a:extLst/>
          </p:spPr>
          <p:txBody>
            <a:bodyPr vert="horz" wrap="square" lIns="91427" tIns="45713" rIns="91427" bIns="45713" numCol="1" anchor="t" anchorCtr="0" compatLnSpc="1">
              <a:prstTxWarp prst="textNoShape">
                <a:avLst/>
              </a:prstTxWarp>
            </a:bodyPr>
            <a:lstStyle/>
            <a:p>
              <a:pPr defTabSz="931525"/>
              <a:endParaRPr lang="en-US">
                <a:solidFill>
                  <a:srgbClr val="4F4F4F"/>
                </a:solidFill>
              </a:endParaRPr>
            </a:p>
          </p:txBody>
        </p:sp>
        <p:sp>
          <p:nvSpPr>
            <p:cNvPr id="319" name="Freeform 237"/>
            <p:cNvSpPr>
              <a:spLocks noChangeAspect="1"/>
            </p:cNvSpPr>
            <p:nvPr/>
          </p:nvSpPr>
          <p:spPr bwMode="auto">
            <a:xfrm>
              <a:off x="9942751" y="3416046"/>
              <a:ext cx="268359" cy="239735"/>
            </a:xfrm>
            <a:custGeom>
              <a:avLst/>
              <a:gdLst>
                <a:gd name="T0" fmla="*/ 95 w 95"/>
                <a:gd name="T1" fmla="*/ 85 h 85"/>
                <a:gd name="T2" fmla="*/ 0 w 95"/>
                <a:gd name="T3" fmla="*/ 85 h 85"/>
                <a:gd name="T4" fmla="*/ 0 w 95"/>
                <a:gd name="T5" fmla="*/ 76 h 85"/>
                <a:gd name="T6" fmla="*/ 5 w 95"/>
                <a:gd name="T7" fmla="*/ 67 h 85"/>
                <a:gd name="T8" fmla="*/ 36 w 95"/>
                <a:gd name="T9" fmla="*/ 54 h 85"/>
                <a:gd name="T10" fmla="*/ 38 w 95"/>
                <a:gd name="T11" fmla="*/ 51 h 85"/>
                <a:gd name="T12" fmla="*/ 36 w 95"/>
                <a:gd name="T13" fmla="*/ 47 h 85"/>
                <a:gd name="T14" fmla="*/ 48 w 95"/>
                <a:gd name="T15" fmla="*/ 0 h 85"/>
                <a:gd name="T16" fmla="*/ 59 w 95"/>
                <a:gd name="T17" fmla="*/ 47 h 85"/>
                <a:gd name="T18" fmla="*/ 57 w 95"/>
                <a:gd name="T19" fmla="*/ 51 h 85"/>
                <a:gd name="T20" fmla="*/ 59 w 95"/>
                <a:gd name="T21" fmla="*/ 54 h 85"/>
                <a:gd name="T22" fmla="*/ 91 w 95"/>
                <a:gd name="T23" fmla="*/ 67 h 85"/>
                <a:gd name="T24" fmla="*/ 95 w 95"/>
                <a:gd name="T25" fmla="*/ 76 h 85"/>
                <a:gd name="T26" fmla="*/ 95 w 95"/>
                <a:gd name="T2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85">
                  <a:moveTo>
                    <a:pt x="95" y="85"/>
                  </a:moveTo>
                  <a:cubicBezTo>
                    <a:pt x="0" y="85"/>
                    <a:pt x="0" y="85"/>
                    <a:pt x="0" y="85"/>
                  </a:cubicBezTo>
                  <a:cubicBezTo>
                    <a:pt x="0" y="82"/>
                    <a:pt x="0" y="79"/>
                    <a:pt x="0" y="76"/>
                  </a:cubicBezTo>
                  <a:cubicBezTo>
                    <a:pt x="0" y="72"/>
                    <a:pt x="1" y="70"/>
                    <a:pt x="5" y="67"/>
                  </a:cubicBezTo>
                  <a:cubicBezTo>
                    <a:pt x="12" y="61"/>
                    <a:pt x="24" y="57"/>
                    <a:pt x="36" y="54"/>
                  </a:cubicBezTo>
                  <a:cubicBezTo>
                    <a:pt x="38" y="53"/>
                    <a:pt x="38" y="53"/>
                    <a:pt x="38" y="51"/>
                  </a:cubicBezTo>
                  <a:cubicBezTo>
                    <a:pt x="38" y="49"/>
                    <a:pt x="38" y="49"/>
                    <a:pt x="36" y="47"/>
                  </a:cubicBezTo>
                  <a:cubicBezTo>
                    <a:pt x="23" y="36"/>
                    <a:pt x="24" y="2"/>
                    <a:pt x="48" y="0"/>
                  </a:cubicBezTo>
                  <a:cubicBezTo>
                    <a:pt x="71" y="2"/>
                    <a:pt x="72" y="36"/>
                    <a:pt x="59" y="47"/>
                  </a:cubicBezTo>
                  <a:cubicBezTo>
                    <a:pt x="57" y="49"/>
                    <a:pt x="57" y="49"/>
                    <a:pt x="57" y="51"/>
                  </a:cubicBezTo>
                  <a:cubicBezTo>
                    <a:pt x="57" y="53"/>
                    <a:pt x="57" y="53"/>
                    <a:pt x="59" y="54"/>
                  </a:cubicBezTo>
                  <a:cubicBezTo>
                    <a:pt x="71" y="57"/>
                    <a:pt x="83" y="61"/>
                    <a:pt x="91" y="67"/>
                  </a:cubicBezTo>
                  <a:cubicBezTo>
                    <a:pt x="94" y="70"/>
                    <a:pt x="95" y="72"/>
                    <a:pt x="95" y="76"/>
                  </a:cubicBezTo>
                  <a:cubicBezTo>
                    <a:pt x="95" y="79"/>
                    <a:pt x="95" y="82"/>
                    <a:pt x="95" y="85"/>
                  </a:cubicBezTo>
                  <a:close/>
                </a:path>
              </a:pathLst>
            </a:custGeom>
            <a:solidFill>
              <a:schemeClr val="tx1">
                <a:lumMod val="50000"/>
              </a:schemeClr>
            </a:solidFill>
            <a:ln>
              <a:solidFill>
                <a:schemeClr val="bg1"/>
              </a:solidFill>
            </a:ln>
            <a:extLst/>
          </p:spPr>
          <p:txBody>
            <a:bodyPr vert="horz" wrap="square" lIns="91427" tIns="45713" rIns="91427" bIns="45713" numCol="1" anchor="t" anchorCtr="0" compatLnSpc="1">
              <a:prstTxWarp prst="textNoShape">
                <a:avLst/>
              </a:prstTxWarp>
            </a:bodyPr>
            <a:lstStyle/>
            <a:p>
              <a:pPr defTabSz="931525"/>
              <a:endParaRPr lang="en-US">
                <a:solidFill>
                  <a:srgbClr val="4F4F4F"/>
                </a:solidFill>
              </a:endParaRPr>
            </a:p>
          </p:txBody>
        </p:sp>
        <p:sp>
          <p:nvSpPr>
            <p:cNvPr id="320" name="Freeform 237"/>
            <p:cNvSpPr>
              <a:spLocks noChangeAspect="1"/>
            </p:cNvSpPr>
            <p:nvPr/>
          </p:nvSpPr>
          <p:spPr bwMode="auto">
            <a:xfrm>
              <a:off x="9396124" y="3876098"/>
              <a:ext cx="268359" cy="239735"/>
            </a:xfrm>
            <a:custGeom>
              <a:avLst/>
              <a:gdLst>
                <a:gd name="T0" fmla="*/ 95 w 95"/>
                <a:gd name="T1" fmla="*/ 85 h 85"/>
                <a:gd name="T2" fmla="*/ 0 w 95"/>
                <a:gd name="T3" fmla="*/ 85 h 85"/>
                <a:gd name="T4" fmla="*/ 0 w 95"/>
                <a:gd name="T5" fmla="*/ 76 h 85"/>
                <a:gd name="T6" fmla="*/ 5 w 95"/>
                <a:gd name="T7" fmla="*/ 67 h 85"/>
                <a:gd name="T8" fmla="*/ 36 w 95"/>
                <a:gd name="T9" fmla="*/ 54 h 85"/>
                <a:gd name="T10" fmla="*/ 38 w 95"/>
                <a:gd name="T11" fmla="*/ 51 h 85"/>
                <a:gd name="T12" fmla="*/ 36 w 95"/>
                <a:gd name="T13" fmla="*/ 47 h 85"/>
                <a:gd name="T14" fmla="*/ 48 w 95"/>
                <a:gd name="T15" fmla="*/ 0 h 85"/>
                <a:gd name="T16" fmla="*/ 59 w 95"/>
                <a:gd name="T17" fmla="*/ 47 h 85"/>
                <a:gd name="T18" fmla="*/ 57 w 95"/>
                <a:gd name="T19" fmla="*/ 51 h 85"/>
                <a:gd name="T20" fmla="*/ 59 w 95"/>
                <a:gd name="T21" fmla="*/ 54 h 85"/>
                <a:gd name="T22" fmla="*/ 91 w 95"/>
                <a:gd name="T23" fmla="*/ 67 h 85"/>
                <a:gd name="T24" fmla="*/ 95 w 95"/>
                <a:gd name="T25" fmla="*/ 76 h 85"/>
                <a:gd name="T26" fmla="*/ 95 w 95"/>
                <a:gd name="T2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85">
                  <a:moveTo>
                    <a:pt x="95" y="85"/>
                  </a:moveTo>
                  <a:cubicBezTo>
                    <a:pt x="0" y="85"/>
                    <a:pt x="0" y="85"/>
                    <a:pt x="0" y="85"/>
                  </a:cubicBezTo>
                  <a:cubicBezTo>
                    <a:pt x="0" y="82"/>
                    <a:pt x="0" y="79"/>
                    <a:pt x="0" y="76"/>
                  </a:cubicBezTo>
                  <a:cubicBezTo>
                    <a:pt x="0" y="72"/>
                    <a:pt x="1" y="70"/>
                    <a:pt x="5" y="67"/>
                  </a:cubicBezTo>
                  <a:cubicBezTo>
                    <a:pt x="12" y="61"/>
                    <a:pt x="24" y="57"/>
                    <a:pt x="36" y="54"/>
                  </a:cubicBezTo>
                  <a:cubicBezTo>
                    <a:pt x="38" y="53"/>
                    <a:pt x="38" y="53"/>
                    <a:pt x="38" y="51"/>
                  </a:cubicBezTo>
                  <a:cubicBezTo>
                    <a:pt x="38" y="49"/>
                    <a:pt x="38" y="49"/>
                    <a:pt x="36" y="47"/>
                  </a:cubicBezTo>
                  <a:cubicBezTo>
                    <a:pt x="23" y="36"/>
                    <a:pt x="24" y="2"/>
                    <a:pt x="48" y="0"/>
                  </a:cubicBezTo>
                  <a:cubicBezTo>
                    <a:pt x="71" y="2"/>
                    <a:pt x="72" y="36"/>
                    <a:pt x="59" y="47"/>
                  </a:cubicBezTo>
                  <a:cubicBezTo>
                    <a:pt x="57" y="49"/>
                    <a:pt x="57" y="49"/>
                    <a:pt x="57" y="51"/>
                  </a:cubicBezTo>
                  <a:cubicBezTo>
                    <a:pt x="57" y="53"/>
                    <a:pt x="57" y="53"/>
                    <a:pt x="59" y="54"/>
                  </a:cubicBezTo>
                  <a:cubicBezTo>
                    <a:pt x="71" y="57"/>
                    <a:pt x="83" y="61"/>
                    <a:pt x="91" y="67"/>
                  </a:cubicBezTo>
                  <a:cubicBezTo>
                    <a:pt x="94" y="70"/>
                    <a:pt x="95" y="72"/>
                    <a:pt x="95" y="76"/>
                  </a:cubicBezTo>
                  <a:cubicBezTo>
                    <a:pt x="95" y="79"/>
                    <a:pt x="95" y="82"/>
                    <a:pt x="95" y="85"/>
                  </a:cubicBezTo>
                  <a:close/>
                </a:path>
              </a:pathLst>
            </a:custGeom>
            <a:solidFill>
              <a:schemeClr val="tx1">
                <a:lumMod val="50000"/>
              </a:schemeClr>
            </a:solidFill>
            <a:ln>
              <a:solidFill>
                <a:schemeClr val="bg1"/>
              </a:solidFill>
            </a:ln>
            <a:extLst/>
          </p:spPr>
          <p:txBody>
            <a:bodyPr vert="horz" wrap="square" lIns="91427" tIns="45713" rIns="91427" bIns="45713" numCol="1" anchor="t" anchorCtr="0" compatLnSpc="1">
              <a:prstTxWarp prst="textNoShape">
                <a:avLst/>
              </a:prstTxWarp>
            </a:bodyPr>
            <a:lstStyle/>
            <a:p>
              <a:pPr defTabSz="931525"/>
              <a:endParaRPr lang="en-US">
                <a:solidFill>
                  <a:srgbClr val="4F4F4F"/>
                </a:solidFill>
              </a:endParaRPr>
            </a:p>
          </p:txBody>
        </p:sp>
        <p:sp>
          <p:nvSpPr>
            <p:cNvPr id="321" name="Freeform 237"/>
            <p:cNvSpPr>
              <a:spLocks noChangeAspect="1"/>
            </p:cNvSpPr>
            <p:nvPr/>
          </p:nvSpPr>
          <p:spPr bwMode="auto">
            <a:xfrm>
              <a:off x="4224664" y="3962179"/>
              <a:ext cx="268359" cy="239735"/>
            </a:xfrm>
            <a:custGeom>
              <a:avLst/>
              <a:gdLst>
                <a:gd name="T0" fmla="*/ 95 w 95"/>
                <a:gd name="T1" fmla="*/ 85 h 85"/>
                <a:gd name="T2" fmla="*/ 0 w 95"/>
                <a:gd name="T3" fmla="*/ 85 h 85"/>
                <a:gd name="T4" fmla="*/ 0 w 95"/>
                <a:gd name="T5" fmla="*/ 76 h 85"/>
                <a:gd name="T6" fmla="*/ 5 w 95"/>
                <a:gd name="T7" fmla="*/ 67 h 85"/>
                <a:gd name="T8" fmla="*/ 36 w 95"/>
                <a:gd name="T9" fmla="*/ 54 h 85"/>
                <a:gd name="T10" fmla="*/ 38 w 95"/>
                <a:gd name="T11" fmla="*/ 51 h 85"/>
                <a:gd name="T12" fmla="*/ 36 w 95"/>
                <a:gd name="T13" fmla="*/ 47 h 85"/>
                <a:gd name="T14" fmla="*/ 48 w 95"/>
                <a:gd name="T15" fmla="*/ 0 h 85"/>
                <a:gd name="T16" fmla="*/ 59 w 95"/>
                <a:gd name="T17" fmla="*/ 47 h 85"/>
                <a:gd name="T18" fmla="*/ 57 w 95"/>
                <a:gd name="T19" fmla="*/ 51 h 85"/>
                <a:gd name="T20" fmla="*/ 59 w 95"/>
                <a:gd name="T21" fmla="*/ 54 h 85"/>
                <a:gd name="T22" fmla="*/ 91 w 95"/>
                <a:gd name="T23" fmla="*/ 67 h 85"/>
                <a:gd name="T24" fmla="*/ 95 w 95"/>
                <a:gd name="T25" fmla="*/ 76 h 85"/>
                <a:gd name="T26" fmla="*/ 95 w 95"/>
                <a:gd name="T2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85">
                  <a:moveTo>
                    <a:pt x="95" y="85"/>
                  </a:moveTo>
                  <a:cubicBezTo>
                    <a:pt x="0" y="85"/>
                    <a:pt x="0" y="85"/>
                    <a:pt x="0" y="85"/>
                  </a:cubicBezTo>
                  <a:cubicBezTo>
                    <a:pt x="0" y="82"/>
                    <a:pt x="0" y="79"/>
                    <a:pt x="0" y="76"/>
                  </a:cubicBezTo>
                  <a:cubicBezTo>
                    <a:pt x="0" y="72"/>
                    <a:pt x="1" y="70"/>
                    <a:pt x="5" y="67"/>
                  </a:cubicBezTo>
                  <a:cubicBezTo>
                    <a:pt x="12" y="61"/>
                    <a:pt x="24" y="57"/>
                    <a:pt x="36" y="54"/>
                  </a:cubicBezTo>
                  <a:cubicBezTo>
                    <a:pt x="38" y="53"/>
                    <a:pt x="38" y="53"/>
                    <a:pt x="38" y="51"/>
                  </a:cubicBezTo>
                  <a:cubicBezTo>
                    <a:pt x="38" y="49"/>
                    <a:pt x="38" y="49"/>
                    <a:pt x="36" y="47"/>
                  </a:cubicBezTo>
                  <a:cubicBezTo>
                    <a:pt x="23" y="36"/>
                    <a:pt x="24" y="2"/>
                    <a:pt x="48" y="0"/>
                  </a:cubicBezTo>
                  <a:cubicBezTo>
                    <a:pt x="71" y="2"/>
                    <a:pt x="72" y="36"/>
                    <a:pt x="59" y="47"/>
                  </a:cubicBezTo>
                  <a:cubicBezTo>
                    <a:pt x="57" y="49"/>
                    <a:pt x="57" y="49"/>
                    <a:pt x="57" y="51"/>
                  </a:cubicBezTo>
                  <a:cubicBezTo>
                    <a:pt x="57" y="53"/>
                    <a:pt x="57" y="53"/>
                    <a:pt x="59" y="54"/>
                  </a:cubicBezTo>
                  <a:cubicBezTo>
                    <a:pt x="71" y="57"/>
                    <a:pt x="83" y="61"/>
                    <a:pt x="91" y="67"/>
                  </a:cubicBezTo>
                  <a:cubicBezTo>
                    <a:pt x="94" y="70"/>
                    <a:pt x="95" y="72"/>
                    <a:pt x="95" y="76"/>
                  </a:cubicBezTo>
                  <a:cubicBezTo>
                    <a:pt x="95" y="79"/>
                    <a:pt x="95" y="82"/>
                    <a:pt x="95" y="85"/>
                  </a:cubicBezTo>
                  <a:close/>
                </a:path>
              </a:pathLst>
            </a:custGeom>
            <a:solidFill>
              <a:schemeClr val="tx1">
                <a:lumMod val="50000"/>
              </a:schemeClr>
            </a:solidFill>
            <a:ln>
              <a:solidFill>
                <a:schemeClr val="bg1"/>
              </a:solidFill>
            </a:ln>
            <a:extLst/>
          </p:spPr>
          <p:txBody>
            <a:bodyPr vert="horz" wrap="square" lIns="91427" tIns="45713" rIns="91427" bIns="45713" numCol="1" anchor="t" anchorCtr="0" compatLnSpc="1">
              <a:prstTxWarp prst="textNoShape">
                <a:avLst/>
              </a:prstTxWarp>
            </a:bodyPr>
            <a:lstStyle/>
            <a:p>
              <a:pPr defTabSz="931525"/>
              <a:endParaRPr lang="en-US">
                <a:solidFill>
                  <a:srgbClr val="4F4F4F"/>
                </a:solidFill>
              </a:endParaRPr>
            </a:p>
          </p:txBody>
        </p:sp>
        <p:sp>
          <p:nvSpPr>
            <p:cNvPr id="322" name="Freeform 237"/>
            <p:cNvSpPr>
              <a:spLocks noChangeAspect="1"/>
            </p:cNvSpPr>
            <p:nvPr/>
          </p:nvSpPr>
          <p:spPr bwMode="auto">
            <a:xfrm>
              <a:off x="6520891" y="3327428"/>
              <a:ext cx="268359" cy="239735"/>
            </a:xfrm>
            <a:custGeom>
              <a:avLst/>
              <a:gdLst>
                <a:gd name="T0" fmla="*/ 95 w 95"/>
                <a:gd name="T1" fmla="*/ 85 h 85"/>
                <a:gd name="T2" fmla="*/ 0 w 95"/>
                <a:gd name="T3" fmla="*/ 85 h 85"/>
                <a:gd name="T4" fmla="*/ 0 w 95"/>
                <a:gd name="T5" fmla="*/ 76 h 85"/>
                <a:gd name="T6" fmla="*/ 5 w 95"/>
                <a:gd name="T7" fmla="*/ 67 h 85"/>
                <a:gd name="T8" fmla="*/ 36 w 95"/>
                <a:gd name="T9" fmla="*/ 54 h 85"/>
                <a:gd name="T10" fmla="*/ 38 w 95"/>
                <a:gd name="T11" fmla="*/ 51 h 85"/>
                <a:gd name="T12" fmla="*/ 36 w 95"/>
                <a:gd name="T13" fmla="*/ 47 h 85"/>
                <a:gd name="T14" fmla="*/ 48 w 95"/>
                <a:gd name="T15" fmla="*/ 0 h 85"/>
                <a:gd name="T16" fmla="*/ 59 w 95"/>
                <a:gd name="T17" fmla="*/ 47 h 85"/>
                <a:gd name="T18" fmla="*/ 57 w 95"/>
                <a:gd name="T19" fmla="*/ 51 h 85"/>
                <a:gd name="T20" fmla="*/ 59 w 95"/>
                <a:gd name="T21" fmla="*/ 54 h 85"/>
                <a:gd name="T22" fmla="*/ 91 w 95"/>
                <a:gd name="T23" fmla="*/ 67 h 85"/>
                <a:gd name="T24" fmla="*/ 95 w 95"/>
                <a:gd name="T25" fmla="*/ 76 h 85"/>
                <a:gd name="T26" fmla="*/ 95 w 95"/>
                <a:gd name="T2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85">
                  <a:moveTo>
                    <a:pt x="95" y="85"/>
                  </a:moveTo>
                  <a:cubicBezTo>
                    <a:pt x="0" y="85"/>
                    <a:pt x="0" y="85"/>
                    <a:pt x="0" y="85"/>
                  </a:cubicBezTo>
                  <a:cubicBezTo>
                    <a:pt x="0" y="82"/>
                    <a:pt x="0" y="79"/>
                    <a:pt x="0" y="76"/>
                  </a:cubicBezTo>
                  <a:cubicBezTo>
                    <a:pt x="0" y="72"/>
                    <a:pt x="1" y="70"/>
                    <a:pt x="5" y="67"/>
                  </a:cubicBezTo>
                  <a:cubicBezTo>
                    <a:pt x="12" y="61"/>
                    <a:pt x="24" y="57"/>
                    <a:pt x="36" y="54"/>
                  </a:cubicBezTo>
                  <a:cubicBezTo>
                    <a:pt x="38" y="53"/>
                    <a:pt x="38" y="53"/>
                    <a:pt x="38" y="51"/>
                  </a:cubicBezTo>
                  <a:cubicBezTo>
                    <a:pt x="38" y="49"/>
                    <a:pt x="38" y="49"/>
                    <a:pt x="36" y="47"/>
                  </a:cubicBezTo>
                  <a:cubicBezTo>
                    <a:pt x="23" y="36"/>
                    <a:pt x="24" y="2"/>
                    <a:pt x="48" y="0"/>
                  </a:cubicBezTo>
                  <a:cubicBezTo>
                    <a:pt x="71" y="2"/>
                    <a:pt x="72" y="36"/>
                    <a:pt x="59" y="47"/>
                  </a:cubicBezTo>
                  <a:cubicBezTo>
                    <a:pt x="57" y="49"/>
                    <a:pt x="57" y="49"/>
                    <a:pt x="57" y="51"/>
                  </a:cubicBezTo>
                  <a:cubicBezTo>
                    <a:pt x="57" y="53"/>
                    <a:pt x="57" y="53"/>
                    <a:pt x="59" y="54"/>
                  </a:cubicBezTo>
                  <a:cubicBezTo>
                    <a:pt x="71" y="57"/>
                    <a:pt x="83" y="61"/>
                    <a:pt x="91" y="67"/>
                  </a:cubicBezTo>
                  <a:cubicBezTo>
                    <a:pt x="94" y="70"/>
                    <a:pt x="95" y="72"/>
                    <a:pt x="95" y="76"/>
                  </a:cubicBezTo>
                  <a:cubicBezTo>
                    <a:pt x="95" y="79"/>
                    <a:pt x="95" y="82"/>
                    <a:pt x="95" y="85"/>
                  </a:cubicBezTo>
                  <a:close/>
                </a:path>
              </a:pathLst>
            </a:custGeom>
            <a:solidFill>
              <a:schemeClr val="tx1">
                <a:lumMod val="50000"/>
              </a:schemeClr>
            </a:solidFill>
            <a:ln>
              <a:solidFill>
                <a:schemeClr val="bg1"/>
              </a:solidFill>
            </a:ln>
            <a:extLst/>
          </p:spPr>
          <p:txBody>
            <a:bodyPr vert="horz" wrap="square" lIns="91427" tIns="45713" rIns="91427" bIns="45713" numCol="1" anchor="t" anchorCtr="0" compatLnSpc="1">
              <a:prstTxWarp prst="textNoShape">
                <a:avLst/>
              </a:prstTxWarp>
            </a:bodyPr>
            <a:lstStyle/>
            <a:p>
              <a:pPr defTabSz="931525"/>
              <a:endParaRPr lang="en-US">
                <a:solidFill>
                  <a:srgbClr val="4F4F4F"/>
                </a:solidFill>
              </a:endParaRPr>
            </a:p>
          </p:txBody>
        </p:sp>
        <p:sp>
          <p:nvSpPr>
            <p:cNvPr id="324" name="Freeform 237"/>
            <p:cNvSpPr>
              <a:spLocks noChangeAspect="1"/>
            </p:cNvSpPr>
            <p:nvPr/>
          </p:nvSpPr>
          <p:spPr bwMode="auto">
            <a:xfrm>
              <a:off x="7872273" y="2484512"/>
              <a:ext cx="268359" cy="239735"/>
            </a:xfrm>
            <a:custGeom>
              <a:avLst/>
              <a:gdLst>
                <a:gd name="T0" fmla="*/ 95 w 95"/>
                <a:gd name="T1" fmla="*/ 85 h 85"/>
                <a:gd name="T2" fmla="*/ 0 w 95"/>
                <a:gd name="T3" fmla="*/ 85 h 85"/>
                <a:gd name="T4" fmla="*/ 0 w 95"/>
                <a:gd name="T5" fmla="*/ 76 h 85"/>
                <a:gd name="T6" fmla="*/ 5 w 95"/>
                <a:gd name="T7" fmla="*/ 67 h 85"/>
                <a:gd name="T8" fmla="*/ 36 w 95"/>
                <a:gd name="T9" fmla="*/ 54 h 85"/>
                <a:gd name="T10" fmla="*/ 38 w 95"/>
                <a:gd name="T11" fmla="*/ 51 h 85"/>
                <a:gd name="T12" fmla="*/ 36 w 95"/>
                <a:gd name="T13" fmla="*/ 47 h 85"/>
                <a:gd name="T14" fmla="*/ 48 w 95"/>
                <a:gd name="T15" fmla="*/ 0 h 85"/>
                <a:gd name="T16" fmla="*/ 59 w 95"/>
                <a:gd name="T17" fmla="*/ 47 h 85"/>
                <a:gd name="T18" fmla="*/ 57 w 95"/>
                <a:gd name="T19" fmla="*/ 51 h 85"/>
                <a:gd name="T20" fmla="*/ 59 w 95"/>
                <a:gd name="T21" fmla="*/ 54 h 85"/>
                <a:gd name="T22" fmla="*/ 91 w 95"/>
                <a:gd name="T23" fmla="*/ 67 h 85"/>
                <a:gd name="T24" fmla="*/ 95 w 95"/>
                <a:gd name="T25" fmla="*/ 76 h 85"/>
                <a:gd name="T26" fmla="*/ 95 w 95"/>
                <a:gd name="T2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85">
                  <a:moveTo>
                    <a:pt x="95" y="85"/>
                  </a:moveTo>
                  <a:cubicBezTo>
                    <a:pt x="0" y="85"/>
                    <a:pt x="0" y="85"/>
                    <a:pt x="0" y="85"/>
                  </a:cubicBezTo>
                  <a:cubicBezTo>
                    <a:pt x="0" y="82"/>
                    <a:pt x="0" y="79"/>
                    <a:pt x="0" y="76"/>
                  </a:cubicBezTo>
                  <a:cubicBezTo>
                    <a:pt x="0" y="72"/>
                    <a:pt x="1" y="70"/>
                    <a:pt x="5" y="67"/>
                  </a:cubicBezTo>
                  <a:cubicBezTo>
                    <a:pt x="12" y="61"/>
                    <a:pt x="24" y="57"/>
                    <a:pt x="36" y="54"/>
                  </a:cubicBezTo>
                  <a:cubicBezTo>
                    <a:pt x="38" y="53"/>
                    <a:pt x="38" y="53"/>
                    <a:pt x="38" y="51"/>
                  </a:cubicBezTo>
                  <a:cubicBezTo>
                    <a:pt x="38" y="49"/>
                    <a:pt x="38" y="49"/>
                    <a:pt x="36" y="47"/>
                  </a:cubicBezTo>
                  <a:cubicBezTo>
                    <a:pt x="23" y="36"/>
                    <a:pt x="24" y="2"/>
                    <a:pt x="48" y="0"/>
                  </a:cubicBezTo>
                  <a:cubicBezTo>
                    <a:pt x="71" y="2"/>
                    <a:pt x="72" y="36"/>
                    <a:pt x="59" y="47"/>
                  </a:cubicBezTo>
                  <a:cubicBezTo>
                    <a:pt x="57" y="49"/>
                    <a:pt x="57" y="49"/>
                    <a:pt x="57" y="51"/>
                  </a:cubicBezTo>
                  <a:cubicBezTo>
                    <a:pt x="57" y="53"/>
                    <a:pt x="57" y="53"/>
                    <a:pt x="59" y="54"/>
                  </a:cubicBezTo>
                  <a:cubicBezTo>
                    <a:pt x="71" y="57"/>
                    <a:pt x="83" y="61"/>
                    <a:pt x="91" y="67"/>
                  </a:cubicBezTo>
                  <a:cubicBezTo>
                    <a:pt x="94" y="70"/>
                    <a:pt x="95" y="72"/>
                    <a:pt x="95" y="76"/>
                  </a:cubicBezTo>
                  <a:cubicBezTo>
                    <a:pt x="95" y="79"/>
                    <a:pt x="95" y="82"/>
                    <a:pt x="95" y="85"/>
                  </a:cubicBezTo>
                  <a:close/>
                </a:path>
              </a:pathLst>
            </a:custGeom>
            <a:solidFill>
              <a:schemeClr val="tx1">
                <a:lumMod val="50000"/>
              </a:schemeClr>
            </a:solidFill>
            <a:ln>
              <a:solidFill>
                <a:schemeClr val="bg1"/>
              </a:solidFill>
            </a:ln>
            <a:extLst/>
          </p:spPr>
          <p:txBody>
            <a:bodyPr vert="horz" wrap="square" lIns="91427" tIns="45713" rIns="91427" bIns="45713" numCol="1" anchor="t" anchorCtr="0" compatLnSpc="1">
              <a:prstTxWarp prst="textNoShape">
                <a:avLst/>
              </a:prstTxWarp>
            </a:bodyPr>
            <a:lstStyle/>
            <a:p>
              <a:pPr defTabSz="931525"/>
              <a:endParaRPr lang="en-US">
                <a:solidFill>
                  <a:srgbClr val="4F4F4F"/>
                </a:solidFill>
              </a:endParaRPr>
            </a:p>
          </p:txBody>
        </p:sp>
        <p:sp>
          <p:nvSpPr>
            <p:cNvPr id="325" name="Freeform 324"/>
            <p:cNvSpPr>
              <a:spLocks noChangeAspect="1"/>
            </p:cNvSpPr>
            <p:nvPr/>
          </p:nvSpPr>
          <p:spPr bwMode="auto">
            <a:xfrm>
              <a:off x="6324738" y="2583026"/>
              <a:ext cx="268359" cy="239735"/>
            </a:xfrm>
            <a:custGeom>
              <a:avLst/>
              <a:gdLst>
                <a:gd name="T0" fmla="*/ 95 w 95"/>
                <a:gd name="T1" fmla="*/ 85 h 85"/>
                <a:gd name="T2" fmla="*/ 0 w 95"/>
                <a:gd name="T3" fmla="*/ 85 h 85"/>
                <a:gd name="T4" fmla="*/ 0 w 95"/>
                <a:gd name="T5" fmla="*/ 76 h 85"/>
                <a:gd name="T6" fmla="*/ 5 w 95"/>
                <a:gd name="T7" fmla="*/ 67 h 85"/>
                <a:gd name="T8" fmla="*/ 36 w 95"/>
                <a:gd name="T9" fmla="*/ 54 h 85"/>
                <a:gd name="T10" fmla="*/ 38 w 95"/>
                <a:gd name="T11" fmla="*/ 51 h 85"/>
                <a:gd name="T12" fmla="*/ 36 w 95"/>
                <a:gd name="T13" fmla="*/ 47 h 85"/>
                <a:gd name="T14" fmla="*/ 48 w 95"/>
                <a:gd name="T15" fmla="*/ 0 h 85"/>
                <a:gd name="T16" fmla="*/ 59 w 95"/>
                <a:gd name="T17" fmla="*/ 47 h 85"/>
                <a:gd name="T18" fmla="*/ 57 w 95"/>
                <a:gd name="T19" fmla="*/ 51 h 85"/>
                <a:gd name="T20" fmla="*/ 59 w 95"/>
                <a:gd name="T21" fmla="*/ 54 h 85"/>
                <a:gd name="T22" fmla="*/ 91 w 95"/>
                <a:gd name="T23" fmla="*/ 67 h 85"/>
                <a:gd name="T24" fmla="*/ 95 w 95"/>
                <a:gd name="T25" fmla="*/ 76 h 85"/>
                <a:gd name="T26" fmla="*/ 95 w 95"/>
                <a:gd name="T2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85">
                  <a:moveTo>
                    <a:pt x="95" y="85"/>
                  </a:moveTo>
                  <a:cubicBezTo>
                    <a:pt x="0" y="85"/>
                    <a:pt x="0" y="85"/>
                    <a:pt x="0" y="85"/>
                  </a:cubicBezTo>
                  <a:cubicBezTo>
                    <a:pt x="0" y="82"/>
                    <a:pt x="0" y="79"/>
                    <a:pt x="0" y="76"/>
                  </a:cubicBezTo>
                  <a:cubicBezTo>
                    <a:pt x="0" y="72"/>
                    <a:pt x="1" y="70"/>
                    <a:pt x="5" y="67"/>
                  </a:cubicBezTo>
                  <a:cubicBezTo>
                    <a:pt x="12" y="61"/>
                    <a:pt x="24" y="57"/>
                    <a:pt x="36" y="54"/>
                  </a:cubicBezTo>
                  <a:cubicBezTo>
                    <a:pt x="38" y="53"/>
                    <a:pt x="38" y="53"/>
                    <a:pt x="38" y="51"/>
                  </a:cubicBezTo>
                  <a:cubicBezTo>
                    <a:pt x="38" y="49"/>
                    <a:pt x="38" y="49"/>
                    <a:pt x="36" y="47"/>
                  </a:cubicBezTo>
                  <a:cubicBezTo>
                    <a:pt x="23" y="36"/>
                    <a:pt x="24" y="2"/>
                    <a:pt x="48" y="0"/>
                  </a:cubicBezTo>
                  <a:cubicBezTo>
                    <a:pt x="71" y="2"/>
                    <a:pt x="72" y="36"/>
                    <a:pt x="59" y="47"/>
                  </a:cubicBezTo>
                  <a:cubicBezTo>
                    <a:pt x="57" y="49"/>
                    <a:pt x="57" y="49"/>
                    <a:pt x="57" y="51"/>
                  </a:cubicBezTo>
                  <a:cubicBezTo>
                    <a:pt x="57" y="53"/>
                    <a:pt x="57" y="53"/>
                    <a:pt x="59" y="54"/>
                  </a:cubicBezTo>
                  <a:cubicBezTo>
                    <a:pt x="71" y="57"/>
                    <a:pt x="83" y="61"/>
                    <a:pt x="91" y="67"/>
                  </a:cubicBezTo>
                  <a:cubicBezTo>
                    <a:pt x="94" y="70"/>
                    <a:pt x="95" y="72"/>
                    <a:pt x="95" y="76"/>
                  </a:cubicBezTo>
                  <a:cubicBezTo>
                    <a:pt x="95" y="79"/>
                    <a:pt x="95" y="82"/>
                    <a:pt x="95" y="85"/>
                  </a:cubicBezTo>
                  <a:close/>
                </a:path>
              </a:pathLst>
            </a:custGeom>
            <a:solidFill>
              <a:schemeClr val="tx1">
                <a:lumMod val="50000"/>
              </a:schemeClr>
            </a:solidFill>
            <a:ln>
              <a:solidFill>
                <a:schemeClr val="bg1"/>
              </a:solidFill>
            </a:ln>
            <a:extLst/>
          </p:spPr>
          <p:txBody>
            <a:bodyPr vert="horz" wrap="square" lIns="91427" tIns="45713" rIns="91427" bIns="45713" numCol="1" anchor="t" anchorCtr="0" compatLnSpc="1">
              <a:prstTxWarp prst="textNoShape">
                <a:avLst/>
              </a:prstTxWarp>
            </a:bodyPr>
            <a:lstStyle/>
            <a:p>
              <a:pPr defTabSz="931525"/>
              <a:endParaRPr lang="en-US">
                <a:solidFill>
                  <a:srgbClr val="4F4F4F"/>
                </a:solidFill>
              </a:endParaRPr>
            </a:p>
          </p:txBody>
        </p:sp>
        <p:sp>
          <p:nvSpPr>
            <p:cNvPr id="326" name="Freeform 237"/>
            <p:cNvSpPr>
              <a:spLocks noChangeAspect="1"/>
            </p:cNvSpPr>
            <p:nvPr/>
          </p:nvSpPr>
          <p:spPr bwMode="auto">
            <a:xfrm>
              <a:off x="4792016" y="5391460"/>
              <a:ext cx="268359" cy="239735"/>
            </a:xfrm>
            <a:custGeom>
              <a:avLst/>
              <a:gdLst>
                <a:gd name="T0" fmla="*/ 95 w 95"/>
                <a:gd name="T1" fmla="*/ 85 h 85"/>
                <a:gd name="T2" fmla="*/ 0 w 95"/>
                <a:gd name="T3" fmla="*/ 85 h 85"/>
                <a:gd name="T4" fmla="*/ 0 w 95"/>
                <a:gd name="T5" fmla="*/ 76 h 85"/>
                <a:gd name="T6" fmla="*/ 5 w 95"/>
                <a:gd name="T7" fmla="*/ 67 h 85"/>
                <a:gd name="T8" fmla="*/ 36 w 95"/>
                <a:gd name="T9" fmla="*/ 54 h 85"/>
                <a:gd name="T10" fmla="*/ 38 w 95"/>
                <a:gd name="T11" fmla="*/ 51 h 85"/>
                <a:gd name="T12" fmla="*/ 36 w 95"/>
                <a:gd name="T13" fmla="*/ 47 h 85"/>
                <a:gd name="T14" fmla="*/ 48 w 95"/>
                <a:gd name="T15" fmla="*/ 0 h 85"/>
                <a:gd name="T16" fmla="*/ 59 w 95"/>
                <a:gd name="T17" fmla="*/ 47 h 85"/>
                <a:gd name="T18" fmla="*/ 57 w 95"/>
                <a:gd name="T19" fmla="*/ 51 h 85"/>
                <a:gd name="T20" fmla="*/ 59 w 95"/>
                <a:gd name="T21" fmla="*/ 54 h 85"/>
                <a:gd name="T22" fmla="*/ 91 w 95"/>
                <a:gd name="T23" fmla="*/ 67 h 85"/>
                <a:gd name="T24" fmla="*/ 95 w 95"/>
                <a:gd name="T25" fmla="*/ 76 h 85"/>
                <a:gd name="T26" fmla="*/ 95 w 95"/>
                <a:gd name="T2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85">
                  <a:moveTo>
                    <a:pt x="95" y="85"/>
                  </a:moveTo>
                  <a:cubicBezTo>
                    <a:pt x="0" y="85"/>
                    <a:pt x="0" y="85"/>
                    <a:pt x="0" y="85"/>
                  </a:cubicBezTo>
                  <a:cubicBezTo>
                    <a:pt x="0" y="82"/>
                    <a:pt x="0" y="79"/>
                    <a:pt x="0" y="76"/>
                  </a:cubicBezTo>
                  <a:cubicBezTo>
                    <a:pt x="0" y="72"/>
                    <a:pt x="1" y="70"/>
                    <a:pt x="5" y="67"/>
                  </a:cubicBezTo>
                  <a:cubicBezTo>
                    <a:pt x="12" y="61"/>
                    <a:pt x="24" y="57"/>
                    <a:pt x="36" y="54"/>
                  </a:cubicBezTo>
                  <a:cubicBezTo>
                    <a:pt x="38" y="53"/>
                    <a:pt x="38" y="53"/>
                    <a:pt x="38" y="51"/>
                  </a:cubicBezTo>
                  <a:cubicBezTo>
                    <a:pt x="38" y="49"/>
                    <a:pt x="38" y="49"/>
                    <a:pt x="36" y="47"/>
                  </a:cubicBezTo>
                  <a:cubicBezTo>
                    <a:pt x="23" y="36"/>
                    <a:pt x="24" y="2"/>
                    <a:pt x="48" y="0"/>
                  </a:cubicBezTo>
                  <a:cubicBezTo>
                    <a:pt x="71" y="2"/>
                    <a:pt x="72" y="36"/>
                    <a:pt x="59" y="47"/>
                  </a:cubicBezTo>
                  <a:cubicBezTo>
                    <a:pt x="57" y="49"/>
                    <a:pt x="57" y="49"/>
                    <a:pt x="57" y="51"/>
                  </a:cubicBezTo>
                  <a:cubicBezTo>
                    <a:pt x="57" y="53"/>
                    <a:pt x="57" y="53"/>
                    <a:pt x="59" y="54"/>
                  </a:cubicBezTo>
                  <a:cubicBezTo>
                    <a:pt x="71" y="57"/>
                    <a:pt x="83" y="61"/>
                    <a:pt x="91" y="67"/>
                  </a:cubicBezTo>
                  <a:cubicBezTo>
                    <a:pt x="94" y="70"/>
                    <a:pt x="95" y="72"/>
                    <a:pt x="95" y="76"/>
                  </a:cubicBezTo>
                  <a:cubicBezTo>
                    <a:pt x="95" y="79"/>
                    <a:pt x="95" y="82"/>
                    <a:pt x="95" y="85"/>
                  </a:cubicBezTo>
                  <a:close/>
                </a:path>
              </a:pathLst>
            </a:custGeom>
            <a:solidFill>
              <a:schemeClr val="tx1">
                <a:lumMod val="50000"/>
              </a:schemeClr>
            </a:solidFill>
            <a:ln>
              <a:solidFill>
                <a:schemeClr val="bg1"/>
              </a:solidFill>
            </a:ln>
            <a:extLst/>
          </p:spPr>
          <p:txBody>
            <a:bodyPr vert="horz" wrap="square" lIns="91427" tIns="45713" rIns="91427" bIns="45713" numCol="1" anchor="t" anchorCtr="0" compatLnSpc="1">
              <a:prstTxWarp prst="textNoShape">
                <a:avLst/>
              </a:prstTxWarp>
            </a:bodyPr>
            <a:lstStyle/>
            <a:p>
              <a:pPr defTabSz="931525"/>
              <a:endParaRPr lang="en-US">
                <a:solidFill>
                  <a:srgbClr val="4F4F4F"/>
                </a:solidFill>
              </a:endParaRPr>
            </a:p>
          </p:txBody>
        </p:sp>
        <p:sp>
          <p:nvSpPr>
            <p:cNvPr id="327" name="Freeform 237"/>
            <p:cNvSpPr>
              <a:spLocks noChangeAspect="1"/>
            </p:cNvSpPr>
            <p:nvPr/>
          </p:nvSpPr>
          <p:spPr bwMode="auto">
            <a:xfrm>
              <a:off x="4590810" y="4287427"/>
              <a:ext cx="268359" cy="239735"/>
            </a:xfrm>
            <a:custGeom>
              <a:avLst/>
              <a:gdLst>
                <a:gd name="T0" fmla="*/ 95 w 95"/>
                <a:gd name="T1" fmla="*/ 85 h 85"/>
                <a:gd name="T2" fmla="*/ 0 w 95"/>
                <a:gd name="T3" fmla="*/ 85 h 85"/>
                <a:gd name="T4" fmla="*/ 0 w 95"/>
                <a:gd name="T5" fmla="*/ 76 h 85"/>
                <a:gd name="T6" fmla="*/ 5 w 95"/>
                <a:gd name="T7" fmla="*/ 67 h 85"/>
                <a:gd name="T8" fmla="*/ 36 w 95"/>
                <a:gd name="T9" fmla="*/ 54 h 85"/>
                <a:gd name="T10" fmla="*/ 38 w 95"/>
                <a:gd name="T11" fmla="*/ 51 h 85"/>
                <a:gd name="T12" fmla="*/ 36 w 95"/>
                <a:gd name="T13" fmla="*/ 47 h 85"/>
                <a:gd name="T14" fmla="*/ 48 w 95"/>
                <a:gd name="T15" fmla="*/ 0 h 85"/>
                <a:gd name="T16" fmla="*/ 59 w 95"/>
                <a:gd name="T17" fmla="*/ 47 h 85"/>
                <a:gd name="T18" fmla="*/ 57 w 95"/>
                <a:gd name="T19" fmla="*/ 51 h 85"/>
                <a:gd name="T20" fmla="*/ 59 w 95"/>
                <a:gd name="T21" fmla="*/ 54 h 85"/>
                <a:gd name="T22" fmla="*/ 91 w 95"/>
                <a:gd name="T23" fmla="*/ 67 h 85"/>
                <a:gd name="T24" fmla="*/ 95 w 95"/>
                <a:gd name="T25" fmla="*/ 76 h 85"/>
                <a:gd name="T26" fmla="*/ 95 w 95"/>
                <a:gd name="T2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85">
                  <a:moveTo>
                    <a:pt x="95" y="85"/>
                  </a:moveTo>
                  <a:cubicBezTo>
                    <a:pt x="0" y="85"/>
                    <a:pt x="0" y="85"/>
                    <a:pt x="0" y="85"/>
                  </a:cubicBezTo>
                  <a:cubicBezTo>
                    <a:pt x="0" y="82"/>
                    <a:pt x="0" y="79"/>
                    <a:pt x="0" y="76"/>
                  </a:cubicBezTo>
                  <a:cubicBezTo>
                    <a:pt x="0" y="72"/>
                    <a:pt x="1" y="70"/>
                    <a:pt x="5" y="67"/>
                  </a:cubicBezTo>
                  <a:cubicBezTo>
                    <a:pt x="12" y="61"/>
                    <a:pt x="24" y="57"/>
                    <a:pt x="36" y="54"/>
                  </a:cubicBezTo>
                  <a:cubicBezTo>
                    <a:pt x="38" y="53"/>
                    <a:pt x="38" y="53"/>
                    <a:pt x="38" y="51"/>
                  </a:cubicBezTo>
                  <a:cubicBezTo>
                    <a:pt x="38" y="49"/>
                    <a:pt x="38" y="49"/>
                    <a:pt x="36" y="47"/>
                  </a:cubicBezTo>
                  <a:cubicBezTo>
                    <a:pt x="23" y="36"/>
                    <a:pt x="24" y="2"/>
                    <a:pt x="48" y="0"/>
                  </a:cubicBezTo>
                  <a:cubicBezTo>
                    <a:pt x="71" y="2"/>
                    <a:pt x="72" y="36"/>
                    <a:pt x="59" y="47"/>
                  </a:cubicBezTo>
                  <a:cubicBezTo>
                    <a:pt x="57" y="49"/>
                    <a:pt x="57" y="49"/>
                    <a:pt x="57" y="51"/>
                  </a:cubicBezTo>
                  <a:cubicBezTo>
                    <a:pt x="57" y="53"/>
                    <a:pt x="57" y="53"/>
                    <a:pt x="59" y="54"/>
                  </a:cubicBezTo>
                  <a:cubicBezTo>
                    <a:pt x="71" y="57"/>
                    <a:pt x="83" y="61"/>
                    <a:pt x="91" y="67"/>
                  </a:cubicBezTo>
                  <a:cubicBezTo>
                    <a:pt x="94" y="70"/>
                    <a:pt x="95" y="72"/>
                    <a:pt x="95" y="76"/>
                  </a:cubicBezTo>
                  <a:cubicBezTo>
                    <a:pt x="95" y="79"/>
                    <a:pt x="95" y="82"/>
                    <a:pt x="95" y="85"/>
                  </a:cubicBezTo>
                  <a:close/>
                </a:path>
              </a:pathLst>
            </a:custGeom>
            <a:solidFill>
              <a:schemeClr val="tx1">
                <a:lumMod val="50000"/>
              </a:schemeClr>
            </a:solidFill>
            <a:ln>
              <a:solidFill>
                <a:schemeClr val="bg1"/>
              </a:solidFill>
            </a:ln>
            <a:extLst/>
          </p:spPr>
          <p:txBody>
            <a:bodyPr vert="horz" wrap="square" lIns="91427" tIns="45713" rIns="91427" bIns="45713" numCol="1" anchor="t" anchorCtr="0" compatLnSpc="1">
              <a:prstTxWarp prst="textNoShape">
                <a:avLst/>
              </a:prstTxWarp>
            </a:bodyPr>
            <a:lstStyle/>
            <a:p>
              <a:pPr defTabSz="931525"/>
              <a:endParaRPr lang="en-US">
                <a:solidFill>
                  <a:srgbClr val="4F4F4F"/>
                </a:solidFill>
              </a:endParaRPr>
            </a:p>
          </p:txBody>
        </p:sp>
        <p:sp>
          <p:nvSpPr>
            <p:cNvPr id="330" name="Freeform 237"/>
            <p:cNvSpPr>
              <a:spLocks noChangeAspect="1"/>
            </p:cNvSpPr>
            <p:nvPr/>
          </p:nvSpPr>
          <p:spPr bwMode="auto">
            <a:xfrm>
              <a:off x="9592894" y="3667753"/>
              <a:ext cx="268359" cy="239735"/>
            </a:xfrm>
            <a:custGeom>
              <a:avLst/>
              <a:gdLst>
                <a:gd name="T0" fmla="*/ 95 w 95"/>
                <a:gd name="T1" fmla="*/ 85 h 85"/>
                <a:gd name="T2" fmla="*/ 0 w 95"/>
                <a:gd name="T3" fmla="*/ 85 h 85"/>
                <a:gd name="T4" fmla="*/ 0 w 95"/>
                <a:gd name="T5" fmla="*/ 76 h 85"/>
                <a:gd name="T6" fmla="*/ 5 w 95"/>
                <a:gd name="T7" fmla="*/ 67 h 85"/>
                <a:gd name="T8" fmla="*/ 36 w 95"/>
                <a:gd name="T9" fmla="*/ 54 h 85"/>
                <a:gd name="T10" fmla="*/ 38 w 95"/>
                <a:gd name="T11" fmla="*/ 51 h 85"/>
                <a:gd name="T12" fmla="*/ 36 w 95"/>
                <a:gd name="T13" fmla="*/ 47 h 85"/>
                <a:gd name="T14" fmla="*/ 48 w 95"/>
                <a:gd name="T15" fmla="*/ 0 h 85"/>
                <a:gd name="T16" fmla="*/ 59 w 95"/>
                <a:gd name="T17" fmla="*/ 47 h 85"/>
                <a:gd name="T18" fmla="*/ 57 w 95"/>
                <a:gd name="T19" fmla="*/ 51 h 85"/>
                <a:gd name="T20" fmla="*/ 59 w 95"/>
                <a:gd name="T21" fmla="*/ 54 h 85"/>
                <a:gd name="T22" fmla="*/ 91 w 95"/>
                <a:gd name="T23" fmla="*/ 67 h 85"/>
                <a:gd name="T24" fmla="*/ 95 w 95"/>
                <a:gd name="T25" fmla="*/ 76 h 85"/>
                <a:gd name="T26" fmla="*/ 95 w 95"/>
                <a:gd name="T2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85">
                  <a:moveTo>
                    <a:pt x="95" y="85"/>
                  </a:moveTo>
                  <a:cubicBezTo>
                    <a:pt x="0" y="85"/>
                    <a:pt x="0" y="85"/>
                    <a:pt x="0" y="85"/>
                  </a:cubicBezTo>
                  <a:cubicBezTo>
                    <a:pt x="0" y="82"/>
                    <a:pt x="0" y="79"/>
                    <a:pt x="0" y="76"/>
                  </a:cubicBezTo>
                  <a:cubicBezTo>
                    <a:pt x="0" y="72"/>
                    <a:pt x="1" y="70"/>
                    <a:pt x="5" y="67"/>
                  </a:cubicBezTo>
                  <a:cubicBezTo>
                    <a:pt x="12" y="61"/>
                    <a:pt x="24" y="57"/>
                    <a:pt x="36" y="54"/>
                  </a:cubicBezTo>
                  <a:cubicBezTo>
                    <a:pt x="38" y="53"/>
                    <a:pt x="38" y="53"/>
                    <a:pt x="38" y="51"/>
                  </a:cubicBezTo>
                  <a:cubicBezTo>
                    <a:pt x="38" y="49"/>
                    <a:pt x="38" y="49"/>
                    <a:pt x="36" y="47"/>
                  </a:cubicBezTo>
                  <a:cubicBezTo>
                    <a:pt x="23" y="36"/>
                    <a:pt x="24" y="2"/>
                    <a:pt x="48" y="0"/>
                  </a:cubicBezTo>
                  <a:cubicBezTo>
                    <a:pt x="71" y="2"/>
                    <a:pt x="72" y="36"/>
                    <a:pt x="59" y="47"/>
                  </a:cubicBezTo>
                  <a:cubicBezTo>
                    <a:pt x="57" y="49"/>
                    <a:pt x="57" y="49"/>
                    <a:pt x="57" y="51"/>
                  </a:cubicBezTo>
                  <a:cubicBezTo>
                    <a:pt x="57" y="53"/>
                    <a:pt x="57" y="53"/>
                    <a:pt x="59" y="54"/>
                  </a:cubicBezTo>
                  <a:cubicBezTo>
                    <a:pt x="71" y="57"/>
                    <a:pt x="83" y="61"/>
                    <a:pt x="91" y="67"/>
                  </a:cubicBezTo>
                  <a:cubicBezTo>
                    <a:pt x="94" y="70"/>
                    <a:pt x="95" y="72"/>
                    <a:pt x="95" y="76"/>
                  </a:cubicBezTo>
                  <a:cubicBezTo>
                    <a:pt x="95" y="79"/>
                    <a:pt x="95" y="82"/>
                    <a:pt x="95" y="85"/>
                  </a:cubicBezTo>
                  <a:close/>
                </a:path>
              </a:pathLst>
            </a:custGeom>
            <a:solidFill>
              <a:schemeClr val="tx1">
                <a:lumMod val="50000"/>
              </a:schemeClr>
            </a:solidFill>
            <a:ln>
              <a:solidFill>
                <a:schemeClr val="bg1"/>
              </a:solidFill>
            </a:ln>
            <a:extLst/>
          </p:spPr>
          <p:txBody>
            <a:bodyPr vert="horz" wrap="square" lIns="91427" tIns="45713" rIns="91427" bIns="45713" numCol="1" anchor="t" anchorCtr="0" compatLnSpc="1">
              <a:prstTxWarp prst="textNoShape">
                <a:avLst/>
              </a:prstTxWarp>
            </a:bodyPr>
            <a:lstStyle/>
            <a:p>
              <a:pPr defTabSz="931525"/>
              <a:endParaRPr lang="en-US">
                <a:solidFill>
                  <a:srgbClr val="4F4F4F"/>
                </a:solidFill>
              </a:endParaRPr>
            </a:p>
          </p:txBody>
        </p:sp>
      </p:grpSp>
      <p:grpSp>
        <p:nvGrpSpPr>
          <p:cNvPr id="11" name="Local acct teams txt"/>
          <p:cNvGrpSpPr/>
          <p:nvPr/>
        </p:nvGrpSpPr>
        <p:grpSpPr>
          <a:xfrm>
            <a:off x="884" y="4779344"/>
            <a:ext cx="2873729" cy="383992"/>
            <a:chOff x="0" y="5575896"/>
            <a:chExt cx="2874137" cy="384048"/>
          </a:xfrm>
        </p:grpSpPr>
        <p:sp>
          <p:nvSpPr>
            <p:cNvPr id="219" name="TextBox 218"/>
            <p:cNvSpPr txBox="1"/>
            <p:nvPr/>
          </p:nvSpPr>
          <p:spPr>
            <a:xfrm>
              <a:off x="0" y="5575896"/>
              <a:ext cx="2874137" cy="384048"/>
            </a:xfrm>
            <a:prstGeom prst="rect">
              <a:avLst/>
            </a:prstGeom>
            <a:solidFill>
              <a:schemeClr val="bg1">
                <a:lumMod val="85000"/>
                <a:alpha val="95000"/>
              </a:schemeClr>
            </a:solidFill>
          </p:spPr>
          <p:txBody>
            <a:bodyPr wrap="square" lIns="319995" rIns="45720" anchor="ctr" anchorCtr="0">
              <a:noAutofit/>
            </a:bodyPr>
            <a:lstStyle>
              <a:defPPr>
                <a:defRPr lang="en-US"/>
              </a:defPPr>
              <a:lvl1pPr defTabSz="1657300">
                <a:spcBef>
                  <a:spcPts val="0"/>
                </a:spcBef>
                <a:buSzPct val="80000"/>
                <a:defRPr>
                  <a:latin typeface="Segoe UI"/>
                </a:defRPr>
              </a:lvl1pPr>
            </a:lstStyle>
            <a:p>
              <a:r>
                <a:rPr lang="en-US" dirty="0">
                  <a:solidFill>
                    <a:srgbClr val="505050"/>
                  </a:solidFill>
                </a:rPr>
                <a:t>Local account teams</a:t>
              </a:r>
            </a:p>
          </p:txBody>
        </p:sp>
        <p:sp>
          <p:nvSpPr>
            <p:cNvPr id="332" name="Freeform 237"/>
            <p:cNvSpPr>
              <a:spLocks noChangeAspect="1"/>
            </p:cNvSpPr>
            <p:nvPr/>
          </p:nvSpPr>
          <p:spPr bwMode="auto">
            <a:xfrm>
              <a:off x="2499564" y="5648052"/>
              <a:ext cx="268359" cy="239735"/>
            </a:xfrm>
            <a:custGeom>
              <a:avLst/>
              <a:gdLst>
                <a:gd name="T0" fmla="*/ 95 w 95"/>
                <a:gd name="T1" fmla="*/ 85 h 85"/>
                <a:gd name="T2" fmla="*/ 0 w 95"/>
                <a:gd name="T3" fmla="*/ 85 h 85"/>
                <a:gd name="T4" fmla="*/ 0 w 95"/>
                <a:gd name="T5" fmla="*/ 76 h 85"/>
                <a:gd name="T6" fmla="*/ 5 w 95"/>
                <a:gd name="T7" fmla="*/ 67 h 85"/>
                <a:gd name="T8" fmla="*/ 36 w 95"/>
                <a:gd name="T9" fmla="*/ 54 h 85"/>
                <a:gd name="T10" fmla="*/ 38 w 95"/>
                <a:gd name="T11" fmla="*/ 51 h 85"/>
                <a:gd name="T12" fmla="*/ 36 w 95"/>
                <a:gd name="T13" fmla="*/ 47 h 85"/>
                <a:gd name="T14" fmla="*/ 48 w 95"/>
                <a:gd name="T15" fmla="*/ 0 h 85"/>
                <a:gd name="T16" fmla="*/ 59 w 95"/>
                <a:gd name="T17" fmla="*/ 47 h 85"/>
                <a:gd name="T18" fmla="*/ 57 w 95"/>
                <a:gd name="T19" fmla="*/ 51 h 85"/>
                <a:gd name="T20" fmla="*/ 59 w 95"/>
                <a:gd name="T21" fmla="*/ 54 h 85"/>
                <a:gd name="T22" fmla="*/ 91 w 95"/>
                <a:gd name="T23" fmla="*/ 67 h 85"/>
                <a:gd name="T24" fmla="*/ 95 w 95"/>
                <a:gd name="T25" fmla="*/ 76 h 85"/>
                <a:gd name="T26" fmla="*/ 95 w 95"/>
                <a:gd name="T2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85">
                  <a:moveTo>
                    <a:pt x="95" y="85"/>
                  </a:moveTo>
                  <a:cubicBezTo>
                    <a:pt x="0" y="85"/>
                    <a:pt x="0" y="85"/>
                    <a:pt x="0" y="85"/>
                  </a:cubicBezTo>
                  <a:cubicBezTo>
                    <a:pt x="0" y="82"/>
                    <a:pt x="0" y="79"/>
                    <a:pt x="0" y="76"/>
                  </a:cubicBezTo>
                  <a:cubicBezTo>
                    <a:pt x="0" y="72"/>
                    <a:pt x="1" y="70"/>
                    <a:pt x="5" y="67"/>
                  </a:cubicBezTo>
                  <a:cubicBezTo>
                    <a:pt x="12" y="61"/>
                    <a:pt x="24" y="57"/>
                    <a:pt x="36" y="54"/>
                  </a:cubicBezTo>
                  <a:cubicBezTo>
                    <a:pt x="38" y="53"/>
                    <a:pt x="38" y="53"/>
                    <a:pt x="38" y="51"/>
                  </a:cubicBezTo>
                  <a:cubicBezTo>
                    <a:pt x="38" y="49"/>
                    <a:pt x="38" y="49"/>
                    <a:pt x="36" y="47"/>
                  </a:cubicBezTo>
                  <a:cubicBezTo>
                    <a:pt x="23" y="36"/>
                    <a:pt x="24" y="2"/>
                    <a:pt x="48" y="0"/>
                  </a:cubicBezTo>
                  <a:cubicBezTo>
                    <a:pt x="71" y="2"/>
                    <a:pt x="72" y="36"/>
                    <a:pt x="59" y="47"/>
                  </a:cubicBezTo>
                  <a:cubicBezTo>
                    <a:pt x="57" y="49"/>
                    <a:pt x="57" y="49"/>
                    <a:pt x="57" y="51"/>
                  </a:cubicBezTo>
                  <a:cubicBezTo>
                    <a:pt x="57" y="53"/>
                    <a:pt x="57" y="53"/>
                    <a:pt x="59" y="54"/>
                  </a:cubicBezTo>
                  <a:cubicBezTo>
                    <a:pt x="71" y="57"/>
                    <a:pt x="83" y="61"/>
                    <a:pt x="91" y="67"/>
                  </a:cubicBezTo>
                  <a:cubicBezTo>
                    <a:pt x="94" y="70"/>
                    <a:pt x="95" y="72"/>
                    <a:pt x="95" y="76"/>
                  </a:cubicBezTo>
                  <a:cubicBezTo>
                    <a:pt x="95" y="79"/>
                    <a:pt x="95" y="82"/>
                    <a:pt x="95" y="85"/>
                  </a:cubicBezTo>
                  <a:close/>
                </a:path>
              </a:pathLst>
            </a:custGeom>
            <a:solidFill>
              <a:schemeClr val="tx1">
                <a:lumMod val="50000"/>
              </a:schemeClr>
            </a:solidFill>
            <a:ln>
              <a:solidFill>
                <a:schemeClr val="bg1"/>
              </a:solidFill>
            </a:ln>
            <a:extLst/>
          </p:spPr>
          <p:txBody>
            <a:bodyPr vert="horz" wrap="square" lIns="91427" tIns="45713" rIns="91427" bIns="45713" numCol="1" anchor="t" anchorCtr="0" compatLnSpc="1">
              <a:prstTxWarp prst="textNoShape">
                <a:avLst/>
              </a:prstTxWarp>
            </a:bodyPr>
            <a:lstStyle/>
            <a:p>
              <a:pPr defTabSz="931525"/>
              <a:endParaRPr lang="en-US">
                <a:solidFill>
                  <a:srgbClr val="4F4F4F"/>
                </a:solidFill>
              </a:endParaRPr>
            </a:p>
          </p:txBody>
        </p:sp>
      </p:grpSp>
      <p:grpSp>
        <p:nvGrpSpPr>
          <p:cNvPr id="2" name="Global datacenters"/>
          <p:cNvGrpSpPr/>
          <p:nvPr/>
        </p:nvGrpSpPr>
        <p:grpSpPr>
          <a:xfrm>
            <a:off x="3009993" y="2168749"/>
            <a:ext cx="7795991" cy="3296284"/>
            <a:chOff x="3009535" y="2480525"/>
            <a:chExt cx="7797098" cy="3296751"/>
          </a:xfrm>
        </p:grpSpPr>
        <p:sp>
          <p:nvSpPr>
            <p:cNvPr id="2550" name="Oval 2549"/>
            <p:cNvSpPr/>
            <p:nvPr/>
          </p:nvSpPr>
          <p:spPr bwMode="auto">
            <a:xfrm>
              <a:off x="9696650" y="4393348"/>
              <a:ext cx="164117" cy="164117"/>
            </a:xfrm>
            <a:prstGeom prst="ellipse">
              <a:avLst/>
            </a:prstGeom>
            <a:solidFill>
              <a:schemeClr val="accent2"/>
            </a:solid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555" name="Oval 2554"/>
            <p:cNvSpPr/>
            <p:nvPr/>
          </p:nvSpPr>
          <p:spPr bwMode="auto">
            <a:xfrm>
              <a:off x="3009535" y="3275974"/>
              <a:ext cx="164117" cy="164117"/>
            </a:xfrm>
            <a:prstGeom prst="ellipse">
              <a:avLst/>
            </a:prstGeom>
            <a:solidFill>
              <a:schemeClr val="accent2"/>
            </a:solid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557" name="Oval 2556"/>
            <p:cNvSpPr/>
            <p:nvPr/>
          </p:nvSpPr>
          <p:spPr bwMode="auto">
            <a:xfrm>
              <a:off x="3567781" y="3507735"/>
              <a:ext cx="164117" cy="164117"/>
            </a:xfrm>
            <a:prstGeom prst="ellipse">
              <a:avLst/>
            </a:prstGeom>
            <a:solidFill>
              <a:schemeClr val="accent2"/>
            </a:solid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558" name="Oval 2557"/>
            <p:cNvSpPr/>
            <p:nvPr/>
          </p:nvSpPr>
          <p:spPr bwMode="auto">
            <a:xfrm>
              <a:off x="3767932" y="3078531"/>
              <a:ext cx="164117" cy="164117"/>
            </a:xfrm>
            <a:prstGeom prst="ellipse">
              <a:avLst/>
            </a:prstGeom>
            <a:solidFill>
              <a:schemeClr val="accent2"/>
            </a:solid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561" name="Oval 2560"/>
            <p:cNvSpPr/>
            <p:nvPr/>
          </p:nvSpPr>
          <p:spPr bwMode="auto">
            <a:xfrm>
              <a:off x="4143298" y="3287179"/>
              <a:ext cx="164117" cy="164117"/>
            </a:xfrm>
            <a:prstGeom prst="ellipse">
              <a:avLst/>
            </a:prstGeom>
            <a:solidFill>
              <a:schemeClr val="accent2"/>
            </a:solid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564" name="Oval 2563"/>
            <p:cNvSpPr/>
            <p:nvPr/>
          </p:nvSpPr>
          <p:spPr bwMode="auto">
            <a:xfrm>
              <a:off x="6710873" y="2564930"/>
              <a:ext cx="164117" cy="164117"/>
            </a:xfrm>
            <a:prstGeom prst="ellipse">
              <a:avLst/>
            </a:prstGeom>
            <a:solidFill>
              <a:schemeClr val="accent2"/>
            </a:solid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566" name="Oval 2565"/>
            <p:cNvSpPr/>
            <p:nvPr/>
          </p:nvSpPr>
          <p:spPr bwMode="auto">
            <a:xfrm>
              <a:off x="6310969" y="2480525"/>
              <a:ext cx="164117" cy="164117"/>
            </a:xfrm>
            <a:prstGeom prst="ellipse">
              <a:avLst/>
            </a:prstGeom>
            <a:solidFill>
              <a:schemeClr val="accent2"/>
            </a:solid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570" name="Oval 2569"/>
            <p:cNvSpPr/>
            <p:nvPr/>
          </p:nvSpPr>
          <p:spPr bwMode="auto">
            <a:xfrm>
              <a:off x="9777883" y="3651897"/>
              <a:ext cx="164117" cy="164117"/>
            </a:xfrm>
            <a:prstGeom prst="ellipse">
              <a:avLst/>
            </a:prstGeom>
            <a:solidFill>
              <a:schemeClr val="accent2"/>
            </a:solid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323" name="Oval 322"/>
            <p:cNvSpPr/>
            <p:nvPr/>
          </p:nvSpPr>
          <p:spPr bwMode="auto">
            <a:xfrm>
              <a:off x="9780305" y="3143063"/>
              <a:ext cx="164117" cy="164117"/>
            </a:xfrm>
            <a:prstGeom prst="ellipse">
              <a:avLst/>
            </a:prstGeom>
            <a:solidFill>
              <a:srgbClr val="FFC000"/>
            </a:solid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329" name="Oval 328"/>
            <p:cNvSpPr/>
            <p:nvPr/>
          </p:nvSpPr>
          <p:spPr bwMode="auto">
            <a:xfrm>
              <a:off x="10411633" y="3278445"/>
              <a:ext cx="164117" cy="164117"/>
            </a:xfrm>
            <a:prstGeom prst="ellipse">
              <a:avLst/>
            </a:prstGeom>
            <a:ln w="28575">
              <a:headEnd type="none" w="med" len="med"/>
              <a:tailEnd type="none" w="med" len="me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331" name="Oval 330"/>
            <p:cNvSpPr/>
            <p:nvPr/>
          </p:nvSpPr>
          <p:spPr bwMode="auto">
            <a:xfrm>
              <a:off x="10642516" y="5437009"/>
              <a:ext cx="164117" cy="164117"/>
            </a:xfrm>
            <a:prstGeom prst="ellipse">
              <a:avLst/>
            </a:prstGeom>
            <a:ln w="28575">
              <a:headEnd type="none" w="med" len="med"/>
              <a:tailEnd type="none" w="med" len="me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328" name="Oval 327"/>
            <p:cNvSpPr/>
            <p:nvPr/>
          </p:nvSpPr>
          <p:spPr bwMode="auto">
            <a:xfrm>
              <a:off x="10521788" y="5613159"/>
              <a:ext cx="164117" cy="164117"/>
            </a:xfrm>
            <a:prstGeom prst="ellipse">
              <a:avLst/>
            </a:prstGeom>
            <a:ln w="28575">
              <a:headEnd type="none" w="med" len="med"/>
              <a:tailEnd type="none" w="med" len="me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333" name="Oval 332"/>
            <p:cNvSpPr/>
            <p:nvPr/>
          </p:nvSpPr>
          <p:spPr bwMode="auto">
            <a:xfrm>
              <a:off x="10314658" y="3430845"/>
              <a:ext cx="164117" cy="164117"/>
            </a:xfrm>
            <a:prstGeom prst="ellipse">
              <a:avLst/>
            </a:prstGeom>
            <a:ln w="28575">
              <a:headEnd type="none" w="med" len="med"/>
              <a:tailEnd type="none" w="med" len="me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334" name="Oval 333"/>
            <p:cNvSpPr/>
            <p:nvPr/>
          </p:nvSpPr>
          <p:spPr bwMode="auto">
            <a:xfrm>
              <a:off x="9920829" y="3402338"/>
              <a:ext cx="164117" cy="164117"/>
            </a:xfrm>
            <a:prstGeom prst="ellipse">
              <a:avLst/>
            </a:prstGeom>
            <a:solidFill>
              <a:srgbClr val="FFC000"/>
            </a:solid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grpSp>
      <p:grpSp>
        <p:nvGrpSpPr>
          <p:cNvPr id="2705" name="Global currencies"/>
          <p:cNvGrpSpPr/>
          <p:nvPr/>
        </p:nvGrpSpPr>
        <p:grpSpPr>
          <a:xfrm>
            <a:off x="3147421" y="1793186"/>
            <a:ext cx="8425181" cy="4072929"/>
            <a:chOff x="3146985" y="2104896"/>
            <a:chExt cx="8426377" cy="4073508"/>
          </a:xfrm>
        </p:grpSpPr>
        <p:grpSp>
          <p:nvGrpSpPr>
            <p:cNvPr id="2655" name="Currency 3"/>
            <p:cNvGrpSpPr/>
            <p:nvPr/>
          </p:nvGrpSpPr>
          <p:grpSpPr>
            <a:xfrm>
              <a:off x="9992328" y="2993832"/>
              <a:ext cx="484076" cy="461730"/>
              <a:chOff x="10716435" y="2940624"/>
              <a:chExt cx="484076" cy="496000"/>
            </a:xfrm>
          </p:grpSpPr>
          <p:sp>
            <p:nvSpPr>
              <p:cNvPr id="2690" name="Oval 2689"/>
              <p:cNvSpPr/>
              <p:nvPr/>
            </p:nvSpPr>
            <p:spPr bwMode="auto">
              <a:xfrm>
                <a:off x="10716435" y="2952659"/>
                <a:ext cx="429768" cy="461665"/>
              </a:xfrm>
              <a:prstGeom prst="ellipse">
                <a:avLst/>
              </a:prstGeom>
              <a:solidFill>
                <a:srgbClr val="FFFFFF"/>
              </a:solidFill>
              <a:ln w="28575">
                <a:solidFill>
                  <a:srgbClr val="00188F"/>
                </a:solidFill>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691" name="Rectangle 2690"/>
              <p:cNvSpPr/>
              <p:nvPr/>
            </p:nvSpPr>
            <p:spPr>
              <a:xfrm>
                <a:off x="10723480" y="2940624"/>
                <a:ext cx="477031" cy="496000"/>
              </a:xfrm>
              <a:prstGeom prst="rect">
                <a:avLst/>
              </a:prstGeom>
            </p:spPr>
            <p:txBody>
              <a:bodyPr wrap="none">
                <a:spAutoFit/>
              </a:bodyPr>
              <a:lstStyle/>
              <a:p>
                <a:pPr defTabSz="912952"/>
                <a:r>
                  <a:rPr lang="az-Cyrl-AZ" sz="2400" b="1" dirty="0">
                    <a:solidFill>
                      <a:srgbClr val="00188F"/>
                    </a:solidFill>
                  </a:rPr>
                  <a:t>₩</a:t>
                </a:r>
              </a:p>
            </p:txBody>
          </p:sp>
        </p:grpSp>
        <p:grpSp>
          <p:nvGrpSpPr>
            <p:cNvPr id="2656" name="Currency  5"/>
            <p:cNvGrpSpPr/>
            <p:nvPr/>
          </p:nvGrpSpPr>
          <p:grpSpPr>
            <a:xfrm>
              <a:off x="10367210" y="3080972"/>
              <a:ext cx="429768" cy="492513"/>
              <a:chOff x="9474553" y="5128663"/>
              <a:chExt cx="429768" cy="492513"/>
            </a:xfrm>
          </p:grpSpPr>
          <p:sp>
            <p:nvSpPr>
              <p:cNvPr id="2688" name="Oval 2687"/>
              <p:cNvSpPr>
                <a:spLocks/>
              </p:cNvSpPr>
              <p:nvPr/>
            </p:nvSpPr>
            <p:spPr bwMode="auto">
              <a:xfrm>
                <a:off x="9474553" y="5152217"/>
                <a:ext cx="429768" cy="429768"/>
              </a:xfrm>
              <a:prstGeom prst="ellipse">
                <a:avLst/>
              </a:prstGeom>
              <a:solidFill>
                <a:srgbClr val="FFFFFF"/>
              </a:solidFill>
              <a:ln w="28575">
                <a:solidFill>
                  <a:srgbClr val="00188F"/>
                </a:solidFill>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689" name="Rectangle 2688"/>
              <p:cNvSpPr/>
              <p:nvPr/>
            </p:nvSpPr>
            <p:spPr>
              <a:xfrm>
                <a:off x="9500357" y="5128663"/>
                <a:ext cx="353708" cy="492513"/>
              </a:xfrm>
              <a:prstGeom prst="rect">
                <a:avLst/>
              </a:prstGeom>
            </p:spPr>
            <p:txBody>
              <a:bodyPr wrap="none">
                <a:spAutoFit/>
              </a:bodyPr>
              <a:lstStyle/>
              <a:p>
                <a:pPr defTabSz="912952"/>
                <a:r>
                  <a:rPr lang="az-Cyrl-AZ" sz="2600" b="1" dirty="0">
                    <a:solidFill>
                      <a:srgbClr val="00188F"/>
                    </a:solidFill>
                  </a:rPr>
                  <a:t>¥</a:t>
                </a:r>
              </a:p>
            </p:txBody>
          </p:sp>
        </p:grpSp>
        <p:grpSp>
          <p:nvGrpSpPr>
            <p:cNvPr id="2658" name="Currency 7"/>
            <p:cNvGrpSpPr/>
            <p:nvPr/>
          </p:nvGrpSpPr>
          <p:grpSpPr>
            <a:xfrm>
              <a:off x="7339791" y="2442200"/>
              <a:ext cx="436135" cy="554076"/>
              <a:chOff x="6166360" y="4236410"/>
              <a:chExt cx="436135" cy="554076"/>
            </a:xfrm>
          </p:grpSpPr>
          <p:sp>
            <p:nvSpPr>
              <p:cNvPr id="2684" name="Oval 2683"/>
              <p:cNvSpPr>
                <a:spLocks noChangeAspect="1"/>
              </p:cNvSpPr>
              <p:nvPr/>
            </p:nvSpPr>
            <p:spPr bwMode="auto">
              <a:xfrm>
                <a:off x="6172729" y="4299105"/>
                <a:ext cx="429766" cy="429768"/>
              </a:xfrm>
              <a:prstGeom prst="ellipse">
                <a:avLst/>
              </a:prstGeom>
              <a:solidFill>
                <a:srgbClr val="FFFFFF"/>
              </a:solidFill>
              <a:ln w="28575">
                <a:solidFill>
                  <a:srgbClr val="00188F"/>
                </a:solidFill>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685" name="Rectangle 2684"/>
              <p:cNvSpPr/>
              <p:nvPr/>
            </p:nvSpPr>
            <p:spPr>
              <a:xfrm>
                <a:off x="6166360" y="4236410"/>
                <a:ext cx="402731" cy="554076"/>
              </a:xfrm>
              <a:prstGeom prst="rect">
                <a:avLst/>
              </a:prstGeom>
              <a:ln>
                <a:noFill/>
              </a:ln>
            </p:spPr>
            <p:txBody>
              <a:bodyPr wrap="none">
                <a:spAutoFit/>
              </a:bodyPr>
              <a:lstStyle/>
              <a:p>
                <a:pPr defTabSz="912952"/>
                <a:r>
                  <a:rPr lang="en-US" sz="3000" dirty="0">
                    <a:solidFill>
                      <a:srgbClr val="00188F"/>
                    </a:solidFill>
                    <a:latin typeface="Segoe Semibold" panose="020B0702040504020203" pitchFamily="34" charset="0"/>
                  </a:rPr>
                  <a:t>€</a:t>
                </a:r>
              </a:p>
            </p:txBody>
          </p:sp>
        </p:grpSp>
        <p:grpSp>
          <p:nvGrpSpPr>
            <p:cNvPr id="2659" name="Currency 2"/>
            <p:cNvGrpSpPr/>
            <p:nvPr/>
          </p:nvGrpSpPr>
          <p:grpSpPr>
            <a:xfrm>
              <a:off x="8434238" y="2398466"/>
              <a:ext cx="454035" cy="429768"/>
              <a:chOff x="9995857" y="3425122"/>
              <a:chExt cx="454035" cy="429768"/>
            </a:xfrm>
          </p:grpSpPr>
          <p:sp>
            <p:nvSpPr>
              <p:cNvPr id="2682" name="Oval 2681"/>
              <p:cNvSpPr/>
              <p:nvPr/>
            </p:nvSpPr>
            <p:spPr bwMode="auto">
              <a:xfrm>
                <a:off x="10018990" y="3425122"/>
                <a:ext cx="429768" cy="429768"/>
              </a:xfrm>
              <a:prstGeom prst="ellipse">
                <a:avLst/>
              </a:prstGeom>
              <a:solidFill>
                <a:srgbClr val="FFFFFF"/>
              </a:solidFill>
              <a:ln w="28575">
                <a:solidFill>
                  <a:srgbClr val="00188F"/>
                </a:solidFill>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683" name="Rectangle 2682"/>
              <p:cNvSpPr/>
              <p:nvPr/>
            </p:nvSpPr>
            <p:spPr>
              <a:xfrm>
                <a:off x="9995857" y="3470913"/>
                <a:ext cx="454035" cy="307821"/>
              </a:xfrm>
              <a:prstGeom prst="rect">
                <a:avLst/>
              </a:prstGeom>
            </p:spPr>
            <p:txBody>
              <a:bodyPr wrap="none">
                <a:spAutoFit/>
              </a:bodyPr>
              <a:lstStyle/>
              <a:p>
                <a:pPr defTabSz="912952"/>
                <a:r>
                  <a:rPr lang="az-Cyrl-AZ" sz="1400" b="1" spc="-30" dirty="0">
                    <a:solidFill>
                      <a:srgbClr val="00188F"/>
                    </a:solidFill>
                  </a:rPr>
                  <a:t>руб</a:t>
                </a:r>
                <a:endParaRPr lang="en-US" sz="1400" b="1" spc="-30" dirty="0">
                  <a:solidFill>
                    <a:srgbClr val="00188F"/>
                  </a:solidFill>
                </a:endParaRPr>
              </a:p>
            </p:txBody>
          </p:sp>
        </p:grpSp>
        <p:grpSp>
          <p:nvGrpSpPr>
            <p:cNvPr id="2694" name="Group 2693"/>
            <p:cNvGrpSpPr/>
            <p:nvPr/>
          </p:nvGrpSpPr>
          <p:grpSpPr>
            <a:xfrm>
              <a:off x="3405997" y="2996088"/>
              <a:ext cx="429768" cy="538685"/>
              <a:chOff x="3405997" y="2996088"/>
              <a:chExt cx="429768" cy="538685"/>
            </a:xfrm>
          </p:grpSpPr>
          <p:sp>
            <p:nvSpPr>
              <p:cNvPr id="2676" name="Oval 2675"/>
              <p:cNvSpPr/>
              <p:nvPr/>
            </p:nvSpPr>
            <p:spPr bwMode="auto">
              <a:xfrm>
                <a:off x="3405997" y="3050005"/>
                <a:ext cx="429768" cy="429768"/>
              </a:xfrm>
              <a:prstGeom prst="ellipse">
                <a:avLst/>
              </a:prstGeom>
              <a:solidFill>
                <a:srgbClr val="FFFFFF"/>
              </a:solidFill>
              <a:ln w="28575">
                <a:solidFill>
                  <a:srgbClr val="00188F"/>
                </a:solidFill>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677" name="Rectangle 2676"/>
              <p:cNvSpPr/>
              <p:nvPr/>
            </p:nvSpPr>
            <p:spPr>
              <a:xfrm>
                <a:off x="3427884" y="2996088"/>
                <a:ext cx="377765" cy="538685"/>
              </a:xfrm>
              <a:prstGeom prst="rect">
                <a:avLst/>
              </a:prstGeom>
            </p:spPr>
            <p:txBody>
              <a:bodyPr wrap="square">
                <a:spAutoFit/>
              </a:bodyPr>
              <a:lstStyle/>
              <a:p>
                <a:pPr defTabSz="912952"/>
                <a:r>
                  <a:rPr lang="en-US" sz="2900" b="1" dirty="0">
                    <a:solidFill>
                      <a:srgbClr val="00188F"/>
                    </a:solidFill>
                  </a:rPr>
                  <a:t>$</a:t>
                </a:r>
                <a:endParaRPr lang="en-US" sz="2400" b="1" dirty="0">
                  <a:solidFill>
                    <a:srgbClr val="00188F"/>
                  </a:solidFill>
                </a:endParaRPr>
              </a:p>
            </p:txBody>
          </p:sp>
        </p:grpSp>
        <p:grpSp>
          <p:nvGrpSpPr>
            <p:cNvPr id="2695" name="Group 2694"/>
            <p:cNvGrpSpPr/>
            <p:nvPr/>
          </p:nvGrpSpPr>
          <p:grpSpPr>
            <a:xfrm>
              <a:off x="3146985" y="2325074"/>
              <a:ext cx="429768" cy="538685"/>
              <a:chOff x="3146985" y="2325074"/>
              <a:chExt cx="429768" cy="538685"/>
            </a:xfrm>
          </p:grpSpPr>
          <p:sp>
            <p:nvSpPr>
              <p:cNvPr id="2678" name="Oval 2677"/>
              <p:cNvSpPr/>
              <p:nvPr/>
            </p:nvSpPr>
            <p:spPr bwMode="auto">
              <a:xfrm>
                <a:off x="3146985" y="2378991"/>
                <a:ext cx="429768" cy="429768"/>
              </a:xfrm>
              <a:prstGeom prst="ellipse">
                <a:avLst/>
              </a:prstGeom>
              <a:solidFill>
                <a:srgbClr val="FFFFFF"/>
              </a:solidFill>
              <a:ln w="28575">
                <a:solidFill>
                  <a:srgbClr val="00188F"/>
                </a:solidFill>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679" name="Rectangle 2678"/>
              <p:cNvSpPr/>
              <p:nvPr/>
            </p:nvSpPr>
            <p:spPr>
              <a:xfrm>
                <a:off x="3168872" y="2325074"/>
                <a:ext cx="377765" cy="538685"/>
              </a:xfrm>
              <a:prstGeom prst="rect">
                <a:avLst/>
              </a:prstGeom>
            </p:spPr>
            <p:txBody>
              <a:bodyPr wrap="square">
                <a:spAutoFit/>
              </a:bodyPr>
              <a:lstStyle/>
              <a:p>
                <a:pPr defTabSz="912952"/>
                <a:r>
                  <a:rPr lang="en-US" sz="2900" b="1" dirty="0">
                    <a:solidFill>
                      <a:srgbClr val="00188F"/>
                    </a:solidFill>
                  </a:rPr>
                  <a:t>$</a:t>
                </a:r>
                <a:endParaRPr lang="en-US" sz="2400" b="1" dirty="0">
                  <a:solidFill>
                    <a:srgbClr val="00188F"/>
                  </a:solidFill>
                </a:endParaRPr>
              </a:p>
            </p:txBody>
          </p:sp>
        </p:grpSp>
        <p:sp>
          <p:nvSpPr>
            <p:cNvPr id="2680" name="Oval 2679"/>
            <p:cNvSpPr/>
            <p:nvPr/>
          </p:nvSpPr>
          <p:spPr bwMode="auto">
            <a:xfrm>
              <a:off x="6421576" y="2649820"/>
              <a:ext cx="429768" cy="429768"/>
            </a:xfrm>
            <a:prstGeom prst="ellipse">
              <a:avLst/>
            </a:prstGeom>
            <a:solidFill>
              <a:srgbClr val="FFFFFF"/>
            </a:solidFill>
            <a:ln w="28575">
              <a:solidFill>
                <a:srgbClr val="00188F"/>
              </a:solidFill>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681" name="Rectangle 2680"/>
            <p:cNvSpPr/>
            <p:nvPr/>
          </p:nvSpPr>
          <p:spPr>
            <a:xfrm>
              <a:off x="6433935" y="2591139"/>
              <a:ext cx="377765" cy="538686"/>
            </a:xfrm>
            <a:prstGeom prst="rect">
              <a:avLst/>
            </a:prstGeom>
          </p:spPr>
          <p:txBody>
            <a:bodyPr wrap="square">
              <a:spAutoFit/>
            </a:bodyPr>
            <a:lstStyle/>
            <a:p>
              <a:pPr defTabSz="912952"/>
              <a:r>
                <a:rPr lang="en-US" sz="2900" dirty="0">
                  <a:solidFill>
                    <a:srgbClr val="00188F"/>
                  </a:solidFill>
                  <a:latin typeface="Segoe UI Semibold" panose="020B0702040204020203" pitchFamily="34" charset="0"/>
                  <a:cs typeface="Segoe UI Semibold" panose="020B0702040204020203" pitchFamily="34" charset="0"/>
                </a:rPr>
                <a:t>£</a:t>
              </a:r>
              <a:endParaRPr lang="en-US" sz="2400" dirty="0">
                <a:solidFill>
                  <a:srgbClr val="00188F"/>
                </a:solidFill>
                <a:latin typeface="Segoe UI Semibold" panose="020B0702040204020203" pitchFamily="34" charset="0"/>
                <a:cs typeface="Segoe UI Semibold" panose="020B0702040204020203" pitchFamily="34" charset="0"/>
              </a:endParaRPr>
            </a:p>
          </p:txBody>
        </p:sp>
        <p:grpSp>
          <p:nvGrpSpPr>
            <p:cNvPr id="2661" name="Currency 1122"/>
            <p:cNvGrpSpPr/>
            <p:nvPr/>
          </p:nvGrpSpPr>
          <p:grpSpPr>
            <a:xfrm>
              <a:off x="11143594" y="5639719"/>
              <a:ext cx="429768" cy="538685"/>
              <a:chOff x="10966484" y="5109339"/>
              <a:chExt cx="429768" cy="538685"/>
            </a:xfrm>
          </p:grpSpPr>
          <p:sp>
            <p:nvSpPr>
              <p:cNvPr id="2674" name="Oval 2673"/>
              <p:cNvSpPr/>
              <p:nvPr/>
            </p:nvSpPr>
            <p:spPr bwMode="auto">
              <a:xfrm>
                <a:off x="10966484" y="5161310"/>
                <a:ext cx="429768" cy="429768"/>
              </a:xfrm>
              <a:prstGeom prst="ellipse">
                <a:avLst/>
              </a:prstGeom>
              <a:solidFill>
                <a:srgbClr val="FFFFFF"/>
              </a:solidFill>
              <a:ln w="28575">
                <a:solidFill>
                  <a:srgbClr val="00188F"/>
                </a:solidFill>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675" name="Rectangle 2674"/>
              <p:cNvSpPr/>
              <p:nvPr/>
            </p:nvSpPr>
            <p:spPr>
              <a:xfrm>
                <a:off x="10993132" y="5109339"/>
                <a:ext cx="377765" cy="538685"/>
              </a:xfrm>
              <a:prstGeom prst="rect">
                <a:avLst/>
              </a:prstGeom>
            </p:spPr>
            <p:txBody>
              <a:bodyPr wrap="square">
                <a:spAutoFit/>
              </a:bodyPr>
              <a:lstStyle/>
              <a:p>
                <a:pPr defTabSz="912952"/>
                <a:r>
                  <a:rPr lang="en-US" sz="2900" b="1" dirty="0">
                    <a:solidFill>
                      <a:srgbClr val="00188F"/>
                    </a:solidFill>
                  </a:rPr>
                  <a:t>$</a:t>
                </a:r>
                <a:endParaRPr lang="en-US" sz="2400" b="1" dirty="0">
                  <a:solidFill>
                    <a:srgbClr val="00188F"/>
                  </a:solidFill>
                </a:endParaRPr>
              </a:p>
            </p:txBody>
          </p:sp>
        </p:grpSp>
        <p:grpSp>
          <p:nvGrpSpPr>
            <p:cNvPr id="2662" name="Currency 2"/>
            <p:cNvGrpSpPr/>
            <p:nvPr/>
          </p:nvGrpSpPr>
          <p:grpSpPr>
            <a:xfrm>
              <a:off x="9403568" y="4497891"/>
              <a:ext cx="429768" cy="429768"/>
              <a:chOff x="10965187" y="4570411"/>
              <a:chExt cx="429768" cy="429768"/>
            </a:xfrm>
          </p:grpSpPr>
          <p:sp>
            <p:nvSpPr>
              <p:cNvPr id="2672" name="Oval 2671"/>
              <p:cNvSpPr/>
              <p:nvPr/>
            </p:nvSpPr>
            <p:spPr bwMode="auto">
              <a:xfrm>
                <a:off x="10965187" y="4570411"/>
                <a:ext cx="429768" cy="429768"/>
              </a:xfrm>
              <a:prstGeom prst="ellipse">
                <a:avLst/>
              </a:prstGeom>
              <a:solidFill>
                <a:srgbClr val="FFFFFF"/>
              </a:solidFill>
              <a:ln w="28575">
                <a:solidFill>
                  <a:srgbClr val="00188F"/>
                </a:solidFill>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673" name="Rectangle 2672"/>
              <p:cNvSpPr/>
              <p:nvPr/>
            </p:nvSpPr>
            <p:spPr>
              <a:xfrm>
                <a:off x="10965187" y="4601913"/>
                <a:ext cx="402731" cy="338602"/>
              </a:xfrm>
              <a:prstGeom prst="rect">
                <a:avLst/>
              </a:prstGeom>
            </p:spPr>
            <p:txBody>
              <a:bodyPr wrap="none">
                <a:spAutoFit/>
              </a:bodyPr>
              <a:lstStyle/>
              <a:p>
                <a:pPr defTabSz="912952"/>
                <a:r>
                  <a:rPr lang="en-US" sz="1600" b="1" spc="-30" dirty="0" err="1">
                    <a:solidFill>
                      <a:srgbClr val="00188F"/>
                    </a:solidFill>
                  </a:rPr>
                  <a:t>Rp</a:t>
                </a:r>
                <a:endParaRPr lang="en-US" sz="1600" b="1" spc="-30" dirty="0">
                  <a:solidFill>
                    <a:srgbClr val="00188F"/>
                  </a:solidFill>
                </a:endParaRPr>
              </a:p>
            </p:txBody>
          </p:sp>
        </p:grpSp>
        <p:grpSp>
          <p:nvGrpSpPr>
            <p:cNvPr id="2663" name="Currency 2"/>
            <p:cNvGrpSpPr/>
            <p:nvPr/>
          </p:nvGrpSpPr>
          <p:grpSpPr>
            <a:xfrm>
              <a:off x="7323367" y="3188877"/>
              <a:ext cx="431354" cy="429768"/>
              <a:chOff x="9271390" y="1898444"/>
              <a:chExt cx="431354" cy="429768"/>
            </a:xfrm>
          </p:grpSpPr>
          <p:sp>
            <p:nvSpPr>
              <p:cNvPr id="2670" name="Oval 2669"/>
              <p:cNvSpPr/>
              <p:nvPr/>
            </p:nvSpPr>
            <p:spPr bwMode="auto">
              <a:xfrm>
                <a:off x="9272976" y="1898444"/>
                <a:ext cx="429768" cy="429768"/>
              </a:xfrm>
              <a:prstGeom prst="ellipse">
                <a:avLst/>
              </a:prstGeom>
              <a:solidFill>
                <a:srgbClr val="FFFFFF"/>
              </a:solidFill>
              <a:ln w="28575">
                <a:solidFill>
                  <a:srgbClr val="00188F"/>
                </a:solidFill>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671" name="Rectangle 2670"/>
              <p:cNvSpPr/>
              <p:nvPr/>
            </p:nvSpPr>
            <p:spPr>
              <a:xfrm>
                <a:off x="9271390" y="1923597"/>
                <a:ext cx="389905" cy="369384"/>
              </a:xfrm>
              <a:prstGeom prst="rect">
                <a:avLst/>
              </a:prstGeom>
            </p:spPr>
            <p:txBody>
              <a:bodyPr wrap="none">
                <a:spAutoFit/>
              </a:bodyPr>
              <a:lstStyle/>
              <a:p>
                <a:pPr defTabSz="912952"/>
                <a:r>
                  <a:rPr lang="en-US" b="1" spc="-30" dirty="0">
                    <a:solidFill>
                      <a:srgbClr val="00188F"/>
                    </a:solidFill>
                  </a:rPr>
                  <a:t>TL</a:t>
                </a:r>
                <a:endParaRPr lang="en-US" sz="1600" b="1" spc="-30" dirty="0">
                  <a:solidFill>
                    <a:srgbClr val="00188F"/>
                  </a:solidFill>
                </a:endParaRPr>
              </a:p>
            </p:txBody>
          </p:sp>
        </p:grpSp>
        <p:grpSp>
          <p:nvGrpSpPr>
            <p:cNvPr id="2664" name="Currency 2"/>
            <p:cNvGrpSpPr/>
            <p:nvPr/>
          </p:nvGrpSpPr>
          <p:grpSpPr>
            <a:xfrm>
              <a:off x="6920015" y="2643347"/>
              <a:ext cx="453583" cy="429768"/>
              <a:chOff x="9287265" y="1903207"/>
              <a:chExt cx="453583" cy="429768"/>
            </a:xfrm>
          </p:grpSpPr>
          <p:sp>
            <p:nvSpPr>
              <p:cNvPr id="2668" name="Oval 2667"/>
              <p:cNvSpPr/>
              <p:nvPr/>
            </p:nvSpPr>
            <p:spPr bwMode="auto">
              <a:xfrm>
                <a:off x="9311080" y="1903207"/>
                <a:ext cx="429768" cy="429768"/>
              </a:xfrm>
              <a:prstGeom prst="ellipse">
                <a:avLst/>
              </a:prstGeom>
              <a:solidFill>
                <a:srgbClr val="FFFFFF"/>
              </a:solidFill>
              <a:ln w="28575">
                <a:solidFill>
                  <a:srgbClr val="00188F"/>
                </a:solidFill>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669" name="Rectangle 2668"/>
              <p:cNvSpPr/>
              <p:nvPr/>
            </p:nvSpPr>
            <p:spPr>
              <a:xfrm>
                <a:off x="9287265" y="1939472"/>
                <a:ext cx="441209" cy="338602"/>
              </a:xfrm>
              <a:prstGeom prst="rect">
                <a:avLst/>
              </a:prstGeom>
            </p:spPr>
            <p:txBody>
              <a:bodyPr wrap="none">
                <a:spAutoFit/>
              </a:bodyPr>
              <a:lstStyle/>
              <a:p>
                <a:pPr defTabSz="912952"/>
                <a:r>
                  <a:rPr lang="en-US" sz="1600" b="1" spc="-30" dirty="0" err="1">
                    <a:solidFill>
                      <a:srgbClr val="00188F"/>
                    </a:solidFill>
                  </a:rPr>
                  <a:t>chf</a:t>
                </a:r>
                <a:endParaRPr lang="en-US" sz="1600" b="1" spc="-30" dirty="0">
                  <a:solidFill>
                    <a:srgbClr val="00188F"/>
                  </a:solidFill>
                </a:endParaRPr>
              </a:p>
            </p:txBody>
          </p:sp>
        </p:grpSp>
        <p:grpSp>
          <p:nvGrpSpPr>
            <p:cNvPr id="2665" name="Currency 2"/>
            <p:cNvGrpSpPr/>
            <p:nvPr/>
          </p:nvGrpSpPr>
          <p:grpSpPr>
            <a:xfrm>
              <a:off x="6789161" y="2104896"/>
              <a:ext cx="792772" cy="566293"/>
              <a:chOff x="7083385" y="2962283"/>
              <a:chExt cx="792772" cy="566293"/>
            </a:xfrm>
          </p:grpSpPr>
          <p:sp>
            <p:nvSpPr>
              <p:cNvPr id="2666" name="Oval 2665"/>
              <p:cNvSpPr/>
              <p:nvPr/>
            </p:nvSpPr>
            <p:spPr bwMode="auto">
              <a:xfrm>
                <a:off x="7083385" y="3098808"/>
                <a:ext cx="429768" cy="429768"/>
              </a:xfrm>
              <a:prstGeom prst="ellipse">
                <a:avLst/>
              </a:prstGeom>
              <a:solidFill>
                <a:srgbClr val="FFFFFF"/>
              </a:solidFill>
              <a:ln w="28575">
                <a:solidFill>
                  <a:srgbClr val="00188F"/>
                </a:solidFill>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667" name="Rectangle 2666"/>
              <p:cNvSpPr/>
              <p:nvPr/>
            </p:nvSpPr>
            <p:spPr>
              <a:xfrm>
                <a:off x="7104056" y="3119574"/>
                <a:ext cx="369873" cy="369384"/>
              </a:xfrm>
              <a:prstGeom prst="rect">
                <a:avLst/>
              </a:prstGeom>
            </p:spPr>
            <p:txBody>
              <a:bodyPr wrap="none">
                <a:spAutoFit/>
              </a:bodyPr>
              <a:lstStyle/>
              <a:p>
                <a:pPr defTabSz="912952"/>
                <a:r>
                  <a:rPr lang="en-US" b="1" spc="-30" dirty="0" err="1">
                    <a:solidFill>
                      <a:srgbClr val="00188F"/>
                    </a:solidFill>
                  </a:rPr>
                  <a:t>kr</a:t>
                </a:r>
                <a:endParaRPr lang="en-US" b="1" spc="-30" dirty="0">
                  <a:solidFill>
                    <a:srgbClr val="00188F"/>
                  </a:solidFill>
                </a:endParaRPr>
              </a:p>
            </p:txBody>
          </p:sp>
          <p:sp>
            <p:nvSpPr>
              <p:cNvPr id="2692" name="Oval 2691"/>
              <p:cNvSpPr/>
              <p:nvPr/>
            </p:nvSpPr>
            <p:spPr bwMode="auto">
              <a:xfrm>
                <a:off x="7446389" y="2962283"/>
                <a:ext cx="429768" cy="429768"/>
              </a:xfrm>
              <a:prstGeom prst="ellipse">
                <a:avLst/>
              </a:prstGeom>
              <a:solidFill>
                <a:srgbClr val="FFFFFF"/>
              </a:solidFill>
              <a:ln w="28575">
                <a:solidFill>
                  <a:srgbClr val="00188F"/>
                </a:solidFill>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693" name="Rectangle 2692"/>
              <p:cNvSpPr/>
              <p:nvPr/>
            </p:nvSpPr>
            <p:spPr>
              <a:xfrm>
                <a:off x="7467059" y="2983049"/>
                <a:ext cx="369873" cy="369384"/>
              </a:xfrm>
              <a:prstGeom prst="rect">
                <a:avLst/>
              </a:prstGeom>
            </p:spPr>
            <p:txBody>
              <a:bodyPr wrap="none">
                <a:spAutoFit/>
              </a:bodyPr>
              <a:lstStyle/>
              <a:p>
                <a:pPr defTabSz="912952"/>
                <a:r>
                  <a:rPr lang="en-US" b="1" spc="-30" dirty="0" err="1">
                    <a:solidFill>
                      <a:srgbClr val="00188F"/>
                    </a:solidFill>
                  </a:rPr>
                  <a:t>kr</a:t>
                </a:r>
                <a:endParaRPr lang="en-US" b="1" spc="-30" dirty="0">
                  <a:solidFill>
                    <a:srgbClr val="00188F"/>
                  </a:solidFill>
                </a:endParaRPr>
              </a:p>
            </p:txBody>
          </p:sp>
        </p:grpSp>
        <p:grpSp>
          <p:nvGrpSpPr>
            <p:cNvPr id="2696" name="Group 2695"/>
            <p:cNvGrpSpPr/>
            <p:nvPr/>
          </p:nvGrpSpPr>
          <p:grpSpPr>
            <a:xfrm>
              <a:off x="10230197" y="5116499"/>
              <a:ext cx="429768" cy="538685"/>
              <a:chOff x="3468438" y="2434893"/>
              <a:chExt cx="429768" cy="538685"/>
            </a:xfrm>
          </p:grpSpPr>
          <p:sp>
            <p:nvSpPr>
              <p:cNvPr id="2697" name="Oval 2696"/>
              <p:cNvSpPr/>
              <p:nvPr/>
            </p:nvSpPr>
            <p:spPr bwMode="auto">
              <a:xfrm>
                <a:off x="3468438" y="2486864"/>
                <a:ext cx="429768" cy="429768"/>
              </a:xfrm>
              <a:prstGeom prst="ellipse">
                <a:avLst/>
              </a:prstGeom>
              <a:solidFill>
                <a:srgbClr val="FFFFFF"/>
              </a:solidFill>
              <a:ln w="28575">
                <a:solidFill>
                  <a:srgbClr val="00188F"/>
                </a:solidFill>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698" name="Rectangle 2697"/>
              <p:cNvSpPr/>
              <p:nvPr/>
            </p:nvSpPr>
            <p:spPr>
              <a:xfrm>
                <a:off x="3490325" y="2434893"/>
                <a:ext cx="377765" cy="538685"/>
              </a:xfrm>
              <a:prstGeom prst="rect">
                <a:avLst/>
              </a:prstGeom>
            </p:spPr>
            <p:txBody>
              <a:bodyPr wrap="square">
                <a:spAutoFit/>
              </a:bodyPr>
              <a:lstStyle/>
              <a:p>
                <a:pPr defTabSz="912952"/>
                <a:r>
                  <a:rPr lang="en-US" sz="2900" b="1" dirty="0">
                    <a:solidFill>
                      <a:srgbClr val="00188F"/>
                    </a:solidFill>
                  </a:rPr>
                  <a:t>$</a:t>
                </a:r>
                <a:endParaRPr lang="en-US" sz="2400" b="1" dirty="0">
                  <a:solidFill>
                    <a:srgbClr val="00188F"/>
                  </a:solidFill>
                </a:endParaRPr>
              </a:p>
            </p:txBody>
          </p:sp>
        </p:grpSp>
        <p:grpSp>
          <p:nvGrpSpPr>
            <p:cNvPr id="2657" name="Currency 6"/>
            <p:cNvGrpSpPr/>
            <p:nvPr/>
          </p:nvGrpSpPr>
          <p:grpSpPr>
            <a:xfrm>
              <a:off x="6926200" y="5245399"/>
              <a:ext cx="429766" cy="461730"/>
              <a:chOff x="7042379" y="5131379"/>
              <a:chExt cx="429766" cy="461730"/>
            </a:xfrm>
          </p:grpSpPr>
          <p:sp>
            <p:nvSpPr>
              <p:cNvPr id="2686" name="Oval 2685"/>
              <p:cNvSpPr>
                <a:spLocks noChangeAspect="1"/>
              </p:cNvSpPr>
              <p:nvPr/>
            </p:nvSpPr>
            <p:spPr bwMode="auto">
              <a:xfrm>
                <a:off x="7042379" y="5160875"/>
                <a:ext cx="429766" cy="429768"/>
              </a:xfrm>
              <a:prstGeom prst="ellipse">
                <a:avLst/>
              </a:prstGeom>
              <a:solidFill>
                <a:srgbClr val="FFFFFF"/>
              </a:solidFill>
              <a:ln w="28575">
                <a:solidFill>
                  <a:srgbClr val="00188F"/>
                </a:solidFill>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687" name="Rectangle 2686"/>
              <p:cNvSpPr/>
              <p:nvPr/>
            </p:nvSpPr>
            <p:spPr>
              <a:xfrm>
                <a:off x="7055001" y="5131379"/>
                <a:ext cx="357992" cy="461730"/>
              </a:xfrm>
              <a:prstGeom prst="rect">
                <a:avLst/>
              </a:prstGeom>
            </p:spPr>
            <p:txBody>
              <a:bodyPr wrap="none">
                <a:spAutoFit/>
              </a:bodyPr>
              <a:lstStyle/>
              <a:p>
                <a:pPr defTabSz="912952"/>
                <a:r>
                  <a:rPr lang="en-US" sz="2400" b="1" dirty="0">
                    <a:solidFill>
                      <a:srgbClr val="00188F"/>
                    </a:solidFill>
                  </a:rPr>
                  <a:t>R</a:t>
                </a:r>
                <a:endParaRPr lang="az-Cyrl-AZ" sz="2400" b="1" dirty="0">
                  <a:solidFill>
                    <a:srgbClr val="00188F"/>
                  </a:solidFill>
                </a:endParaRPr>
              </a:p>
            </p:txBody>
          </p:sp>
        </p:grpSp>
        <p:grpSp>
          <p:nvGrpSpPr>
            <p:cNvPr id="2699" name="Group 2698"/>
            <p:cNvGrpSpPr/>
            <p:nvPr/>
          </p:nvGrpSpPr>
          <p:grpSpPr>
            <a:xfrm>
              <a:off x="4526684" y="5452587"/>
              <a:ext cx="429768" cy="538685"/>
              <a:chOff x="3468438" y="2434893"/>
              <a:chExt cx="429768" cy="538685"/>
            </a:xfrm>
          </p:grpSpPr>
          <p:sp>
            <p:nvSpPr>
              <p:cNvPr id="2700" name="Oval 2699"/>
              <p:cNvSpPr/>
              <p:nvPr/>
            </p:nvSpPr>
            <p:spPr bwMode="auto">
              <a:xfrm>
                <a:off x="3468438" y="2488809"/>
                <a:ext cx="429768" cy="429768"/>
              </a:xfrm>
              <a:prstGeom prst="ellipse">
                <a:avLst/>
              </a:prstGeom>
              <a:solidFill>
                <a:srgbClr val="FFFFFF"/>
              </a:solidFill>
              <a:ln w="28575">
                <a:solidFill>
                  <a:srgbClr val="00188F"/>
                </a:solidFill>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701" name="Rectangle 2700"/>
              <p:cNvSpPr/>
              <p:nvPr/>
            </p:nvSpPr>
            <p:spPr>
              <a:xfrm>
                <a:off x="3490325" y="2434893"/>
                <a:ext cx="377765" cy="538685"/>
              </a:xfrm>
              <a:prstGeom prst="rect">
                <a:avLst/>
              </a:prstGeom>
            </p:spPr>
            <p:txBody>
              <a:bodyPr wrap="square">
                <a:spAutoFit/>
              </a:bodyPr>
              <a:lstStyle/>
              <a:p>
                <a:pPr defTabSz="912952"/>
                <a:r>
                  <a:rPr lang="en-US" sz="2900" b="1" dirty="0">
                    <a:solidFill>
                      <a:srgbClr val="00188F"/>
                    </a:solidFill>
                  </a:rPr>
                  <a:t>$</a:t>
                </a:r>
                <a:endParaRPr lang="en-US" sz="2400" b="1" dirty="0">
                  <a:solidFill>
                    <a:srgbClr val="00188F"/>
                  </a:solidFill>
                </a:endParaRPr>
              </a:p>
            </p:txBody>
          </p:sp>
        </p:grpSp>
        <p:grpSp>
          <p:nvGrpSpPr>
            <p:cNvPr id="2702" name="Currency 1122"/>
            <p:cNvGrpSpPr/>
            <p:nvPr/>
          </p:nvGrpSpPr>
          <p:grpSpPr>
            <a:xfrm>
              <a:off x="9777883" y="3518037"/>
              <a:ext cx="429768" cy="538685"/>
              <a:chOff x="10966484" y="5109339"/>
              <a:chExt cx="429768" cy="538685"/>
            </a:xfrm>
          </p:grpSpPr>
          <p:sp>
            <p:nvSpPr>
              <p:cNvPr id="2703" name="Oval 2702"/>
              <p:cNvSpPr/>
              <p:nvPr/>
            </p:nvSpPr>
            <p:spPr bwMode="auto">
              <a:xfrm>
                <a:off x="10966484" y="5160875"/>
                <a:ext cx="429768" cy="429768"/>
              </a:xfrm>
              <a:prstGeom prst="ellipse">
                <a:avLst/>
              </a:prstGeom>
              <a:solidFill>
                <a:srgbClr val="FFFFFF"/>
              </a:solidFill>
              <a:ln w="28575">
                <a:solidFill>
                  <a:srgbClr val="00188F"/>
                </a:solidFill>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2870"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704" name="Rectangle 2703"/>
              <p:cNvSpPr/>
              <p:nvPr/>
            </p:nvSpPr>
            <p:spPr>
              <a:xfrm>
                <a:off x="10993132" y="5109339"/>
                <a:ext cx="377765" cy="538685"/>
              </a:xfrm>
              <a:prstGeom prst="rect">
                <a:avLst/>
              </a:prstGeom>
            </p:spPr>
            <p:txBody>
              <a:bodyPr wrap="square">
                <a:spAutoFit/>
              </a:bodyPr>
              <a:lstStyle/>
              <a:p>
                <a:pPr defTabSz="912952"/>
                <a:r>
                  <a:rPr lang="en-US" sz="2900" b="1" dirty="0">
                    <a:solidFill>
                      <a:srgbClr val="00188F"/>
                    </a:solidFill>
                  </a:rPr>
                  <a:t>$</a:t>
                </a:r>
                <a:endParaRPr lang="en-US" sz="2400" b="1" dirty="0">
                  <a:solidFill>
                    <a:srgbClr val="00188F"/>
                  </a:solidFill>
                </a:endParaRPr>
              </a:p>
            </p:txBody>
          </p:sp>
        </p:grpSp>
      </p:grpSp>
      <p:sp>
        <p:nvSpPr>
          <p:cNvPr id="4" name="Title 3"/>
          <p:cNvSpPr>
            <a:spLocks noGrp="1"/>
          </p:cNvSpPr>
          <p:nvPr>
            <p:ph type="title"/>
          </p:nvPr>
        </p:nvSpPr>
        <p:spPr>
          <a:noFill/>
          <a:ln w="9525">
            <a:noFill/>
            <a:miter lim="800000"/>
            <a:headEnd/>
            <a:tailEnd/>
          </a:ln>
        </p:spPr>
        <p:txBody>
          <a:bodyPr vert="horz" wrap="square" lIns="124212" tIns="62106" rIns="124212" bIns="62106" numCol="1" anchor="ctr" anchorCtr="0" compatLnSpc="1">
            <a:prstTxWarp prst="textNoShape">
              <a:avLst/>
            </a:prstTxWarp>
          </a:bodyPr>
          <a:lstStyle/>
          <a:p>
            <a:r>
              <a:rPr lang="en-US" sz="4400" dirty="0"/>
              <a:t>Microsoft Azure</a:t>
            </a:r>
          </a:p>
        </p:txBody>
      </p:sp>
      <p:sp>
        <p:nvSpPr>
          <p:cNvPr id="336" name="TextBox 335"/>
          <p:cNvSpPr txBox="1"/>
          <p:nvPr/>
        </p:nvSpPr>
        <p:spPr>
          <a:xfrm>
            <a:off x="10322224" y="2"/>
            <a:ext cx="2029487" cy="640696"/>
          </a:xfrm>
          <a:prstGeom prst="rect">
            <a:avLst/>
          </a:prstGeom>
          <a:solidFill>
            <a:srgbClr val="1D4658"/>
          </a:solidFill>
        </p:spPr>
        <p:txBody>
          <a:bodyPr wrap="none" lIns="182670" tIns="146135" rIns="182670" bIns="146135" rtlCol="0">
            <a:spAutoFit/>
          </a:bodyPr>
          <a:lstStyle/>
          <a:p>
            <a:pPr defTabSz="913347">
              <a:lnSpc>
                <a:spcPct val="90000"/>
              </a:lnSpc>
              <a:spcAft>
                <a:spcPts val="600"/>
              </a:spcAft>
              <a:defRPr/>
            </a:pPr>
            <a:r>
              <a:rPr lang="en-US" sz="2400" kern="0" dirty="0">
                <a:gradFill>
                  <a:gsLst>
                    <a:gs pos="2917">
                      <a:srgbClr val="808080"/>
                    </a:gs>
                    <a:gs pos="30000">
                      <a:srgbClr val="808080"/>
                    </a:gs>
                  </a:gsLst>
                  <a:lin ang="5400000" scaled="0"/>
                </a:gradFill>
              </a:rPr>
              <a:t>Internal Only</a:t>
            </a:r>
          </a:p>
        </p:txBody>
      </p:sp>
    </p:spTree>
    <p:extLst>
      <p:ext uri="{BB962C8B-B14F-4D97-AF65-F5344CB8AC3E}">
        <p14:creationId xmlns:p14="http://schemas.microsoft.com/office/powerpoint/2010/main" val="589713964"/>
      </p:ext>
    </p:extLst>
  </p:cSld>
  <p:clrMapOvr>
    <a:overrideClrMapping bg1="lt1" tx1="dk1" bg2="lt2" tx2="dk2" accent1="accent1" accent2="accent2" accent3="accent3" accent4="accent4" accent5="accent5" accent6="accent6" hlink="hlink" folHlink="folHlink"/>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 presetClass="entr" presetSubtype="8" decel="100000" fill="hold" nodeType="afterEffect">
                                  <p:stCondLst>
                                    <p:cond delay="0"/>
                                  </p:stCondLst>
                                  <p:childTnLst>
                                    <p:set>
                                      <p:cBhvr>
                                        <p:cTn id="10" dur="1" fill="hold">
                                          <p:stCondLst>
                                            <p:cond delay="0"/>
                                          </p:stCondLst>
                                        </p:cTn>
                                        <p:tgtEl>
                                          <p:spTgt spid="2838"/>
                                        </p:tgtEl>
                                        <p:attrNameLst>
                                          <p:attrName>style.visibility</p:attrName>
                                        </p:attrNameLst>
                                      </p:cBhvr>
                                      <p:to>
                                        <p:strVal val="visible"/>
                                      </p:to>
                                    </p:set>
                                    <p:anim calcmode="lin" valueType="num">
                                      <p:cBhvr additive="base">
                                        <p:cTn id="11" dur="750" fill="hold"/>
                                        <p:tgtEl>
                                          <p:spTgt spid="2838"/>
                                        </p:tgtEl>
                                        <p:attrNameLst>
                                          <p:attrName>ppt_x</p:attrName>
                                        </p:attrNameLst>
                                      </p:cBhvr>
                                      <p:tavLst>
                                        <p:tav tm="0">
                                          <p:val>
                                            <p:strVal val="0-#ppt_w/2"/>
                                          </p:val>
                                        </p:tav>
                                        <p:tav tm="100000">
                                          <p:val>
                                            <p:strVal val="#ppt_x"/>
                                          </p:val>
                                        </p:tav>
                                      </p:tavLst>
                                    </p:anim>
                                    <p:anim calcmode="lin" valueType="num">
                                      <p:cBhvr additive="base">
                                        <p:cTn id="12" dur="750" fill="hold"/>
                                        <p:tgtEl>
                                          <p:spTgt spid="2838"/>
                                        </p:tgtEl>
                                        <p:attrNameLst>
                                          <p:attrName>ppt_y</p:attrName>
                                        </p:attrNameLst>
                                      </p:cBhvr>
                                      <p:tavLst>
                                        <p:tav tm="0">
                                          <p:val>
                                            <p:strVal val="#ppt_y"/>
                                          </p:val>
                                        </p:tav>
                                        <p:tav tm="100000">
                                          <p:val>
                                            <p:strVal val="#ppt_y"/>
                                          </p:val>
                                        </p:tav>
                                      </p:tavLst>
                                    </p:anim>
                                  </p:childTnLst>
                                </p:cTn>
                              </p:par>
                              <p:par>
                                <p:cTn id="13" presetID="22" presetClass="entr" presetSubtype="8"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par>
                          <p:cTn id="16" fill="hold">
                            <p:stCondLst>
                              <p:cond delay="1250"/>
                            </p:stCondLst>
                            <p:childTnLst>
                              <p:par>
                                <p:cTn id="17" presetID="10"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par>
                                <p:cTn id="23" presetID="10"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10" presetClass="entr" presetSubtype="0" fill="hold"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par>
                          <p:cTn id="29" fill="hold">
                            <p:stCondLst>
                              <p:cond delay="1750"/>
                            </p:stCondLst>
                            <p:childTnLst>
                              <p:par>
                                <p:cTn id="30" presetID="10" presetClass="exit" presetSubtype="0" fill="hold" nodeType="afterEffect">
                                  <p:stCondLst>
                                    <p:cond delay="0"/>
                                  </p:stCondLst>
                                  <p:childTnLst>
                                    <p:animEffect transition="out" filter="fade">
                                      <p:cBhvr>
                                        <p:cTn id="31" dur="500"/>
                                        <p:tgtEl>
                                          <p:spTgt spid="7"/>
                                        </p:tgtEl>
                                      </p:cBhvr>
                                    </p:animEffect>
                                    <p:set>
                                      <p:cBhvr>
                                        <p:cTn id="32" dur="1" fill="hold">
                                          <p:stCondLst>
                                            <p:cond delay="499"/>
                                          </p:stCondLst>
                                        </p:cTn>
                                        <p:tgtEl>
                                          <p:spTgt spid="7"/>
                                        </p:tgtEl>
                                        <p:attrNameLst>
                                          <p:attrName>style.visibility</p:attrName>
                                        </p:attrNameLst>
                                      </p:cBhvr>
                                      <p:to>
                                        <p:strVal val="hidden"/>
                                      </p:to>
                                    </p:set>
                                  </p:childTnLst>
                                </p:cTn>
                              </p:par>
                              <p:par>
                                <p:cTn id="33" presetID="10" presetClass="exit" presetSubtype="0" fill="hold" nodeType="withEffect">
                                  <p:stCondLst>
                                    <p:cond delay="0"/>
                                  </p:stCondLst>
                                  <p:childTnLst>
                                    <p:animEffect transition="out" filter="fade">
                                      <p:cBhvr>
                                        <p:cTn id="34" dur="500"/>
                                        <p:tgtEl>
                                          <p:spTgt spid="5"/>
                                        </p:tgtEl>
                                      </p:cBhvr>
                                    </p:animEffect>
                                    <p:set>
                                      <p:cBhvr>
                                        <p:cTn id="35" dur="1" fill="hold">
                                          <p:stCondLst>
                                            <p:cond delay="499"/>
                                          </p:stCondLst>
                                        </p:cTn>
                                        <p:tgtEl>
                                          <p:spTgt spid="5"/>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500"/>
                                        <p:tgtEl>
                                          <p:spTgt spid="8"/>
                                        </p:tgtEl>
                                      </p:cBhvr>
                                    </p:animEffect>
                                    <p:set>
                                      <p:cBhvr>
                                        <p:cTn id="38" dur="1" fill="hold">
                                          <p:stCondLst>
                                            <p:cond delay="499"/>
                                          </p:stCondLst>
                                        </p:cTn>
                                        <p:tgtEl>
                                          <p:spTgt spid="8"/>
                                        </p:tgtEl>
                                        <p:attrNameLst>
                                          <p:attrName>style.visibility</p:attrName>
                                        </p:attrNameLst>
                                      </p:cBhvr>
                                      <p:to>
                                        <p:strVal val="hidden"/>
                                      </p:to>
                                    </p:set>
                                  </p:childTnLst>
                                </p:cTn>
                              </p:par>
                              <p:par>
                                <p:cTn id="39" presetID="10" presetClass="exit" presetSubtype="0" fill="hold" nodeType="withEffect">
                                  <p:stCondLst>
                                    <p:cond delay="0"/>
                                  </p:stCondLst>
                                  <p:childTnLst>
                                    <p:animEffect transition="out" filter="fade">
                                      <p:cBhvr>
                                        <p:cTn id="40" dur="500"/>
                                        <p:tgtEl>
                                          <p:spTgt spid="6"/>
                                        </p:tgtEl>
                                      </p:cBhvr>
                                    </p:animEffect>
                                    <p:set>
                                      <p:cBhvr>
                                        <p:cTn id="41" dur="1" fill="hold">
                                          <p:stCondLst>
                                            <p:cond delay="499"/>
                                          </p:stCondLst>
                                        </p:cTn>
                                        <p:tgtEl>
                                          <p:spTgt spid="6"/>
                                        </p:tgtEl>
                                        <p:attrNameLst>
                                          <p:attrName>style.visibility</p:attrName>
                                        </p:attrNameLst>
                                      </p:cBhvr>
                                      <p:to>
                                        <p:strVal val="hidden"/>
                                      </p:to>
                                    </p:set>
                                  </p:childTnLst>
                                </p:cTn>
                              </p:par>
                            </p:childTnLst>
                          </p:cTn>
                        </p:par>
                        <p:par>
                          <p:cTn id="42" fill="hold">
                            <p:stCondLst>
                              <p:cond delay="2250"/>
                            </p:stCondLst>
                            <p:childTnLst>
                              <p:par>
                                <p:cTn id="43" presetID="2" presetClass="entr" presetSubtype="8" decel="100000" fill="hold" nodeType="afterEffect">
                                  <p:stCondLst>
                                    <p:cond delay="0"/>
                                  </p:stCondLst>
                                  <p:childTnLst>
                                    <p:set>
                                      <p:cBhvr>
                                        <p:cTn id="44" dur="1" fill="hold">
                                          <p:stCondLst>
                                            <p:cond delay="0"/>
                                          </p:stCondLst>
                                        </p:cTn>
                                        <p:tgtEl>
                                          <p:spTgt spid="2841"/>
                                        </p:tgtEl>
                                        <p:attrNameLst>
                                          <p:attrName>style.visibility</p:attrName>
                                        </p:attrNameLst>
                                      </p:cBhvr>
                                      <p:to>
                                        <p:strVal val="visible"/>
                                      </p:to>
                                    </p:set>
                                    <p:anim calcmode="lin" valueType="num">
                                      <p:cBhvr additive="base">
                                        <p:cTn id="45" dur="750" fill="hold"/>
                                        <p:tgtEl>
                                          <p:spTgt spid="2841"/>
                                        </p:tgtEl>
                                        <p:attrNameLst>
                                          <p:attrName>ppt_x</p:attrName>
                                        </p:attrNameLst>
                                      </p:cBhvr>
                                      <p:tavLst>
                                        <p:tav tm="0">
                                          <p:val>
                                            <p:strVal val="0-#ppt_w/2"/>
                                          </p:val>
                                        </p:tav>
                                        <p:tav tm="100000">
                                          <p:val>
                                            <p:strVal val="#ppt_x"/>
                                          </p:val>
                                        </p:tav>
                                      </p:tavLst>
                                    </p:anim>
                                    <p:anim calcmode="lin" valueType="num">
                                      <p:cBhvr additive="base">
                                        <p:cTn id="46" dur="750" fill="hold"/>
                                        <p:tgtEl>
                                          <p:spTgt spid="2841"/>
                                        </p:tgtEl>
                                        <p:attrNameLst>
                                          <p:attrName>ppt_y</p:attrName>
                                        </p:attrNameLst>
                                      </p:cBhvr>
                                      <p:tavLst>
                                        <p:tav tm="0">
                                          <p:val>
                                            <p:strVal val="#ppt_y"/>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ppt_x"/>
                                          </p:val>
                                        </p:tav>
                                        <p:tav tm="100000">
                                          <p:val>
                                            <p:strVal val="#ppt_x"/>
                                          </p:val>
                                        </p:tav>
                                      </p:tavLst>
                                    </p:anim>
                                    <p:anim calcmode="lin" valueType="num">
                                      <p:cBhvr additive="base">
                                        <p:cTn id="50" dur="500" fill="hold"/>
                                        <p:tgtEl>
                                          <p:spTgt spid="9"/>
                                        </p:tgtEl>
                                        <p:attrNameLst>
                                          <p:attrName>ppt_y</p:attrName>
                                        </p:attrNameLst>
                                      </p:cBhvr>
                                      <p:tavLst>
                                        <p:tav tm="0">
                                          <p:val>
                                            <p:strVal val="1+#ppt_h/2"/>
                                          </p:val>
                                        </p:tav>
                                        <p:tav tm="100000">
                                          <p:val>
                                            <p:strVal val="#ppt_y"/>
                                          </p:val>
                                        </p:tav>
                                      </p:tavLst>
                                    </p:anim>
                                  </p:childTnLst>
                                </p:cTn>
                              </p:par>
                              <p:par>
                                <p:cTn id="51" presetID="22" presetClass="entr" presetSubtype="8" fill="hold" nodeType="withEffect">
                                  <p:stCondLst>
                                    <p:cond delay="250"/>
                                  </p:stCondLst>
                                  <p:childTnLst>
                                    <p:set>
                                      <p:cBhvr>
                                        <p:cTn id="52" dur="1" fill="hold">
                                          <p:stCondLst>
                                            <p:cond delay="0"/>
                                          </p:stCondLst>
                                        </p:cTn>
                                        <p:tgtEl>
                                          <p:spTgt spid="2706"/>
                                        </p:tgtEl>
                                        <p:attrNameLst>
                                          <p:attrName>style.visibility</p:attrName>
                                        </p:attrNameLst>
                                      </p:cBhvr>
                                      <p:to>
                                        <p:strVal val="visible"/>
                                      </p:to>
                                    </p:set>
                                    <p:animEffect transition="in" filter="wipe(left)">
                                      <p:cBhvr>
                                        <p:cTn id="53" dur="1250"/>
                                        <p:tgtEl>
                                          <p:spTgt spid="2706"/>
                                        </p:tgtEl>
                                      </p:cBhvr>
                                    </p:animEffect>
                                  </p:childTnLst>
                                </p:cTn>
                              </p:par>
                            </p:childTnLst>
                          </p:cTn>
                        </p:par>
                        <p:par>
                          <p:cTn id="54" fill="hold">
                            <p:stCondLst>
                              <p:cond delay="3750"/>
                            </p:stCondLst>
                            <p:childTnLst>
                              <p:par>
                                <p:cTn id="55" presetID="2" presetClass="entr" presetSubtype="8" decel="100000" fill="hold" nodeType="afterEffect">
                                  <p:stCondLst>
                                    <p:cond delay="0"/>
                                  </p:stCondLst>
                                  <p:childTnLst>
                                    <p:set>
                                      <p:cBhvr>
                                        <p:cTn id="56" dur="1" fill="hold">
                                          <p:stCondLst>
                                            <p:cond delay="0"/>
                                          </p:stCondLst>
                                        </p:cTn>
                                        <p:tgtEl>
                                          <p:spTgt spid="11"/>
                                        </p:tgtEl>
                                        <p:attrNameLst>
                                          <p:attrName>style.visibility</p:attrName>
                                        </p:attrNameLst>
                                      </p:cBhvr>
                                      <p:to>
                                        <p:strVal val="visible"/>
                                      </p:to>
                                    </p:set>
                                    <p:anim calcmode="lin" valueType="num">
                                      <p:cBhvr additive="base">
                                        <p:cTn id="57" dur="750" fill="hold"/>
                                        <p:tgtEl>
                                          <p:spTgt spid="11"/>
                                        </p:tgtEl>
                                        <p:attrNameLst>
                                          <p:attrName>ppt_x</p:attrName>
                                        </p:attrNameLst>
                                      </p:cBhvr>
                                      <p:tavLst>
                                        <p:tav tm="0">
                                          <p:val>
                                            <p:strVal val="0-#ppt_w/2"/>
                                          </p:val>
                                        </p:tav>
                                        <p:tav tm="100000">
                                          <p:val>
                                            <p:strVal val="#ppt_x"/>
                                          </p:val>
                                        </p:tav>
                                      </p:tavLst>
                                    </p:anim>
                                    <p:anim calcmode="lin" valueType="num">
                                      <p:cBhvr additive="base">
                                        <p:cTn id="58" dur="750" fill="hold"/>
                                        <p:tgtEl>
                                          <p:spTgt spid="11"/>
                                        </p:tgtEl>
                                        <p:attrNameLst>
                                          <p:attrName>ppt_y</p:attrName>
                                        </p:attrNameLst>
                                      </p:cBhvr>
                                      <p:tavLst>
                                        <p:tav tm="0">
                                          <p:val>
                                            <p:strVal val="#ppt_y"/>
                                          </p:val>
                                        </p:tav>
                                        <p:tav tm="100000">
                                          <p:val>
                                            <p:strVal val="#ppt_y"/>
                                          </p:val>
                                        </p:tav>
                                      </p:tavLst>
                                    </p:anim>
                                  </p:childTnLst>
                                </p:cTn>
                              </p:par>
                              <p:par>
                                <p:cTn id="59" presetID="22" presetClass="entr" presetSubtype="8" fill="hold" nodeType="withEffect">
                                  <p:stCondLst>
                                    <p:cond delay="250"/>
                                  </p:stCondLst>
                                  <p:childTnLst>
                                    <p:set>
                                      <p:cBhvr>
                                        <p:cTn id="60" dur="1" fill="hold">
                                          <p:stCondLst>
                                            <p:cond delay="0"/>
                                          </p:stCondLst>
                                        </p:cTn>
                                        <p:tgtEl>
                                          <p:spTgt spid="10"/>
                                        </p:tgtEl>
                                        <p:attrNameLst>
                                          <p:attrName>style.visibility</p:attrName>
                                        </p:attrNameLst>
                                      </p:cBhvr>
                                      <p:to>
                                        <p:strVal val="visible"/>
                                      </p:to>
                                    </p:set>
                                    <p:animEffect transition="in" filter="wipe(left)">
                                      <p:cBhvr>
                                        <p:cTn id="61" dur="1250"/>
                                        <p:tgtEl>
                                          <p:spTgt spid="10"/>
                                        </p:tgtEl>
                                      </p:cBhvr>
                                    </p:animEffect>
                                  </p:childTnLst>
                                </p:cTn>
                              </p:par>
                            </p:childTnLst>
                          </p:cTn>
                        </p:par>
                        <p:par>
                          <p:cTn id="62" fill="hold">
                            <p:stCondLst>
                              <p:cond delay="5250"/>
                            </p:stCondLst>
                            <p:childTnLst>
                              <p:par>
                                <p:cTn id="63" presetID="2" presetClass="entr" presetSubtype="8" decel="100000" fill="hold" nodeType="afterEffect">
                                  <p:stCondLst>
                                    <p:cond delay="0"/>
                                  </p:stCondLst>
                                  <p:childTnLst>
                                    <p:set>
                                      <p:cBhvr>
                                        <p:cTn id="64" dur="1" fill="hold">
                                          <p:stCondLst>
                                            <p:cond delay="0"/>
                                          </p:stCondLst>
                                        </p:cTn>
                                        <p:tgtEl>
                                          <p:spTgt spid="2842"/>
                                        </p:tgtEl>
                                        <p:attrNameLst>
                                          <p:attrName>style.visibility</p:attrName>
                                        </p:attrNameLst>
                                      </p:cBhvr>
                                      <p:to>
                                        <p:strVal val="visible"/>
                                      </p:to>
                                    </p:set>
                                    <p:anim calcmode="lin" valueType="num">
                                      <p:cBhvr additive="base">
                                        <p:cTn id="65" dur="750" fill="hold"/>
                                        <p:tgtEl>
                                          <p:spTgt spid="2842"/>
                                        </p:tgtEl>
                                        <p:attrNameLst>
                                          <p:attrName>ppt_x</p:attrName>
                                        </p:attrNameLst>
                                      </p:cBhvr>
                                      <p:tavLst>
                                        <p:tav tm="0">
                                          <p:val>
                                            <p:strVal val="0-#ppt_w/2"/>
                                          </p:val>
                                        </p:tav>
                                        <p:tav tm="100000">
                                          <p:val>
                                            <p:strVal val="#ppt_x"/>
                                          </p:val>
                                        </p:tav>
                                      </p:tavLst>
                                    </p:anim>
                                    <p:anim calcmode="lin" valueType="num">
                                      <p:cBhvr additive="base">
                                        <p:cTn id="66" dur="750" fill="hold"/>
                                        <p:tgtEl>
                                          <p:spTgt spid="2842"/>
                                        </p:tgtEl>
                                        <p:attrNameLst>
                                          <p:attrName>ppt_y</p:attrName>
                                        </p:attrNameLst>
                                      </p:cBhvr>
                                      <p:tavLst>
                                        <p:tav tm="0">
                                          <p:val>
                                            <p:strVal val="#ppt_y"/>
                                          </p:val>
                                        </p:tav>
                                        <p:tav tm="100000">
                                          <p:val>
                                            <p:strVal val="#ppt_y"/>
                                          </p:val>
                                        </p:tav>
                                      </p:tavLst>
                                    </p:anim>
                                  </p:childTnLst>
                                </p:cTn>
                              </p:par>
                              <p:par>
                                <p:cTn id="67" presetID="10" presetClass="exit" presetSubtype="0" fill="hold" grpId="1" nodeType="withEffect">
                                  <p:stCondLst>
                                    <p:cond delay="0"/>
                                  </p:stCondLst>
                                  <p:childTnLst>
                                    <p:animEffect transition="out" filter="fade">
                                      <p:cBhvr>
                                        <p:cTn id="68" dur="500"/>
                                        <p:tgtEl>
                                          <p:spTgt spid="9"/>
                                        </p:tgtEl>
                                      </p:cBhvr>
                                    </p:animEffect>
                                    <p:set>
                                      <p:cBhvr>
                                        <p:cTn id="69" dur="1" fill="hold">
                                          <p:stCondLst>
                                            <p:cond delay="499"/>
                                          </p:stCondLst>
                                        </p:cTn>
                                        <p:tgtEl>
                                          <p:spTgt spid="9"/>
                                        </p:tgtEl>
                                        <p:attrNameLst>
                                          <p:attrName>style.visibility</p:attrName>
                                        </p:attrNameLst>
                                      </p:cBhvr>
                                      <p:to>
                                        <p:strVal val="hidden"/>
                                      </p:to>
                                    </p:set>
                                  </p:childTnLst>
                                </p:cTn>
                              </p:par>
                              <p:par>
                                <p:cTn id="70" presetID="22" presetClass="entr" presetSubtype="8" fill="hold" nodeType="withEffect">
                                  <p:stCondLst>
                                    <p:cond delay="500"/>
                                  </p:stCondLst>
                                  <p:childTnLst>
                                    <p:set>
                                      <p:cBhvr>
                                        <p:cTn id="71" dur="1" fill="hold">
                                          <p:stCondLst>
                                            <p:cond delay="0"/>
                                          </p:stCondLst>
                                        </p:cTn>
                                        <p:tgtEl>
                                          <p:spTgt spid="2705"/>
                                        </p:tgtEl>
                                        <p:attrNameLst>
                                          <p:attrName>style.visibility</p:attrName>
                                        </p:attrNameLst>
                                      </p:cBhvr>
                                      <p:to>
                                        <p:strVal val="visible"/>
                                      </p:to>
                                    </p:set>
                                    <p:animEffect transition="in" filter="wipe(left)">
                                      <p:cBhvr>
                                        <p:cTn id="72" dur="1250"/>
                                        <p:tgtEl>
                                          <p:spTgt spid="27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124212" tIns="62106" rIns="124212" bIns="62106" numCol="1" anchor="ctr" anchorCtr="0" compatLnSpc="1">
            <a:prstTxWarp prst="textNoShape">
              <a:avLst/>
            </a:prstTxWarp>
          </a:bodyPr>
          <a:lstStyle/>
          <a:p>
            <a:r>
              <a:rPr lang="en-US" sz="4400" dirty="0"/>
              <a:t>SnapCLOUD Difference</a:t>
            </a:r>
          </a:p>
        </p:txBody>
      </p:sp>
      <p:sp>
        <p:nvSpPr>
          <p:cNvPr id="4" name="Slide Number Placeholder 3"/>
          <p:cNvSpPr>
            <a:spLocks noGrp="1"/>
          </p:cNvSpPr>
          <p:nvPr>
            <p:ph type="sldNum" sz="quarter" idx="4294967295"/>
          </p:nvPr>
        </p:nvSpPr>
        <p:spPr>
          <a:xfrm>
            <a:off x="7930273" y="6560153"/>
            <a:ext cx="1211304" cy="225196"/>
          </a:xfrm>
          <a:prstGeom prst="rect">
            <a:avLst/>
          </a:prstGeom>
        </p:spPr>
        <p:txBody>
          <a:bodyPr lIns="91339" tIns="45669" rIns="91339" bIns="45669"/>
          <a:lstStyle/>
          <a:p>
            <a:fld id="{27258FFF-F925-446B-8502-81C933981705}" type="slidenum">
              <a:rPr lang="en-US" smtClean="0">
                <a:gradFill>
                  <a:gsLst>
                    <a:gs pos="2239">
                      <a:srgbClr val="505050"/>
                    </a:gs>
                    <a:gs pos="11940">
                      <a:srgbClr val="505050"/>
                    </a:gs>
                  </a:gsLst>
                  <a:lin ang="5400000" scaled="0"/>
                </a:gradFill>
              </a:rPr>
              <a:pPr/>
              <a:t>18</a:t>
            </a:fld>
            <a:endParaRPr lang="en-US">
              <a:gradFill>
                <a:gsLst>
                  <a:gs pos="2239">
                    <a:srgbClr val="505050"/>
                  </a:gs>
                  <a:gs pos="11940">
                    <a:srgbClr val="505050"/>
                  </a:gs>
                </a:gsLst>
                <a:lin ang="5400000" scaled="0"/>
              </a:gradFill>
            </a:endParaRPr>
          </a:p>
        </p:txBody>
      </p:sp>
      <p:graphicFrame>
        <p:nvGraphicFramePr>
          <p:cNvPr id="5" name="Table 4"/>
          <p:cNvGraphicFramePr>
            <a:graphicFrameLocks noGrp="1"/>
          </p:cNvGraphicFramePr>
          <p:nvPr>
            <p:extLst>
              <p:ext uri="{D42A27DB-BD31-4B8C-83A1-F6EECF244321}">
                <p14:modId xmlns:p14="http://schemas.microsoft.com/office/powerpoint/2010/main" val="525618225"/>
              </p:ext>
            </p:extLst>
          </p:nvPr>
        </p:nvGraphicFramePr>
        <p:xfrm>
          <a:off x="554501" y="1192228"/>
          <a:ext cx="11020021" cy="5309309"/>
        </p:xfrm>
        <a:graphic>
          <a:graphicData uri="http://schemas.openxmlformats.org/drawingml/2006/table">
            <a:tbl>
              <a:tblPr firstRow="1" bandRow="1">
                <a:tableStyleId>{5C22544A-7EE6-4342-B048-85BDC9FD1C3A}</a:tableStyleId>
              </a:tblPr>
              <a:tblGrid>
                <a:gridCol w="5343191"/>
                <a:gridCol w="2874475"/>
                <a:gridCol w="2802355"/>
              </a:tblGrid>
              <a:tr h="213361">
                <a:tc>
                  <a:txBody>
                    <a:bodyPr/>
                    <a:lstStyle/>
                    <a:p>
                      <a:endParaRPr lang="en-US" sz="1400" dirty="0"/>
                    </a:p>
                  </a:txBody>
                  <a:tcPr marT="0" marB="0" anchor="ctr">
                    <a:solidFill>
                      <a:srgbClr val="2E3192"/>
                    </a:solidFill>
                  </a:tcPr>
                </a:tc>
                <a:tc>
                  <a:txBody>
                    <a:bodyPr/>
                    <a:lstStyle/>
                    <a:p>
                      <a:pPr algn="ctr"/>
                      <a:r>
                        <a:rPr lang="en-US" sz="1400" dirty="0" smtClean="0"/>
                        <a:t>SnapCLOUD</a:t>
                      </a:r>
                      <a:endParaRPr lang="en-US" sz="1400" dirty="0"/>
                    </a:p>
                  </a:txBody>
                  <a:tcPr marT="0" marB="0" anchor="ctr">
                    <a:solidFill>
                      <a:srgbClr val="2E3192"/>
                    </a:solidFill>
                  </a:tcPr>
                </a:tc>
                <a:tc>
                  <a:txBody>
                    <a:bodyPr/>
                    <a:lstStyle/>
                    <a:p>
                      <a:pPr algn="ctr"/>
                      <a:r>
                        <a:rPr lang="en-US" sz="1100" cap="all" baseline="0" dirty="0" err="1" smtClean="0"/>
                        <a:t>SoftNAS</a:t>
                      </a:r>
                      <a:endParaRPr lang="en-US" sz="1100" cap="all" baseline="0" dirty="0"/>
                    </a:p>
                  </a:txBody>
                  <a:tcPr marT="0" marB="0" anchor="ctr">
                    <a:solidFill>
                      <a:srgbClr val="2E3192"/>
                    </a:solidFill>
                  </a:tcPr>
                </a:tc>
              </a:tr>
              <a:tr h="310868">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200" b="1" i="0" u="none" strike="noStrike" kern="1200" cap="all" baseline="0" dirty="0" smtClean="0">
                          <a:solidFill>
                            <a:srgbClr val="009EE1"/>
                          </a:solidFill>
                          <a:latin typeface="+mn-lt"/>
                          <a:ea typeface="+mn-ea"/>
                          <a:cs typeface="+mn-cs"/>
                        </a:rPr>
                        <a:t>Unified Storage SAN/NAS - Both block and file </a:t>
                      </a:r>
                    </a:p>
                  </a:txBody>
                  <a:tcPr marT="0" marB="0" anchor="ctr"/>
                </a:tc>
                <a:tc>
                  <a:txBody>
                    <a:bodyPr/>
                    <a:lstStyle/>
                    <a:p>
                      <a:pPr algn="ctr"/>
                      <a:r>
                        <a:rPr lang="en-US" sz="2000" normalizeH="0" baseline="0" dirty="0" smtClean="0">
                          <a:solidFill>
                            <a:srgbClr val="009EE1"/>
                          </a:solidFill>
                          <a:sym typeface="Wingdings"/>
                        </a:rPr>
                        <a:t></a:t>
                      </a:r>
                      <a:endParaRPr lang="en-US" sz="2000" normalizeH="0" baseline="0" dirty="0">
                        <a:solidFill>
                          <a:srgbClr val="009EE1"/>
                        </a:solidFill>
                      </a:endParaRPr>
                    </a:p>
                  </a:txBody>
                  <a:tcPr marT="0" marB="0" anchor="ctr"/>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chemeClr val="bg1">
                              <a:lumMod val="50000"/>
                            </a:schemeClr>
                          </a:solidFill>
                          <a:effectLst/>
                          <a:uLnTx/>
                          <a:uFillTx/>
                          <a:latin typeface="+mn-lt"/>
                          <a:ea typeface="+mn-ea"/>
                          <a:cs typeface="+mn-cs"/>
                          <a:sym typeface="Wingdings"/>
                        </a:rPr>
                        <a:t></a:t>
                      </a:r>
                      <a:endParaRPr kumimoji="0" lang="en-US" sz="2000" b="0" i="0" u="none" strike="noStrike" kern="1200" cap="none" spc="0" normalizeH="0" baseline="0" noProof="0" dirty="0" smtClean="0">
                        <a:ln>
                          <a:noFill/>
                        </a:ln>
                        <a:solidFill>
                          <a:schemeClr val="bg1">
                            <a:lumMod val="50000"/>
                          </a:schemeClr>
                        </a:solidFill>
                        <a:effectLst/>
                        <a:uLnTx/>
                        <a:uFillTx/>
                        <a:latin typeface="+mn-lt"/>
                        <a:ea typeface="+mn-ea"/>
                        <a:cs typeface="+mn-cs"/>
                      </a:endParaRPr>
                    </a:p>
                  </a:txBody>
                  <a:tcPr marT="0" marB="0" anchor="ctr"/>
                </a:tc>
              </a:tr>
              <a:tr h="310868">
                <a:tc>
                  <a:txBody>
                    <a:bodyPr/>
                    <a:lstStyle/>
                    <a:p>
                      <a:r>
                        <a:rPr lang="en-US" sz="1200" dirty="0" smtClean="0">
                          <a:solidFill>
                            <a:schemeClr val="tx1"/>
                          </a:solidFill>
                        </a:rPr>
                        <a:t>NFS exports</a:t>
                      </a:r>
                    </a:p>
                  </a:txBody>
                  <a:tcPr marT="0" marB="0" anchor="ctr"/>
                </a:tc>
                <a:tc>
                  <a:txBody>
                    <a:bodyPr/>
                    <a:lstStyle/>
                    <a:p>
                      <a:pPr marL="0" marR="0" indent="0" algn="ctr" defTabSz="932742" rtl="0" eaLnBrk="1" fontAlgn="auto" latinLnBrk="0" hangingPunct="1">
                        <a:lnSpc>
                          <a:spcPct val="100000"/>
                        </a:lnSpc>
                        <a:spcBef>
                          <a:spcPts val="0"/>
                        </a:spcBef>
                        <a:spcAft>
                          <a:spcPts val="0"/>
                        </a:spcAft>
                        <a:buClrTx/>
                        <a:buSzTx/>
                        <a:buFontTx/>
                        <a:buNone/>
                        <a:tabLst/>
                        <a:defRPr/>
                      </a:pPr>
                      <a:r>
                        <a:rPr lang="en-US" sz="1800" normalizeH="0" baseline="0" dirty="0" smtClean="0">
                          <a:solidFill>
                            <a:srgbClr val="009EE1"/>
                          </a:solidFill>
                          <a:sym typeface="Wingdings"/>
                        </a:rPr>
                        <a:t></a:t>
                      </a:r>
                      <a:endParaRPr lang="en-US" sz="1800" normalizeH="0" baseline="0" dirty="0" smtClean="0">
                        <a:solidFill>
                          <a:srgbClr val="009EE1"/>
                        </a:solidFill>
                      </a:endParaRPr>
                    </a:p>
                  </a:txBody>
                  <a:tcPr marT="0" marB="0" anchor="ctr"/>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rgbClr val="FFFFFF">
                              <a:lumMod val="50000"/>
                            </a:srgbClr>
                          </a:solidFill>
                          <a:effectLst/>
                          <a:uLnTx/>
                          <a:uFillTx/>
                          <a:latin typeface="+mn-lt"/>
                          <a:ea typeface="+mn-ea"/>
                          <a:cs typeface="+mn-cs"/>
                          <a:sym typeface="Wingdings"/>
                        </a:rPr>
                        <a:t></a:t>
                      </a:r>
                      <a:endParaRPr kumimoji="0" lang="en-US" sz="2000" b="0" i="0" u="none" strike="noStrike" kern="1200" cap="none" spc="0" normalizeH="0" baseline="0" noProof="0" dirty="0" smtClean="0">
                        <a:ln>
                          <a:noFill/>
                        </a:ln>
                        <a:solidFill>
                          <a:srgbClr val="FFFFFF">
                            <a:lumMod val="50000"/>
                          </a:srgbClr>
                        </a:solidFill>
                        <a:effectLst/>
                        <a:uLnTx/>
                        <a:uFillTx/>
                        <a:latin typeface="+mn-lt"/>
                        <a:ea typeface="+mn-ea"/>
                        <a:cs typeface="+mn-cs"/>
                      </a:endParaRPr>
                    </a:p>
                  </a:txBody>
                  <a:tcPr marT="0" marB="0" anchor="ctr"/>
                </a:tc>
              </a:tr>
              <a:tr h="310868">
                <a:tc>
                  <a:txBody>
                    <a:bodyPr/>
                    <a:lstStyle/>
                    <a:p>
                      <a:r>
                        <a:rPr lang="en-US" sz="1200" dirty="0" smtClean="0">
                          <a:solidFill>
                            <a:schemeClr val="tx1"/>
                          </a:solidFill>
                        </a:rPr>
                        <a:t>NFS host access control</a:t>
                      </a:r>
                    </a:p>
                  </a:txBody>
                  <a:tcPr marT="0" marB="0" anchor="ctr"/>
                </a:tc>
                <a:tc>
                  <a:txBody>
                    <a:bodyPr/>
                    <a:lstStyle/>
                    <a:p>
                      <a:pPr marL="0" marR="0" indent="0" algn="ctr" defTabSz="932742" rtl="0" eaLnBrk="1" fontAlgn="auto" latinLnBrk="0" hangingPunct="1">
                        <a:lnSpc>
                          <a:spcPct val="100000"/>
                        </a:lnSpc>
                        <a:spcBef>
                          <a:spcPts val="0"/>
                        </a:spcBef>
                        <a:spcAft>
                          <a:spcPts val="0"/>
                        </a:spcAft>
                        <a:buClrTx/>
                        <a:buSzTx/>
                        <a:buFontTx/>
                        <a:buNone/>
                        <a:tabLst/>
                        <a:defRPr/>
                      </a:pPr>
                      <a:r>
                        <a:rPr lang="en-US" sz="1800" normalizeH="0" baseline="0" dirty="0" smtClean="0">
                          <a:solidFill>
                            <a:srgbClr val="009EE1"/>
                          </a:solidFill>
                          <a:sym typeface="Wingdings"/>
                        </a:rPr>
                        <a:t></a:t>
                      </a:r>
                      <a:endParaRPr lang="en-US" sz="1800" normalizeH="0" baseline="0" dirty="0" smtClean="0">
                        <a:solidFill>
                          <a:srgbClr val="009EE1"/>
                        </a:solidFill>
                      </a:endParaRPr>
                    </a:p>
                  </a:txBody>
                  <a:tcPr marT="0" marB="0" anchor="ctr"/>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rgbClr val="FFFFFF">
                              <a:lumMod val="50000"/>
                            </a:srgbClr>
                          </a:solidFill>
                          <a:effectLst/>
                          <a:uLnTx/>
                          <a:uFillTx/>
                          <a:latin typeface="+mn-lt"/>
                          <a:ea typeface="+mn-ea"/>
                          <a:cs typeface="+mn-cs"/>
                          <a:sym typeface="Wingdings"/>
                        </a:rPr>
                        <a:t></a:t>
                      </a:r>
                      <a:endParaRPr kumimoji="0" lang="en-US" sz="2000" b="0" i="0" u="none" strike="noStrike" kern="1200" cap="none" spc="0" normalizeH="0" baseline="0" noProof="0" dirty="0" smtClean="0">
                        <a:ln>
                          <a:noFill/>
                        </a:ln>
                        <a:solidFill>
                          <a:srgbClr val="FFFFFF">
                            <a:lumMod val="50000"/>
                          </a:srgbClr>
                        </a:solidFill>
                        <a:effectLst/>
                        <a:uLnTx/>
                        <a:uFillTx/>
                        <a:latin typeface="+mn-lt"/>
                        <a:ea typeface="+mn-ea"/>
                        <a:cs typeface="+mn-cs"/>
                      </a:endParaRPr>
                    </a:p>
                  </a:txBody>
                  <a:tcPr marT="0" marB="0" anchor="ctr"/>
                </a:tc>
              </a:tr>
              <a:tr h="310868">
                <a:tc>
                  <a:txBody>
                    <a:bodyPr/>
                    <a:lstStyle/>
                    <a:p>
                      <a:r>
                        <a:rPr lang="en-US" sz="1200" dirty="0" smtClean="0">
                          <a:solidFill>
                            <a:schemeClr val="tx1"/>
                          </a:solidFill>
                        </a:rPr>
                        <a:t>NFS LDAP authentication</a:t>
                      </a:r>
                    </a:p>
                  </a:txBody>
                  <a:tcPr marT="0" marB="0" anchor="ctr"/>
                </a:tc>
                <a:tc>
                  <a:txBody>
                    <a:bodyPr/>
                    <a:lstStyle/>
                    <a:p>
                      <a:pPr marL="0" marR="0" indent="0" algn="ctr" defTabSz="932742" rtl="0" eaLnBrk="1" fontAlgn="auto" latinLnBrk="0" hangingPunct="1">
                        <a:lnSpc>
                          <a:spcPct val="100000"/>
                        </a:lnSpc>
                        <a:spcBef>
                          <a:spcPts val="0"/>
                        </a:spcBef>
                        <a:spcAft>
                          <a:spcPts val="0"/>
                        </a:spcAft>
                        <a:buClrTx/>
                        <a:buSzTx/>
                        <a:buFontTx/>
                        <a:buNone/>
                        <a:tabLst/>
                        <a:defRPr/>
                      </a:pPr>
                      <a:r>
                        <a:rPr lang="en-US" sz="1800" normalizeH="0" baseline="0" dirty="0" smtClean="0">
                          <a:solidFill>
                            <a:srgbClr val="009EE1"/>
                          </a:solidFill>
                          <a:sym typeface="Wingdings"/>
                        </a:rPr>
                        <a:t></a:t>
                      </a:r>
                      <a:endParaRPr lang="en-US" sz="1800" normalizeH="0" baseline="0" dirty="0" smtClean="0">
                        <a:solidFill>
                          <a:srgbClr val="009EE1"/>
                        </a:solidFill>
                      </a:endParaRPr>
                    </a:p>
                  </a:txBody>
                  <a:tcPr marT="0" marB="0" anchor="ctr"/>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rgbClr val="FFFFFF">
                              <a:lumMod val="50000"/>
                            </a:srgbClr>
                          </a:solidFill>
                          <a:effectLst/>
                          <a:uLnTx/>
                          <a:uFillTx/>
                          <a:latin typeface="+mn-lt"/>
                          <a:ea typeface="+mn-ea"/>
                          <a:cs typeface="+mn-cs"/>
                          <a:sym typeface="Wingdings"/>
                        </a:rPr>
                        <a:t></a:t>
                      </a:r>
                      <a:endParaRPr kumimoji="0" lang="en-US" sz="2000" b="0" i="0" u="none" strike="noStrike" kern="1200" cap="none" spc="0" normalizeH="0" baseline="0" noProof="0" dirty="0" smtClean="0">
                        <a:ln>
                          <a:noFill/>
                        </a:ln>
                        <a:solidFill>
                          <a:srgbClr val="FFFFFF">
                            <a:lumMod val="50000"/>
                          </a:srgbClr>
                        </a:solidFill>
                        <a:effectLst/>
                        <a:uLnTx/>
                        <a:uFillTx/>
                        <a:latin typeface="+mn-lt"/>
                        <a:ea typeface="+mn-ea"/>
                        <a:cs typeface="+mn-cs"/>
                      </a:endParaRPr>
                    </a:p>
                  </a:txBody>
                  <a:tcPr marT="0" marB="0" anchor="ctr"/>
                </a:tc>
              </a:tr>
              <a:tr h="310868">
                <a:tc>
                  <a:txBody>
                    <a:bodyPr/>
                    <a:lstStyle/>
                    <a:p>
                      <a:r>
                        <a:rPr lang="en-US" sz="1200" dirty="0" smtClean="0">
                          <a:solidFill>
                            <a:schemeClr val="tx1"/>
                          </a:solidFill>
                        </a:rPr>
                        <a:t>CIFS/Samba/Windows shares</a:t>
                      </a:r>
                    </a:p>
                  </a:txBody>
                  <a:tcPr marT="0" marB="0" anchor="ctr"/>
                </a:tc>
                <a:tc>
                  <a:txBody>
                    <a:bodyPr/>
                    <a:lstStyle/>
                    <a:p>
                      <a:pPr marL="0" marR="0" indent="0" algn="ctr" defTabSz="932742" rtl="0" eaLnBrk="1" fontAlgn="auto" latinLnBrk="0" hangingPunct="1">
                        <a:lnSpc>
                          <a:spcPct val="100000"/>
                        </a:lnSpc>
                        <a:spcBef>
                          <a:spcPts val="0"/>
                        </a:spcBef>
                        <a:spcAft>
                          <a:spcPts val="0"/>
                        </a:spcAft>
                        <a:buClrTx/>
                        <a:buSzTx/>
                        <a:buFontTx/>
                        <a:buNone/>
                        <a:tabLst/>
                        <a:defRPr/>
                      </a:pPr>
                      <a:r>
                        <a:rPr lang="en-US" sz="1800" normalizeH="0" baseline="0" dirty="0" smtClean="0">
                          <a:solidFill>
                            <a:srgbClr val="009EE1"/>
                          </a:solidFill>
                          <a:sym typeface="Wingdings"/>
                        </a:rPr>
                        <a:t></a:t>
                      </a:r>
                      <a:endParaRPr lang="en-US" sz="1800" normalizeH="0" baseline="0" dirty="0" smtClean="0">
                        <a:solidFill>
                          <a:srgbClr val="009EE1"/>
                        </a:solidFill>
                      </a:endParaRPr>
                    </a:p>
                  </a:txBody>
                  <a:tcPr marT="0" marB="0" anchor="ctr"/>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rgbClr val="FFFFFF">
                              <a:lumMod val="50000"/>
                            </a:srgbClr>
                          </a:solidFill>
                          <a:effectLst/>
                          <a:uLnTx/>
                          <a:uFillTx/>
                          <a:latin typeface="+mn-lt"/>
                          <a:ea typeface="+mn-ea"/>
                          <a:cs typeface="+mn-cs"/>
                          <a:sym typeface="Wingdings"/>
                        </a:rPr>
                        <a:t></a:t>
                      </a:r>
                      <a:endParaRPr kumimoji="0" lang="en-US" sz="2000" b="0" i="0" u="none" strike="noStrike" kern="1200" cap="none" spc="0" normalizeH="0" baseline="0" noProof="0" dirty="0" smtClean="0">
                        <a:ln>
                          <a:noFill/>
                        </a:ln>
                        <a:solidFill>
                          <a:srgbClr val="FFFFFF">
                            <a:lumMod val="50000"/>
                          </a:srgbClr>
                        </a:solidFill>
                        <a:effectLst/>
                        <a:uLnTx/>
                        <a:uFillTx/>
                        <a:latin typeface="+mn-lt"/>
                        <a:ea typeface="+mn-ea"/>
                        <a:cs typeface="+mn-cs"/>
                      </a:endParaRPr>
                    </a:p>
                  </a:txBody>
                  <a:tcPr marT="0" marB="0" anchor="ctr"/>
                </a:tc>
              </a:tr>
              <a:tr h="310868">
                <a:tc>
                  <a:txBody>
                    <a:bodyPr/>
                    <a:lstStyle/>
                    <a:p>
                      <a:r>
                        <a:rPr lang="en-US" sz="1200" dirty="0" smtClean="0">
                          <a:solidFill>
                            <a:schemeClr val="tx1"/>
                          </a:solidFill>
                        </a:rPr>
                        <a:t>Active directory integration</a:t>
                      </a:r>
                    </a:p>
                  </a:txBody>
                  <a:tcPr marT="0" marB="0" anchor="ctr"/>
                </a:tc>
                <a:tc>
                  <a:txBody>
                    <a:bodyPr/>
                    <a:lstStyle/>
                    <a:p>
                      <a:pPr marL="0" marR="0" indent="0" algn="ctr" defTabSz="932742" rtl="0" eaLnBrk="1" fontAlgn="auto" latinLnBrk="0" hangingPunct="1">
                        <a:lnSpc>
                          <a:spcPct val="100000"/>
                        </a:lnSpc>
                        <a:spcBef>
                          <a:spcPts val="0"/>
                        </a:spcBef>
                        <a:spcAft>
                          <a:spcPts val="0"/>
                        </a:spcAft>
                        <a:buClrTx/>
                        <a:buSzTx/>
                        <a:buFontTx/>
                        <a:buNone/>
                        <a:tabLst/>
                        <a:defRPr/>
                      </a:pPr>
                      <a:r>
                        <a:rPr lang="en-US" sz="1800" normalizeH="0" baseline="0" dirty="0" smtClean="0">
                          <a:solidFill>
                            <a:srgbClr val="009EE1"/>
                          </a:solidFill>
                          <a:sym typeface="Wingdings"/>
                        </a:rPr>
                        <a:t></a:t>
                      </a:r>
                      <a:endParaRPr lang="en-US" sz="1800" normalizeH="0" baseline="0" dirty="0" smtClean="0">
                        <a:solidFill>
                          <a:srgbClr val="009EE1"/>
                        </a:solidFill>
                      </a:endParaRPr>
                    </a:p>
                  </a:txBody>
                  <a:tcPr marT="0" marB="0" anchor="ctr"/>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rgbClr val="FFFFFF">
                              <a:lumMod val="50000"/>
                            </a:srgbClr>
                          </a:solidFill>
                          <a:effectLst/>
                          <a:uLnTx/>
                          <a:uFillTx/>
                          <a:latin typeface="+mn-lt"/>
                          <a:ea typeface="+mn-ea"/>
                          <a:cs typeface="+mn-cs"/>
                          <a:sym typeface="Wingdings"/>
                        </a:rPr>
                        <a:t></a:t>
                      </a:r>
                      <a:endParaRPr kumimoji="0" lang="en-US" sz="2000" b="0" i="0" u="none" strike="noStrike" kern="1200" cap="none" spc="0" normalizeH="0" baseline="0" noProof="0" dirty="0" smtClean="0">
                        <a:ln>
                          <a:noFill/>
                        </a:ln>
                        <a:solidFill>
                          <a:srgbClr val="FFFFFF">
                            <a:lumMod val="50000"/>
                          </a:srgbClr>
                        </a:solidFill>
                        <a:effectLst/>
                        <a:uLnTx/>
                        <a:uFillTx/>
                        <a:latin typeface="+mn-lt"/>
                        <a:ea typeface="+mn-ea"/>
                        <a:cs typeface="+mn-cs"/>
                      </a:endParaRPr>
                    </a:p>
                  </a:txBody>
                  <a:tcPr marT="0" marB="0" anchor="ctr"/>
                </a:tc>
              </a:tr>
              <a:tr h="310868">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Active directory groups</a:t>
                      </a:r>
                    </a:p>
                  </a:txBody>
                  <a:tcPr marT="0" marB="0" anchor="ctr"/>
                </a:tc>
                <a:tc>
                  <a:txBody>
                    <a:bodyPr/>
                    <a:lstStyle/>
                    <a:p>
                      <a:pPr marL="0" marR="0" indent="0" algn="ctr" defTabSz="932742" rtl="0" eaLnBrk="1" fontAlgn="auto" latinLnBrk="0" hangingPunct="1">
                        <a:lnSpc>
                          <a:spcPct val="100000"/>
                        </a:lnSpc>
                        <a:spcBef>
                          <a:spcPts val="0"/>
                        </a:spcBef>
                        <a:spcAft>
                          <a:spcPts val="0"/>
                        </a:spcAft>
                        <a:buClrTx/>
                        <a:buSzTx/>
                        <a:buFontTx/>
                        <a:buNone/>
                        <a:tabLst/>
                        <a:defRPr/>
                      </a:pPr>
                      <a:r>
                        <a:rPr lang="en-US" sz="1800" normalizeH="0" baseline="0" dirty="0" smtClean="0">
                          <a:solidFill>
                            <a:srgbClr val="009EE1"/>
                          </a:solidFill>
                          <a:sym typeface="Wingdings"/>
                        </a:rPr>
                        <a:t></a:t>
                      </a:r>
                      <a:endParaRPr lang="en-US" sz="1800" normalizeH="0" baseline="0" dirty="0" smtClean="0">
                        <a:solidFill>
                          <a:srgbClr val="009EE1"/>
                        </a:solidFill>
                      </a:endParaRPr>
                    </a:p>
                  </a:txBody>
                  <a:tcPr marT="0" marB="0" anchor="ctr"/>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rgbClr val="FFFFFF">
                              <a:lumMod val="50000"/>
                            </a:srgbClr>
                          </a:solidFill>
                          <a:effectLst/>
                          <a:uLnTx/>
                          <a:uFillTx/>
                          <a:latin typeface="+mn-lt"/>
                          <a:ea typeface="+mn-ea"/>
                          <a:cs typeface="+mn-cs"/>
                          <a:sym typeface="Wingdings"/>
                        </a:rPr>
                        <a:t></a:t>
                      </a:r>
                      <a:endParaRPr kumimoji="0" lang="en-US" sz="2000" b="0" i="0" u="none" strike="noStrike" kern="1200" cap="none" spc="0" normalizeH="0" baseline="0" noProof="0" dirty="0" smtClean="0">
                        <a:ln>
                          <a:noFill/>
                        </a:ln>
                        <a:solidFill>
                          <a:srgbClr val="FFFFFF">
                            <a:lumMod val="50000"/>
                          </a:srgbClr>
                        </a:solidFill>
                        <a:effectLst/>
                        <a:uLnTx/>
                        <a:uFillTx/>
                        <a:latin typeface="+mn-lt"/>
                        <a:ea typeface="+mn-ea"/>
                        <a:cs typeface="+mn-cs"/>
                      </a:endParaRPr>
                    </a:p>
                  </a:txBody>
                  <a:tcPr marT="0" marB="0" anchor="ctr"/>
                </a:tc>
              </a:tr>
              <a:tr h="335280">
                <a:tc>
                  <a:txBody>
                    <a:bodyPr/>
                    <a:lstStyle/>
                    <a:p>
                      <a:r>
                        <a:rPr lang="en-US" sz="1200" b="1" cap="all" baseline="0" dirty="0" smtClean="0">
                          <a:solidFill>
                            <a:srgbClr val="009EE1"/>
                          </a:solidFill>
                        </a:rPr>
                        <a:t>Optimization of resources </a:t>
                      </a:r>
                    </a:p>
                  </a:txBody>
                  <a:tcPr marT="0" marB="0" anchor="ctr"/>
                </a:tc>
                <a:tc>
                  <a:txBody>
                    <a:bodyPr/>
                    <a:lstStyle/>
                    <a:p>
                      <a:pPr marL="0" marR="0" indent="0" algn="ctr" defTabSz="932742" rtl="0" eaLnBrk="1" fontAlgn="auto" latinLnBrk="0" hangingPunct="1">
                        <a:lnSpc>
                          <a:spcPct val="100000"/>
                        </a:lnSpc>
                        <a:spcBef>
                          <a:spcPts val="0"/>
                        </a:spcBef>
                        <a:spcAft>
                          <a:spcPts val="0"/>
                        </a:spcAft>
                        <a:buClrTx/>
                        <a:buSzTx/>
                        <a:buFontTx/>
                        <a:buNone/>
                        <a:tabLst/>
                        <a:defRPr/>
                      </a:pPr>
                      <a:r>
                        <a:rPr lang="en-US" sz="1800" normalizeH="0" baseline="0" dirty="0" smtClean="0">
                          <a:solidFill>
                            <a:srgbClr val="009EE1"/>
                          </a:solidFill>
                          <a:sym typeface="Wingdings"/>
                        </a:rPr>
                        <a:t></a:t>
                      </a:r>
                      <a:endParaRPr lang="en-US" sz="1800" normalizeH="0" baseline="0" dirty="0" smtClean="0">
                        <a:solidFill>
                          <a:srgbClr val="009EE1"/>
                        </a:solidFill>
                      </a:endParaRPr>
                    </a:p>
                  </a:txBody>
                  <a:tcPr marT="0" marB="0" anchor="ctr"/>
                </a:tc>
                <a:tc>
                  <a:txBody>
                    <a:bodyPr/>
                    <a:lstStyle/>
                    <a:p>
                      <a:pPr algn="ctr"/>
                      <a:r>
                        <a:rPr lang="en-US" sz="2200" cap="all" baseline="0" dirty="0" smtClean="0">
                          <a:solidFill>
                            <a:schemeClr val="accent2"/>
                          </a:solidFill>
                          <a:sym typeface="Wingdings"/>
                        </a:rPr>
                        <a:t>-</a:t>
                      </a:r>
                      <a:endParaRPr lang="en-US" sz="2200" cap="all" baseline="0" dirty="0">
                        <a:solidFill>
                          <a:schemeClr val="accent2"/>
                        </a:solidFill>
                      </a:endParaRPr>
                    </a:p>
                  </a:txBody>
                  <a:tcPr marT="0" marB="0" anchor="ctr"/>
                </a:tc>
              </a:tr>
              <a:tr h="310868">
                <a:tc>
                  <a:txBody>
                    <a:bodyPr/>
                    <a:lstStyle/>
                    <a:p>
                      <a:r>
                        <a:rPr lang="en-US" sz="1200" dirty="0" smtClean="0">
                          <a:solidFill>
                            <a:schemeClr val="tx1"/>
                          </a:solidFill>
                        </a:rPr>
                        <a:t>Thin-provisioning</a:t>
                      </a:r>
                    </a:p>
                  </a:txBody>
                  <a:tcPr marT="0" marB="0" anchor="ctr"/>
                </a:tc>
                <a:tc>
                  <a:txBody>
                    <a:bodyPr/>
                    <a:lstStyle/>
                    <a:p>
                      <a:pPr marL="0" marR="0" indent="0" algn="ctr" defTabSz="932742" rtl="0" eaLnBrk="1" fontAlgn="auto" latinLnBrk="0" hangingPunct="1">
                        <a:lnSpc>
                          <a:spcPct val="100000"/>
                        </a:lnSpc>
                        <a:spcBef>
                          <a:spcPts val="0"/>
                        </a:spcBef>
                        <a:spcAft>
                          <a:spcPts val="0"/>
                        </a:spcAft>
                        <a:buClrTx/>
                        <a:buSzTx/>
                        <a:buFontTx/>
                        <a:buNone/>
                        <a:tabLst/>
                        <a:defRPr/>
                      </a:pPr>
                      <a:r>
                        <a:rPr lang="en-US" sz="1800" normalizeH="0" baseline="0" dirty="0" smtClean="0">
                          <a:solidFill>
                            <a:srgbClr val="009EE1"/>
                          </a:solidFill>
                          <a:sym typeface="Wingdings"/>
                        </a:rPr>
                        <a:t></a:t>
                      </a:r>
                      <a:endParaRPr lang="en-US" sz="1800" normalizeH="0" baseline="0" dirty="0" smtClean="0">
                        <a:solidFill>
                          <a:srgbClr val="009EE1"/>
                        </a:solidFill>
                      </a:endParaRPr>
                    </a:p>
                  </a:txBody>
                  <a:tcPr marT="0" marB="0" anchor="ctr"/>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rgbClr val="FFFFFF">
                              <a:lumMod val="50000"/>
                            </a:srgbClr>
                          </a:solidFill>
                          <a:effectLst/>
                          <a:uLnTx/>
                          <a:uFillTx/>
                          <a:latin typeface="+mn-lt"/>
                          <a:ea typeface="+mn-ea"/>
                          <a:cs typeface="+mn-cs"/>
                          <a:sym typeface="Wingdings"/>
                        </a:rPr>
                        <a:t></a:t>
                      </a:r>
                      <a:endParaRPr kumimoji="0" lang="en-US" sz="2000" b="0" i="0" u="none" strike="noStrike" kern="1200" cap="none" spc="0" normalizeH="0" baseline="0" noProof="0" dirty="0" smtClean="0">
                        <a:ln>
                          <a:noFill/>
                        </a:ln>
                        <a:solidFill>
                          <a:srgbClr val="FFFFFF">
                            <a:lumMod val="50000"/>
                          </a:srgbClr>
                        </a:solidFill>
                        <a:effectLst/>
                        <a:uLnTx/>
                        <a:uFillTx/>
                        <a:latin typeface="+mn-lt"/>
                        <a:ea typeface="+mn-ea"/>
                        <a:cs typeface="+mn-cs"/>
                      </a:endParaRPr>
                    </a:p>
                  </a:txBody>
                  <a:tcPr marT="0" marB="0" anchor="ctr"/>
                </a:tc>
              </a:tr>
              <a:tr h="310868">
                <a:tc>
                  <a:txBody>
                    <a:bodyPr/>
                    <a:lstStyle/>
                    <a:p>
                      <a:r>
                        <a:rPr lang="en-US" sz="1200" dirty="0" smtClean="0">
                          <a:solidFill>
                            <a:schemeClr val="tx1"/>
                          </a:solidFill>
                        </a:rPr>
                        <a:t>Caching</a:t>
                      </a:r>
                    </a:p>
                  </a:txBody>
                  <a:tcPr marT="0" marB="0" anchor="ctr"/>
                </a:tc>
                <a:tc>
                  <a:txBody>
                    <a:bodyPr/>
                    <a:lstStyle/>
                    <a:p>
                      <a:pPr marL="0" marR="0" indent="0" algn="ctr" defTabSz="932742" rtl="0" eaLnBrk="1" fontAlgn="auto" latinLnBrk="0" hangingPunct="1">
                        <a:lnSpc>
                          <a:spcPct val="100000"/>
                        </a:lnSpc>
                        <a:spcBef>
                          <a:spcPts val="0"/>
                        </a:spcBef>
                        <a:spcAft>
                          <a:spcPts val="0"/>
                        </a:spcAft>
                        <a:buClrTx/>
                        <a:buSzTx/>
                        <a:buFontTx/>
                        <a:buNone/>
                        <a:tabLst/>
                        <a:defRPr/>
                      </a:pPr>
                      <a:r>
                        <a:rPr lang="en-US" sz="1800" normalizeH="0" baseline="0" dirty="0" smtClean="0">
                          <a:solidFill>
                            <a:srgbClr val="009EE1"/>
                          </a:solidFill>
                          <a:sym typeface="Wingdings"/>
                        </a:rPr>
                        <a:t></a:t>
                      </a:r>
                      <a:endParaRPr lang="en-US" sz="1800" normalizeH="0" baseline="0" dirty="0" smtClean="0">
                        <a:solidFill>
                          <a:srgbClr val="009EE1"/>
                        </a:solidFill>
                      </a:endParaRPr>
                    </a:p>
                  </a:txBody>
                  <a:tcPr marT="0" marB="0" anchor="ctr"/>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rgbClr val="FFFFFF">
                              <a:lumMod val="50000"/>
                            </a:srgbClr>
                          </a:solidFill>
                          <a:effectLst/>
                          <a:uLnTx/>
                          <a:uFillTx/>
                          <a:latin typeface="+mn-lt"/>
                          <a:ea typeface="+mn-ea"/>
                          <a:cs typeface="+mn-cs"/>
                          <a:sym typeface="Wingdings"/>
                        </a:rPr>
                        <a:t></a:t>
                      </a:r>
                      <a:endParaRPr kumimoji="0" lang="en-US" sz="2000" b="0" i="0" u="none" strike="noStrike" kern="1200" cap="none" spc="0" normalizeH="0" baseline="0" noProof="0" dirty="0" smtClean="0">
                        <a:ln>
                          <a:noFill/>
                        </a:ln>
                        <a:solidFill>
                          <a:srgbClr val="FFFFFF">
                            <a:lumMod val="50000"/>
                          </a:srgbClr>
                        </a:solidFill>
                        <a:effectLst/>
                        <a:uLnTx/>
                        <a:uFillTx/>
                        <a:latin typeface="+mn-lt"/>
                        <a:ea typeface="+mn-ea"/>
                        <a:cs typeface="+mn-cs"/>
                      </a:endParaRPr>
                    </a:p>
                  </a:txBody>
                  <a:tcPr marT="0" marB="0" anchor="ctr"/>
                </a:tc>
              </a:tr>
              <a:tr h="335280">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Space savings by using storage layer protection</a:t>
                      </a:r>
                    </a:p>
                  </a:txBody>
                  <a:tcPr marT="0" marB="0" anchor="ctr"/>
                </a:tc>
                <a:tc>
                  <a:txBody>
                    <a:bodyPr/>
                    <a:lstStyle/>
                    <a:p>
                      <a:pPr marL="0" marR="0" indent="0" algn="ctr" defTabSz="932742" rtl="0" eaLnBrk="1" fontAlgn="auto" latinLnBrk="0" hangingPunct="1">
                        <a:lnSpc>
                          <a:spcPct val="100000"/>
                        </a:lnSpc>
                        <a:spcBef>
                          <a:spcPts val="0"/>
                        </a:spcBef>
                        <a:spcAft>
                          <a:spcPts val="0"/>
                        </a:spcAft>
                        <a:buClrTx/>
                        <a:buSzTx/>
                        <a:buFontTx/>
                        <a:buNone/>
                        <a:tabLst/>
                        <a:defRPr/>
                      </a:pPr>
                      <a:r>
                        <a:rPr lang="en-US" sz="1800" normalizeH="0" baseline="0" dirty="0" smtClean="0">
                          <a:solidFill>
                            <a:srgbClr val="009EE1"/>
                          </a:solidFill>
                          <a:sym typeface="Wingdings"/>
                        </a:rPr>
                        <a:t></a:t>
                      </a:r>
                      <a:endParaRPr lang="en-US" sz="1800" normalizeH="0" baseline="0" dirty="0" smtClean="0">
                        <a:solidFill>
                          <a:srgbClr val="009EE1"/>
                        </a:solidFill>
                      </a:endParaRPr>
                    </a:p>
                  </a:txBody>
                  <a:tcPr marT="0" marB="0" anchor="ctr"/>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2200" b="0" i="0" u="none" strike="noStrike" kern="1200" cap="all" spc="0" normalizeH="0" baseline="0" noProof="0" dirty="0" smtClean="0">
                          <a:ln>
                            <a:noFill/>
                          </a:ln>
                          <a:solidFill>
                            <a:srgbClr val="DC3C00"/>
                          </a:solidFill>
                          <a:effectLst/>
                          <a:uLnTx/>
                          <a:uFillTx/>
                          <a:latin typeface="+mn-lt"/>
                          <a:ea typeface="+mn-ea"/>
                          <a:cs typeface="+mn-cs"/>
                          <a:sym typeface="Wingdings"/>
                        </a:rPr>
                        <a:t>-</a:t>
                      </a:r>
                      <a:endParaRPr kumimoji="0" lang="en-US" sz="2200" b="0" i="0" u="none" strike="noStrike" kern="1200" cap="all" spc="0" normalizeH="0" baseline="0" noProof="0" dirty="0">
                        <a:ln>
                          <a:noFill/>
                        </a:ln>
                        <a:solidFill>
                          <a:srgbClr val="DC3C00"/>
                        </a:solidFill>
                        <a:effectLst/>
                        <a:uLnTx/>
                        <a:uFillTx/>
                        <a:latin typeface="+mn-lt"/>
                        <a:ea typeface="+mn-ea"/>
                        <a:cs typeface="+mn-cs"/>
                      </a:endParaRPr>
                    </a:p>
                  </a:txBody>
                  <a:tcPr marT="0" marB="0" anchor="ctr"/>
                </a:tc>
              </a:tr>
              <a:tr h="335280">
                <a:tc>
                  <a:txBody>
                    <a:bodyPr/>
                    <a:lstStyle/>
                    <a:p>
                      <a:r>
                        <a:rPr lang="en-US" sz="1200" b="1" i="0" u="none" strike="noStrike" kern="1200" cap="all" baseline="0" dirty="0" smtClean="0">
                          <a:solidFill>
                            <a:srgbClr val="009EE1"/>
                          </a:solidFill>
                          <a:latin typeface="+mn-lt"/>
                          <a:ea typeface="+mn-ea"/>
                          <a:cs typeface="+mn-cs"/>
                        </a:rPr>
                        <a:t>Data Protection </a:t>
                      </a:r>
                      <a:endParaRPr lang="en-US" sz="1200" b="0" i="0" u="none" strike="noStrike" kern="1200" cap="all" baseline="0" dirty="0" smtClean="0">
                        <a:solidFill>
                          <a:srgbClr val="009EE1"/>
                        </a:solidFill>
                        <a:latin typeface="+mn-lt"/>
                        <a:ea typeface="+mn-ea"/>
                        <a:cs typeface="+mn-cs"/>
                      </a:endParaRPr>
                    </a:p>
                  </a:txBody>
                  <a:tcPr marT="0" marB="0" anchor="ctr"/>
                </a:tc>
                <a:tc>
                  <a:txBody>
                    <a:bodyPr/>
                    <a:lstStyle/>
                    <a:p>
                      <a:pPr marL="0" marR="0" indent="0" algn="ctr" defTabSz="932742" rtl="0" eaLnBrk="1" fontAlgn="auto" latinLnBrk="0" hangingPunct="1">
                        <a:lnSpc>
                          <a:spcPct val="100000"/>
                        </a:lnSpc>
                        <a:spcBef>
                          <a:spcPts val="0"/>
                        </a:spcBef>
                        <a:spcAft>
                          <a:spcPts val="0"/>
                        </a:spcAft>
                        <a:buClrTx/>
                        <a:buSzTx/>
                        <a:buFontTx/>
                        <a:buNone/>
                        <a:tabLst/>
                        <a:defRPr/>
                      </a:pPr>
                      <a:r>
                        <a:rPr lang="en-US" sz="1800" normalizeH="0" baseline="0" dirty="0" smtClean="0">
                          <a:solidFill>
                            <a:srgbClr val="009EE1"/>
                          </a:solidFill>
                          <a:sym typeface="Wingdings"/>
                        </a:rPr>
                        <a:t></a:t>
                      </a:r>
                      <a:endParaRPr lang="en-US" sz="1800" normalizeH="0" baseline="0" dirty="0" smtClean="0">
                        <a:solidFill>
                          <a:srgbClr val="009EE1"/>
                        </a:solidFill>
                      </a:endParaRPr>
                    </a:p>
                  </a:txBody>
                  <a:tcPr marT="0" marB="0" anchor="ctr"/>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2200" b="0" i="0" u="none" strike="noStrike" kern="1200" cap="all" spc="0" normalizeH="0" baseline="0" noProof="0" dirty="0" smtClean="0">
                          <a:ln>
                            <a:noFill/>
                          </a:ln>
                          <a:solidFill>
                            <a:srgbClr val="DC3C00"/>
                          </a:solidFill>
                          <a:effectLst/>
                          <a:uLnTx/>
                          <a:uFillTx/>
                          <a:latin typeface="+mn-lt"/>
                          <a:ea typeface="+mn-ea"/>
                          <a:cs typeface="+mn-cs"/>
                          <a:sym typeface="Wingdings"/>
                        </a:rPr>
                        <a:t>-</a:t>
                      </a:r>
                      <a:endParaRPr kumimoji="0" lang="en-US" sz="2200" b="0" i="0" u="none" strike="noStrike" kern="1200" cap="all" spc="0" normalizeH="0" baseline="0" noProof="0" dirty="0">
                        <a:ln>
                          <a:noFill/>
                        </a:ln>
                        <a:solidFill>
                          <a:srgbClr val="DC3C00"/>
                        </a:solidFill>
                        <a:effectLst/>
                        <a:uLnTx/>
                        <a:uFillTx/>
                        <a:latin typeface="+mn-lt"/>
                        <a:ea typeface="+mn-ea"/>
                        <a:cs typeface="+mn-cs"/>
                      </a:endParaRPr>
                    </a:p>
                  </a:txBody>
                  <a:tcPr marT="0" marB="0" anchor="ctr"/>
                </a:tc>
              </a:tr>
              <a:tr h="310868">
                <a:tc>
                  <a:txBody>
                    <a:bodyPr/>
                    <a:lstStyle/>
                    <a:p>
                      <a:r>
                        <a:rPr lang="en-US" sz="1200" b="0" i="0" u="none" strike="noStrike" kern="1200" baseline="0" dirty="0" smtClean="0">
                          <a:solidFill>
                            <a:schemeClr val="tx1"/>
                          </a:solidFill>
                          <a:latin typeface="+mn-lt"/>
                          <a:ea typeface="+mn-ea"/>
                          <a:cs typeface="+mn-cs"/>
                        </a:rPr>
                        <a:t>Storage snapshots </a:t>
                      </a:r>
                    </a:p>
                  </a:txBody>
                  <a:tcPr marT="0" marB="0" anchor="ctr"/>
                </a:tc>
                <a:tc>
                  <a:txBody>
                    <a:bodyPr/>
                    <a:lstStyle/>
                    <a:p>
                      <a:pPr marL="0" marR="0" indent="0" algn="ctr" defTabSz="932742" rtl="0" eaLnBrk="1" fontAlgn="auto" latinLnBrk="0" hangingPunct="1">
                        <a:lnSpc>
                          <a:spcPct val="100000"/>
                        </a:lnSpc>
                        <a:spcBef>
                          <a:spcPts val="0"/>
                        </a:spcBef>
                        <a:spcAft>
                          <a:spcPts val="0"/>
                        </a:spcAft>
                        <a:buClrTx/>
                        <a:buSzTx/>
                        <a:buFontTx/>
                        <a:buNone/>
                        <a:tabLst/>
                        <a:defRPr/>
                      </a:pPr>
                      <a:r>
                        <a:rPr lang="en-US" sz="1800" normalizeH="0" baseline="0" dirty="0" smtClean="0">
                          <a:solidFill>
                            <a:srgbClr val="009EE1"/>
                          </a:solidFill>
                          <a:sym typeface="Wingdings"/>
                        </a:rPr>
                        <a:t></a:t>
                      </a:r>
                      <a:endParaRPr lang="en-US" sz="1800" normalizeH="0" baseline="0" dirty="0" smtClean="0">
                        <a:solidFill>
                          <a:srgbClr val="009EE1"/>
                        </a:solidFill>
                      </a:endParaRPr>
                    </a:p>
                  </a:txBody>
                  <a:tcPr marT="0" marB="0" anchor="ctr"/>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rgbClr val="FFFFFF">
                              <a:lumMod val="50000"/>
                            </a:srgbClr>
                          </a:solidFill>
                          <a:effectLst/>
                          <a:uLnTx/>
                          <a:uFillTx/>
                          <a:latin typeface="+mn-lt"/>
                          <a:ea typeface="+mn-ea"/>
                          <a:cs typeface="+mn-cs"/>
                          <a:sym typeface="Wingdings"/>
                        </a:rPr>
                        <a:t></a:t>
                      </a:r>
                      <a:endParaRPr kumimoji="0" lang="en-US" sz="2000" b="0" i="0" u="none" strike="noStrike" kern="1200" cap="none" spc="0" normalizeH="0" baseline="0" noProof="0" dirty="0" smtClean="0">
                        <a:ln>
                          <a:noFill/>
                        </a:ln>
                        <a:solidFill>
                          <a:srgbClr val="FFFFFF">
                            <a:lumMod val="50000"/>
                          </a:srgbClr>
                        </a:solidFill>
                        <a:effectLst/>
                        <a:uLnTx/>
                        <a:uFillTx/>
                        <a:latin typeface="+mn-lt"/>
                        <a:ea typeface="+mn-ea"/>
                        <a:cs typeface="+mn-cs"/>
                      </a:endParaRPr>
                    </a:p>
                  </a:txBody>
                  <a:tcPr marT="0" marB="0" anchor="ctr"/>
                </a:tc>
              </a:tr>
              <a:tr h="310868">
                <a:tc>
                  <a:txBody>
                    <a:bodyPr/>
                    <a:lstStyle/>
                    <a:p>
                      <a:r>
                        <a:rPr lang="en-US" sz="1200" b="0" i="0" u="none" strike="noStrike" kern="1200" baseline="0" dirty="0" smtClean="0">
                          <a:solidFill>
                            <a:schemeClr val="tx1"/>
                          </a:solidFill>
                          <a:latin typeface="+mn-lt"/>
                          <a:ea typeface="+mn-ea"/>
                          <a:cs typeface="+mn-cs"/>
                        </a:rPr>
                        <a:t>Automatic snapshot pruning 	</a:t>
                      </a:r>
                    </a:p>
                  </a:txBody>
                  <a:tcPr marT="0" marB="0" anchor="ctr"/>
                </a:tc>
                <a:tc>
                  <a:txBody>
                    <a:bodyPr/>
                    <a:lstStyle/>
                    <a:p>
                      <a:pPr marL="0" marR="0" indent="0" algn="ctr" defTabSz="932742" rtl="0" eaLnBrk="1" fontAlgn="auto" latinLnBrk="0" hangingPunct="1">
                        <a:lnSpc>
                          <a:spcPct val="100000"/>
                        </a:lnSpc>
                        <a:spcBef>
                          <a:spcPts val="0"/>
                        </a:spcBef>
                        <a:spcAft>
                          <a:spcPts val="0"/>
                        </a:spcAft>
                        <a:buClrTx/>
                        <a:buSzTx/>
                        <a:buFontTx/>
                        <a:buNone/>
                        <a:tabLst/>
                        <a:defRPr/>
                      </a:pPr>
                      <a:r>
                        <a:rPr lang="en-US" sz="1800" normalizeH="0" baseline="0" dirty="0" smtClean="0">
                          <a:solidFill>
                            <a:srgbClr val="009EE1"/>
                          </a:solidFill>
                          <a:sym typeface="Wingdings"/>
                        </a:rPr>
                        <a:t></a:t>
                      </a:r>
                      <a:endParaRPr lang="en-US" sz="1800" normalizeH="0" baseline="0" dirty="0" smtClean="0">
                        <a:solidFill>
                          <a:srgbClr val="009EE1"/>
                        </a:solidFill>
                      </a:endParaRPr>
                    </a:p>
                  </a:txBody>
                  <a:tcPr marT="0" marB="0" anchor="ctr"/>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rgbClr val="FFFFFF">
                              <a:lumMod val="50000"/>
                            </a:srgbClr>
                          </a:solidFill>
                          <a:effectLst/>
                          <a:uLnTx/>
                          <a:uFillTx/>
                          <a:latin typeface="+mn-lt"/>
                          <a:ea typeface="+mn-ea"/>
                          <a:cs typeface="+mn-cs"/>
                          <a:sym typeface="Wingdings"/>
                        </a:rPr>
                        <a:t></a:t>
                      </a:r>
                      <a:endParaRPr kumimoji="0" lang="en-US" sz="2000" b="0" i="0" u="none" strike="noStrike" kern="1200" cap="none" spc="0" normalizeH="0" baseline="0" noProof="0" dirty="0" smtClean="0">
                        <a:ln>
                          <a:noFill/>
                        </a:ln>
                        <a:solidFill>
                          <a:srgbClr val="FFFFFF">
                            <a:lumMod val="50000"/>
                          </a:srgbClr>
                        </a:solidFill>
                        <a:effectLst/>
                        <a:uLnTx/>
                        <a:uFillTx/>
                        <a:latin typeface="+mn-lt"/>
                        <a:ea typeface="+mn-ea"/>
                        <a:cs typeface="+mn-cs"/>
                      </a:endParaRPr>
                    </a:p>
                  </a:txBody>
                  <a:tcPr marT="0" marB="0" anchor="ctr"/>
                </a:tc>
              </a:tr>
              <a:tr h="335280">
                <a:tc>
                  <a:txBody>
                    <a:bodyPr/>
                    <a:lstStyle/>
                    <a:p>
                      <a:r>
                        <a:rPr lang="en-US" sz="1200" b="0" i="0" u="none" strike="noStrike" kern="1200" baseline="0" dirty="0" smtClean="0">
                          <a:solidFill>
                            <a:schemeClr val="tx1"/>
                          </a:solidFill>
                          <a:latin typeface="+mn-lt"/>
                          <a:ea typeface="+mn-ea"/>
                          <a:cs typeface="+mn-cs"/>
                        </a:rPr>
                        <a:t>High performance snapshots </a:t>
                      </a:r>
                    </a:p>
                  </a:txBody>
                  <a:tcPr marT="0" marB="0" anchor="ctr"/>
                </a:tc>
                <a:tc>
                  <a:txBody>
                    <a:bodyPr/>
                    <a:lstStyle/>
                    <a:p>
                      <a:pPr marL="0" marR="0" indent="0" algn="ctr" defTabSz="932742" rtl="0" eaLnBrk="1" fontAlgn="auto" latinLnBrk="0" hangingPunct="1">
                        <a:lnSpc>
                          <a:spcPct val="100000"/>
                        </a:lnSpc>
                        <a:spcBef>
                          <a:spcPts val="0"/>
                        </a:spcBef>
                        <a:spcAft>
                          <a:spcPts val="0"/>
                        </a:spcAft>
                        <a:buClrTx/>
                        <a:buSzTx/>
                        <a:buFontTx/>
                        <a:buNone/>
                        <a:tabLst/>
                        <a:defRPr/>
                      </a:pPr>
                      <a:r>
                        <a:rPr lang="en-US" sz="1800" normalizeH="0" baseline="0" dirty="0" smtClean="0">
                          <a:solidFill>
                            <a:srgbClr val="009EE1"/>
                          </a:solidFill>
                          <a:sym typeface="Wingdings"/>
                        </a:rPr>
                        <a:t></a:t>
                      </a:r>
                      <a:endParaRPr lang="en-US" sz="1800" normalizeH="0" baseline="0" dirty="0" smtClean="0">
                        <a:solidFill>
                          <a:srgbClr val="009EE1"/>
                        </a:solidFill>
                      </a:endParaRPr>
                    </a:p>
                  </a:txBody>
                  <a:tcPr marT="0" marB="0" anchor="ctr"/>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2200" b="0" i="0" u="none" strike="noStrike" kern="1200" cap="all" spc="0" normalizeH="0" baseline="0" noProof="0" dirty="0" smtClean="0">
                          <a:ln>
                            <a:noFill/>
                          </a:ln>
                          <a:solidFill>
                            <a:srgbClr val="DC3C00"/>
                          </a:solidFill>
                          <a:effectLst/>
                          <a:uLnTx/>
                          <a:uFillTx/>
                          <a:latin typeface="+mn-lt"/>
                          <a:ea typeface="+mn-ea"/>
                          <a:cs typeface="+mn-cs"/>
                          <a:sym typeface="Wingdings"/>
                        </a:rPr>
                        <a:t>-</a:t>
                      </a:r>
                      <a:endParaRPr kumimoji="0" lang="en-US" sz="2200" b="0" i="0" u="none" strike="noStrike" kern="1200" cap="all" spc="0" normalizeH="0" baseline="0" noProof="0" dirty="0">
                        <a:ln>
                          <a:noFill/>
                        </a:ln>
                        <a:solidFill>
                          <a:srgbClr val="DC3C00"/>
                        </a:solidFill>
                        <a:effectLst/>
                        <a:uLnTx/>
                        <a:uFillTx/>
                        <a:latin typeface="+mn-lt"/>
                        <a:ea typeface="+mn-ea"/>
                        <a:cs typeface="+mn-cs"/>
                      </a:endParaRPr>
                    </a:p>
                  </a:txBody>
                  <a:tcPr marT="0" marB="0" anchor="ctr"/>
                </a:tc>
              </a:tr>
              <a:tr h="335280">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Change based replication for DR </a:t>
                      </a:r>
                      <a:endParaRPr lang="en-US" sz="1200" dirty="0" smtClean="0">
                        <a:solidFill>
                          <a:schemeClr val="tx1"/>
                        </a:solidFill>
                      </a:endParaRPr>
                    </a:p>
                  </a:txBody>
                  <a:tcPr marT="0" marB="0" anchor="ctr"/>
                </a:tc>
                <a:tc>
                  <a:txBody>
                    <a:bodyPr/>
                    <a:lstStyle/>
                    <a:p>
                      <a:pPr marL="0" marR="0" indent="0" algn="ctr" defTabSz="932742" rtl="0" eaLnBrk="1" fontAlgn="auto" latinLnBrk="0" hangingPunct="1">
                        <a:lnSpc>
                          <a:spcPct val="100000"/>
                        </a:lnSpc>
                        <a:spcBef>
                          <a:spcPts val="0"/>
                        </a:spcBef>
                        <a:spcAft>
                          <a:spcPts val="0"/>
                        </a:spcAft>
                        <a:buClrTx/>
                        <a:buSzTx/>
                        <a:buFontTx/>
                        <a:buNone/>
                        <a:tabLst/>
                        <a:defRPr/>
                      </a:pPr>
                      <a:r>
                        <a:rPr lang="en-US" sz="1800" normalizeH="0" baseline="0" dirty="0" smtClean="0">
                          <a:solidFill>
                            <a:srgbClr val="009EE1"/>
                          </a:solidFill>
                          <a:sym typeface="Wingdings"/>
                        </a:rPr>
                        <a:t></a:t>
                      </a:r>
                      <a:endParaRPr lang="en-US" sz="1800" normalizeH="0" baseline="0" dirty="0" smtClean="0">
                        <a:solidFill>
                          <a:srgbClr val="009EE1"/>
                        </a:solidFill>
                      </a:endParaRPr>
                    </a:p>
                  </a:txBody>
                  <a:tcPr marT="0" marB="0" anchor="ctr"/>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2200" b="0" i="0" u="none" strike="noStrike" kern="1200" cap="all" spc="0" normalizeH="0" baseline="0" noProof="0" dirty="0" smtClean="0">
                          <a:ln>
                            <a:noFill/>
                          </a:ln>
                          <a:solidFill>
                            <a:srgbClr val="DC3C00"/>
                          </a:solidFill>
                          <a:effectLst/>
                          <a:uLnTx/>
                          <a:uFillTx/>
                          <a:latin typeface="+mn-lt"/>
                          <a:ea typeface="+mn-ea"/>
                          <a:cs typeface="+mn-cs"/>
                          <a:sym typeface="Wingdings"/>
                        </a:rPr>
                        <a:t>-</a:t>
                      </a:r>
                      <a:endParaRPr kumimoji="0" lang="en-US" sz="2200" b="0" i="0" u="none" strike="noStrike" kern="1200" cap="all" spc="0" normalizeH="0" baseline="0" noProof="0" dirty="0">
                        <a:ln>
                          <a:noFill/>
                        </a:ln>
                        <a:solidFill>
                          <a:srgbClr val="DC3C00"/>
                        </a:solidFill>
                        <a:effectLst/>
                        <a:uLnTx/>
                        <a:uFillTx/>
                        <a:latin typeface="+mn-lt"/>
                        <a:ea typeface="+mn-ea"/>
                        <a:cs typeface="+mn-cs"/>
                      </a:endParaRPr>
                    </a:p>
                  </a:txBody>
                  <a:tcPr marT="0" marB="0" anchor="ctr"/>
                </a:tc>
              </a:tr>
            </a:tbl>
          </a:graphicData>
        </a:graphic>
      </p:graphicFrame>
      <p:sp>
        <p:nvSpPr>
          <p:cNvPr id="6" name="TextBox 5"/>
          <p:cNvSpPr txBox="1"/>
          <p:nvPr/>
        </p:nvSpPr>
        <p:spPr>
          <a:xfrm>
            <a:off x="493206" y="735993"/>
            <a:ext cx="1485563" cy="640696"/>
          </a:xfrm>
          <a:prstGeom prst="rect">
            <a:avLst/>
          </a:prstGeom>
          <a:noFill/>
        </p:spPr>
        <p:txBody>
          <a:bodyPr wrap="none" lIns="182670" tIns="146135" rIns="182670" bIns="146135" rtlCol="0">
            <a:spAutoFit/>
          </a:bodyPr>
          <a:lstStyle/>
          <a:p>
            <a:pPr>
              <a:lnSpc>
                <a:spcPct val="90000"/>
              </a:lnSpc>
              <a:spcAft>
                <a:spcPts val="600"/>
              </a:spcAft>
            </a:pPr>
            <a:r>
              <a:rPr lang="en-US" sz="2400" dirty="0">
                <a:solidFill>
                  <a:schemeClr val="accent6"/>
                </a:solidFill>
              </a:rPr>
              <a:t>Features</a:t>
            </a:r>
          </a:p>
        </p:txBody>
      </p:sp>
    </p:spTree>
    <p:extLst>
      <p:ext uri="{BB962C8B-B14F-4D97-AF65-F5344CB8AC3E}">
        <p14:creationId xmlns:p14="http://schemas.microsoft.com/office/powerpoint/2010/main" val="47927880"/>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914" y="260238"/>
            <a:ext cx="11817769" cy="699270"/>
          </a:xfrm>
        </p:spPr>
        <p:txBody>
          <a:bodyPr/>
          <a:lstStyle/>
          <a:p>
            <a:r>
              <a:rPr lang="en-US" sz="3300" dirty="0"/>
              <a:t>Opportunity Sizing</a:t>
            </a:r>
          </a:p>
        </p:txBody>
      </p:sp>
      <p:graphicFrame>
        <p:nvGraphicFramePr>
          <p:cNvPr id="4" name="Table 3"/>
          <p:cNvGraphicFramePr>
            <a:graphicFrameLocks noGrp="1"/>
          </p:cNvGraphicFramePr>
          <p:nvPr>
            <p:extLst>
              <p:ext uri="{D42A27DB-BD31-4B8C-83A1-F6EECF244321}">
                <p14:modId xmlns:p14="http://schemas.microsoft.com/office/powerpoint/2010/main" val="1594191998"/>
              </p:ext>
            </p:extLst>
          </p:nvPr>
        </p:nvGraphicFramePr>
        <p:xfrm>
          <a:off x="657939" y="986359"/>
          <a:ext cx="10881960" cy="5289797"/>
        </p:xfrm>
        <a:graphic>
          <a:graphicData uri="http://schemas.openxmlformats.org/drawingml/2006/table">
            <a:tbl>
              <a:tblPr/>
              <a:tblGrid>
                <a:gridCol w="2654476"/>
                <a:gridCol w="1542653"/>
                <a:gridCol w="1389779"/>
                <a:gridCol w="1598243"/>
                <a:gridCol w="1931791"/>
                <a:gridCol w="1765018"/>
              </a:tblGrid>
              <a:tr h="296333">
                <a:tc gridSpan="6">
                  <a:txBody>
                    <a:bodyPr/>
                    <a:lstStyle/>
                    <a:p>
                      <a:pPr lvl="1" algn="l" fontAlgn="ctr"/>
                      <a:r>
                        <a:rPr lang="en-US" sz="2200" b="1" i="0" u="none" strike="noStrike" dirty="0">
                          <a:solidFill>
                            <a:srgbClr val="FFFFFF"/>
                          </a:solidFill>
                          <a:effectLst/>
                          <a:latin typeface="Arial" panose="020B0604020202020204" pitchFamily="34" charset="0"/>
                          <a:cs typeface="Arial" panose="020B0604020202020204" pitchFamily="34" charset="0"/>
                        </a:rPr>
                        <a:t>Microsoft Azure Infrastructure Spend Potential by Customer Use Cases</a:t>
                      </a:r>
                    </a:p>
                  </a:txBody>
                  <a:tcPr marL="12955" marR="12955" marT="12953"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1F497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711331">
                <a:tc>
                  <a:txBody>
                    <a:bodyPr/>
                    <a:lstStyle/>
                    <a:p>
                      <a:pPr algn="l" fontAlgn="ctr"/>
                      <a:r>
                        <a:rPr lang="en-US" sz="2200" b="1" i="0" u="none" strike="noStrike" dirty="0">
                          <a:solidFill>
                            <a:srgbClr val="000000"/>
                          </a:solidFill>
                          <a:effectLst/>
                          <a:latin typeface="Arial" panose="020B0604020202020204" pitchFamily="34" charset="0"/>
                          <a:cs typeface="Arial" panose="020B0604020202020204" pitchFamily="34" charset="0"/>
                        </a:rPr>
                        <a:t> </a:t>
                      </a:r>
                    </a:p>
                  </a:txBody>
                  <a:tcPr marL="12955" marR="12955" marT="12953"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1800" b="1" i="0" u="none" strike="noStrike" dirty="0">
                          <a:solidFill>
                            <a:srgbClr val="000000"/>
                          </a:solidFill>
                          <a:effectLst/>
                          <a:latin typeface="Arial" panose="020B0604020202020204" pitchFamily="34" charset="0"/>
                          <a:cs typeface="Arial" panose="020B0604020202020204" pitchFamily="34" charset="0"/>
                        </a:rPr>
                        <a:t>Initial - Kicking the tires</a:t>
                      </a:r>
                    </a:p>
                  </a:txBody>
                  <a:tcPr marL="12955" marR="12955" marT="12953"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1800" b="1" i="0" u="none" strike="noStrike" dirty="0">
                          <a:solidFill>
                            <a:srgbClr val="000000"/>
                          </a:solidFill>
                          <a:effectLst/>
                          <a:latin typeface="Arial" panose="020B0604020202020204" pitchFamily="34" charset="0"/>
                          <a:cs typeface="Arial" panose="020B0604020202020204" pitchFamily="34" charset="0"/>
                        </a:rPr>
                        <a:t>Monthly (Steady State)</a:t>
                      </a:r>
                    </a:p>
                  </a:txBody>
                  <a:tcPr marL="12955" marR="12955" marT="12953"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1800" b="1" i="0" u="none" strike="noStrike" dirty="0">
                          <a:solidFill>
                            <a:srgbClr val="000000"/>
                          </a:solidFill>
                          <a:effectLst/>
                          <a:latin typeface="Arial" panose="020B0604020202020204" pitchFamily="34" charset="0"/>
                          <a:cs typeface="Arial" panose="020B0604020202020204" pitchFamily="34" charset="0"/>
                        </a:rPr>
                        <a:t>Annual (Steady State)</a:t>
                      </a:r>
                    </a:p>
                  </a:txBody>
                  <a:tcPr marL="12955" marR="12955" marT="12953"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1800" b="1" i="0" u="none" strike="noStrike" dirty="0">
                          <a:solidFill>
                            <a:srgbClr val="000000"/>
                          </a:solidFill>
                          <a:effectLst/>
                          <a:latin typeface="Arial" panose="020B0604020202020204" pitchFamily="34" charset="0"/>
                          <a:cs typeface="Arial" panose="020B0604020202020204" pitchFamily="34" charset="0"/>
                        </a:rPr>
                        <a:t>Potential @ # of Opportunities</a:t>
                      </a:r>
                    </a:p>
                  </a:txBody>
                  <a:tcPr marL="12955" marR="12955" marT="12953"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1800" b="1" i="0" u="none" strike="noStrike" dirty="0">
                          <a:solidFill>
                            <a:srgbClr val="000000"/>
                          </a:solidFill>
                          <a:effectLst/>
                          <a:latin typeface="Arial" panose="020B0604020202020204" pitchFamily="34" charset="0"/>
                          <a:cs typeface="Arial" panose="020B0604020202020204" pitchFamily="34" charset="0"/>
                        </a:rPr>
                        <a:t>Assumed # of </a:t>
                      </a:r>
                      <a:r>
                        <a:rPr lang="en-US" sz="1800" b="1" i="0" u="none" strike="noStrike" dirty="0" smtClean="0">
                          <a:solidFill>
                            <a:srgbClr val="000000"/>
                          </a:solidFill>
                          <a:effectLst/>
                          <a:latin typeface="Arial" panose="020B0604020202020204" pitchFamily="34" charset="0"/>
                          <a:cs typeface="Arial" panose="020B0604020202020204" pitchFamily="34" charset="0"/>
                        </a:rPr>
                        <a:t>Opportunities</a:t>
                      </a:r>
                      <a:endParaRPr lang="en-US" sz="1800" b="1" i="0" u="none" strike="noStrike" dirty="0">
                        <a:solidFill>
                          <a:srgbClr val="000000"/>
                        </a:solidFill>
                        <a:effectLst/>
                        <a:latin typeface="Arial" panose="020B0604020202020204" pitchFamily="34" charset="0"/>
                        <a:cs typeface="Arial" panose="020B0604020202020204" pitchFamily="34" charset="0"/>
                      </a:endParaRPr>
                    </a:p>
                  </a:txBody>
                  <a:tcPr marL="12955" marR="12955" marT="12953"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r>
              <a:tr h="996642">
                <a:tc>
                  <a:txBody>
                    <a:bodyPr/>
                    <a:lstStyle/>
                    <a:p>
                      <a:pPr algn="l" fontAlgn="b"/>
                      <a:endParaRPr lang="en-US" sz="1900" b="1" i="0" u="none" strike="noStrike" dirty="0" smtClean="0">
                        <a:solidFill>
                          <a:schemeClr val="tx1">
                            <a:lumMod val="75000"/>
                          </a:schemeClr>
                        </a:solidFill>
                        <a:effectLst/>
                        <a:latin typeface="Arial" panose="020B0604020202020204" pitchFamily="34" charset="0"/>
                        <a:cs typeface="Arial" panose="020B0604020202020204" pitchFamily="34" charset="0"/>
                      </a:endParaRPr>
                    </a:p>
                    <a:p>
                      <a:pPr algn="l" fontAlgn="b"/>
                      <a:r>
                        <a:rPr lang="en-US" sz="1900" b="1" i="0" u="none" strike="noStrike" dirty="0" smtClean="0">
                          <a:solidFill>
                            <a:schemeClr val="tx1">
                              <a:lumMod val="75000"/>
                            </a:schemeClr>
                          </a:solidFill>
                          <a:effectLst/>
                          <a:latin typeface="Arial" panose="020B0604020202020204" pitchFamily="34" charset="0"/>
                          <a:cs typeface="Arial" panose="020B0604020202020204" pitchFamily="34" charset="0"/>
                        </a:rPr>
                        <a:t>My </a:t>
                      </a:r>
                      <a:r>
                        <a:rPr lang="en-US" sz="1900" b="1" i="0" u="none" strike="noStrike" dirty="0">
                          <a:solidFill>
                            <a:schemeClr val="tx1">
                              <a:lumMod val="75000"/>
                            </a:schemeClr>
                          </a:solidFill>
                          <a:effectLst/>
                          <a:latin typeface="Arial" panose="020B0604020202020204" pitchFamily="34" charset="0"/>
                          <a:cs typeface="Arial" panose="020B0604020202020204" pitchFamily="34" charset="0"/>
                        </a:rPr>
                        <a:t>Cloud Sync and </a:t>
                      </a:r>
                      <a:r>
                        <a:rPr lang="en-US" sz="1900" b="1" i="0" u="none" strike="noStrike" dirty="0" smtClean="0">
                          <a:solidFill>
                            <a:schemeClr val="tx1">
                              <a:lumMod val="75000"/>
                            </a:schemeClr>
                          </a:solidFill>
                          <a:effectLst/>
                          <a:latin typeface="Arial" panose="020B0604020202020204" pitchFamily="34" charset="0"/>
                          <a:cs typeface="Arial" panose="020B0604020202020204" pitchFamily="34" charset="0"/>
                        </a:rPr>
                        <a:t>Share</a:t>
                      </a:r>
                    </a:p>
                    <a:p>
                      <a:pPr algn="l" fontAlgn="b"/>
                      <a:endParaRPr lang="en-US" sz="1900" b="1" i="0" u="none" strike="noStrike" dirty="0">
                        <a:solidFill>
                          <a:schemeClr val="tx1">
                            <a:lumMod val="75000"/>
                          </a:schemeClr>
                        </a:solidFill>
                        <a:effectLst/>
                        <a:latin typeface="Arial" panose="020B0604020202020204" pitchFamily="34" charset="0"/>
                        <a:cs typeface="Arial" panose="020B0604020202020204" pitchFamily="34" charset="0"/>
                      </a:endParaRPr>
                    </a:p>
                  </a:txBody>
                  <a:tcPr marL="155456" marR="12955" marT="12953"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900" b="0" i="0" u="none" strike="noStrike" dirty="0">
                          <a:solidFill>
                            <a:schemeClr val="tx1">
                              <a:lumMod val="75000"/>
                            </a:schemeClr>
                          </a:solidFill>
                          <a:effectLst/>
                          <a:latin typeface="Arial" panose="020B0604020202020204" pitchFamily="34" charset="0"/>
                          <a:cs typeface="Arial" panose="020B0604020202020204" pitchFamily="34" charset="0"/>
                        </a:rPr>
                        <a:t>$94</a:t>
                      </a:r>
                    </a:p>
                  </a:txBody>
                  <a:tcPr marL="12955" marR="12955" marT="1295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900" b="0" i="0" u="none" strike="noStrike" dirty="0">
                          <a:solidFill>
                            <a:schemeClr val="tx1">
                              <a:lumMod val="75000"/>
                            </a:schemeClr>
                          </a:solidFill>
                          <a:effectLst/>
                          <a:latin typeface="Arial" panose="020B0604020202020204" pitchFamily="34" charset="0"/>
                          <a:cs typeface="Arial" panose="020B0604020202020204" pitchFamily="34" charset="0"/>
                        </a:rPr>
                        <a:t>$289</a:t>
                      </a:r>
                    </a:p>
                  </a:txBody>
                  <a:tcPr marL="12955" marR="12955" marT="1295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900" b="0" i="0" u="none" strike="noStrike">
                          <a:solidFill>
                            <a:schemeClr val="tx1">
                              <a:lumMod val="75000"/>
                            </a:schemeClr>
                          </a:solidFill>
                          <a:effectLst/>
                          <a:latin typeface="Arial" panose="020B0604020202020204" pitchFamily="34" charset="0"/>
                          <a:cs typeface="Arial" panose="020B0604020202020204" pitchFamily="34" charset="0"/>
                        </a:rPr>
                        <a:t>$3,471</a:t>
                      </a:r>
                    </a:p>
                  </a:txBody>
                  <a:tcPr marL="12955" marR="12955" marT="1295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900" b="0" i="0" u="none" strike="noStrike" dirty="0">
                          <a:solidFill>
                            <a:schemeClr val="tx1">
                              <a:lumMod val="75000"/>
                            </a:schemeClr>
                          </a:solidFill>
                          <a:effectLst/>
                          <a:latin typeface="Arial" panose="020B0604020202020204" pitchFamily="34" charset="0"/>
                          <a:cs typeface="Arial" panose="020B0604020202020204" pitchFamily="34" charset="0"/>
                        </a:rPr>
                        <a:t>$1,735,680</a:t>
                      </a:r>
                    </a:p>
                  </a:txBody>
                  <a:tcPr marL="12955" marR="12955" marT="1295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900" b="0" i="0" u="none" strike="noStrike" dirty="0">
                          <a:solidFill>
                            <a:schemeClr val="tx1">
                              <a:lumMod val="75000"/>
                            </a:schemeClr>
                          </a:solidFill>
                          <a:effectLst/>
                          <a:latin typeface="Arial" panose="020B0604020202020204" pitchFamily="34" charset="0"/>
                          <a:cs typeface="Arial" panose="020B0604020202020204" pitchFamily="34" charset="0"/>
                        </a:rPr>
                        <a:t>500</a:t>
                      </a:r>
                    </a:p>
                  </a:txBody>
                  <a:tcPr marL="12955" marR="12955" marT="12953"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69108">
                <a:tc>
                  <a:txBody>
                    <a:bodyPr/>
                    <a:lstStyle/>
                    <a:p>
                      <a:pPr algn="l" fontAlgn="b"/>
                      <a:endParaRPr lang="en-US" sz="1900" b="1" i="0" u="none" strike="noStrike" dirty="0" smtClean="0">
                        <a:solidFill>
                          <a:schemeClr val="tx1">
                            <a:lumMod val="75000"/>
                          </a:schemeClr>
                        </a:solidFill>
                        <a:effectLst/>
                        <a:latin typeface="Arial" panose="020B0604020202020204" pitchFamily="34" charset="0"/>
                        <a:cs typeface="Arial" panose="020B0604020202020204" pitchFamily="34" charset="0"/>
                      </a:endParaRPr>
                    </a:p>
                    <a:p>
                      <a:pPr algn="l" fontAlgn="b"/>
                      <a:r>
                        <a:rPr lang="en-US" sz="1900" b="1" i="0" u="none" strike="noStrike" dirty="0" smtClean="0">
                          <a:solidFill>
                            <a:schemeClr val="tx1">
                              <a:lumMod val="75000"/>
                            </a:schemeClr>
                          </a:solidFill>
                          <a:effectLst/>
                          <a:latin typeface="Arial" panose="020B0604020202020204" pitchFamily="34" charset="0"/>
                          <a:cs typeface="Arial" panose="020B0604020202020204" pitchFamily="34" charset="0"/>
                        </a:rPr>
                        <a:t>Workgroup DevOps</a:t>
                      </a:r>
                    </a:p>
                    <a:p>
                      <a:pPr algn="l" fontAlgn="b"/>
                      <a:endParaRPr lang="en-US" sz="1900" b="1" i="0" u="none" strike="noStrike" dirty="0">
                        <a:solidFill>
                          <a:schemeClr val="tx1">
                            <a:lumMod val="75000"/>
                          </a:schemeClr>
                        </a:solidFill>
                        <a:effectLst/>
                        <a:latin typeface="Arial" panose="020B0604020202020204" pitchFamily="34" charset="0"/>
                        <a:cs typeface="Arial" panose="020B0604020202020204" pitchFamily="34" charset="0"/>
                      </a:endParaRPr>
                    </a:p>
                  </a:txBody>
                  <a:tcPr marL="155456" marR="12955" marT="12953"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900" b="0" i="0" u="none" strike="noStrike" dirty="0">
                          <a:solidFill>
                            <a:schemeClr val="tx1">
                              <a:lumMod val="75000"/>
                            </a:schemeClr>
                          </a:solidFill>
                          <a:effectLst/>
                          <a:latin typeface="Arial" panose="020B0604020202020204" pitchFamily="34" charset="0"/>
                          <a:cs typeface="Arial" panose="020B0604020202020204" pitchFamily="34" charset="0"/>
                        </a:rPr>
                        <a:t>$184</a:t>
                      </a:r>
                    </a:p>
                  </a:txBody>
                  <a:tcPr marL="12955" marR="12955" marT="1295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900" b="0" i="0" u="none" strike="noStrike" dirty="0">
                          <a:solidFill>
                            <a:schemeClr val="tx1">
                              <a:lumMod val="75000"/>
                            </a:schemeClr>
                          </a:solidFill>
                          <a:effectLst/>
                          <a:latin typeface="Arial" panose="020B0604020202020204" pitchFamily="34" charset="0"/>
                          <a:cs typeface="Arial" panose="020B0604020202020204" pitchFamily="34" charset="0"/>
                        </a:rPr>
                        <a:t>$579</a:t>
                      </a:r>
                    </a:p>
                  </a:txBody>
                  <a:tcPr marL="12955" marR="12955" marT="1295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900" b="0" i="0" u="none" strike="noStrike" dirty="0">
                          <a:solidFill>
                            <a:schemeClr val="tx1">
                              <a:lumMod val="75000"/>
                            </a:schemeClr>
                          </a:solidFill>
                          <a:effectLst/>
                          <a:latin typeface="Arial" panose="020B0604020202020204" pitchFamily="34" charset="0"/>
                          <a:cs typeface="Arial" panose="020B0604020202020204" pitchFamily="34" charset="0"/>
                        </a:rPr>
                        <a:t>$6,943</a:t>
                      </a:r>
                    </a:p>
                  </a:txBody>
                  <a:tcPr marL="12955" marR="12955" marT="1295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900" b="0" i="0" u="none" strike="noStrike">
                          <a:solidFill>
                            <a:schemeClr val="tx1">
                              <a:lumMod val="75000"/>
                            </a:schemeClr>
                          </a:solidFill>
                          <a:effectLst/>
                          <a:latin typeface="Arial" panose="020B0604020202020204" pitchFamily="34" charset="0"/>
                          <a:cs typeface="Arial" panose="020B0604020202020204" pitchFamily="34" charset="0"/>
                        </a:rPr>
                        <a:t>$1,735,680</a:t>
                      </a:r>
                    </a:p>
                  </a:txBody>
                  <a:tcPr marL="12955" marR="12955" marT="1295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900" b="0" i="0" u="none" strike="noStrike">
                          <a:solidFill>
                            <a:schemeClr val="tx1">
                              <a:lumMod val="75000"/>
                            </a:schemeClr>
                          </a:solidFill>
                          <a:effectLst/>
                          <a:latin typeface="Arial" panose="020B0604020202020204" pitchFamily="34" charset="0"/>
                          <a:cs typeface="Arial" panose="020B0604020202020204" pitchFamily="34" charset="0"/>
                        </a:rPr>
                        <a:t>250</a:t>
                      </a:r>
                    </a:p>
                  </a:txBody>
                  <a:tcPr marL="12955" marR="12955" marT="12953"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65924">
                <a:tc>
                  <a:txBody>
                    <a:bodyPr/>
                    <a:lstStyle/>
                    <a:p>
                      <a:pPr algn="l" fontAlgn="b"/>
                      <a:endParaRPr lang="en-US" sz="1900" b="1" i="0" u="none" strike="noStrike" dirty="0" smtClean="0">
                        <a:solidFill>
                          <a:schemeClr val="tx1">
                            <a:lumMod val="75000"/>
                          </a:schemeClr>
                        </a:solidFill>
                        <a:effectLst/>
                        <a:latin typeface="Arial" panose="020B0604020202020204" pitchFamily="34" charset="0"/>
                        <a:cs typeface="Arial" panose="020B0604020202020204" pitchFamily="34" charset="0"/>
                      </a:endParaRPr>
                    </a:p>
                    <a:p>
                      <a:pPr algn="l" fontAlgn="b"/>
                      <a:r>
                        <a:rPr lang="en-US" sz="1900" b="1" i="0" u="none" strike="noStrike" dirty="0" smtClean="0">
                          <a:solidFill>
                            <a:schemeClr val="tx1">
                              <a:lumMod val="75000"/>
                            </a:schemeClr>
                          </a:solidFill>
                          <a:effectLst/>
                          <a:latin typeface="Arial" panose="020B0604020202020204" pitchFamily="34" charset="0"/>
                          <a:cs typeface="Arial" panose="020B0604020202020204" pitchFamily="34" charset="0"/>
                        </a:rPr>
                        <a:t>Enterprise </a:t>
                      </a:r>
                      <a:r>
                        <a:rPr lang="en-US" sz="1900" b="1" i="0" u="none" strike="noStrike" dirty="0">
                          <a:solidFill>
                            <a:schemeClr val="tx1">
                              <a:lumMod val="75000"/>
                            </a:schemeClr>
                          </a:solidFill>
                          <a:effectLst/>
                          <a:latin typeface="Arial" panose="020B0604020202020204" pitchFamily="34" charset="0"/>
                          <a:cs typeface="Arial" panose="020B0604020202020204" pitchFamily="34" charset="0"/>
                        </a:rPr>
                        <a:t>Storage </a:t>
                      </a:r>
                      <a:r>
                        <a:rPr lang="en-US" sz="1900" b="1" i="0" u="none" strike="noStrike" dirty="0" smtClean="0">
                          <a:solidFill>
                            <a:schemeClr val="tx1">
                              <a:lumMod val="75000"/>
                            </a:schemeClr>
                          </a:solidFill>
                          <a:effectLst/>
                          <a:latin typeface="Arial" panose="020B0604020202020204" pitchFamily="34" charset="0"/>
                          <a:cs typeface="Arial" panose="020B0604020202020204" pitchFamily="34" charset="0"/>
                        </a:rPr>
                        <a:t>Cloud</a:t>
                      </a:r>
                    </a:p>
                    <a:p>
                      <a:pPr algn="l" fontAlgn="b"/>
                      <a:endParaRPr lang="en-US" sz="1900" b="1" i="0" u="none" strike="noStrike" dirty="0">
                        <a:solidFill>
                          <a:schemeClr val="tx1">
                            <a:lumMod val="75000"/>
                          </a:schemeClr>
                        </a:solidFill>
                        <a:effectLst/>
                        <a:latin typeface="Arial" panose="020B0604020202020204" pitchFamily="34" charset="0"/>
                        <a:cs typeface="Arial" panose="020B0604020202020204" pitchFamily="34" charset="0"/>
                      </a:endParaRPr>
                    </a:p>
                  </a:txBody>
                  <a:tcPr marL="155456" marR="12955" marT="12953"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900" b="0" i="0" u="none" strike="noStrike" dirty="0">
                          <a:solidFill>
                            <a:schemeClr val="tx1">
                              <a:lumMod val="75000"/>
                            </a:schemeClr>
                          </a:solidFill>
                          <a:effectLst/>
                          <a:latin typeface="Arial" panose="020B0604020202020204" pitchFamily="34" charset="0"/>
                          <a:cs typeface="Arial" panose="020B0604020202020204" pitchFamily="34" charset="0"/>
                        </a:rPr>
                        <a:t>$362</a:t>
                      </a:r>
                    </a:p>
                  </a:txBody>
                  <a:tcPr marL="12955" marR="12955" marT="1295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900" b="0" i="0" u="none" strike="noStrike" dirty="0">
                          <a:solidFill>
                            <a:schemeClr val="tx1">
                              <a:lumMod val="75000"/>
                            </a:schemeClr>
                          </a:solidFill>
                          <a:effectLst/>
                          <a:latin typeface="Arial" panose="020B0604020202020204" pitchFamily="34" charset="0"/>
                          <a:cs typeface="Arial" panose="020B0604020202020204" pitchFamily="34" charset="0"/>
                        </a:rPr>
                        <a:t>$1,157</a:t>
                      </a:r>
                    </a:p>
                  </a:txBody>
                  <a:tcPr marL="12955" marR="12955" marT="1295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900" b="0" i="0" u="none" strike="noStrike" dirty="0">
                          <a:solidFill>
                            <a:schemeClr val="tx1">
                              <a:lumMod val="75000"/>
                            </a:schemeClr>
                          </a:solidFill>
                          <a:effectLst/>
                          <a:latin typeface="Arial" panose="020B0604020202020204" pitchFamily="34" charset="0"/>
                          <a:cs typeface="Arial" panose="020B0604020202020204" pitchFamily="34" charset="0"/>
                        </a:rPr>
                        <a:t>$13,885</a:t>
                      </a:r>
                    </a:p>
                  </a:txBody>
                  <a:tcPr marL="12955" marR="12955" marT="1295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900" b="0" i="0" u="none" strike="noStrike" dirty="0">
                          <a:solidFill>
                            <a:schemeClr val="tx1">
                              <a:lumMod val="75000"/>
                            </a:schemeClr>
                          </a:solidFill>
                          <a:effectLst/>
                          <a:latin typeface="Arial" panose="020B0604020202020204" pitchFamily="34" charset="0"/>
                          <a:cs typeface="Arial" panose="020B0604020202020204" pitchFamily="34" charset="0"/>
                        </a:rPr>
                        <a:t>$1,388,544</a:t>
                      </a:r>
                    </a:p>
                  </a:txBody>
                  <a:tcPr marL="12955" marR="12955" marT="1295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900" b="0" i="0" u="none" strike="noStrike" dirty="0">
                          <a:solidFill>
                            <a:schemeClr val="tx1">
                              <a:lumMod val="75000"/>
                            </a:schemeClr>
                          </a:solidFill>
                          <a:effectLst/>
                          <a:latin typeface="Arial" panose="020B0604020202020204" pitchFamily="34" charset="0"/>
                          <a:cs typeface="Arial" panose="020B0604020202020204" pitchFamily="34" charset="0"/>
                        </a:rPr>
                        <a:t>100</a:t>
                      </a:r>
                    </a:p>
                  </a:txBody>
                  <a:tcPr marL="12955" marR="12955" marT="12953"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3765">
                <a:tc>
                  <a:txBody>
                    <a:bodyPr/>
                    <a:lstStyle/>
                    <a:p>
                      <a:pPr algn="l" fontAlgn="b"/>
                      <a:endParaRPr lang="en-US" sz="1900" b="1" i="0" u="none" strike="noStrike" dirty="0" smtClean="0">
                        <a:solidFill>
                          <a:schemeClr val="tx1">
                            <a:lumMod val="75000"/>
                          </a:schemeClr>
                        </a:solidFill>
                        <a:effectLst/>
                        <a:latin typeface="Arial" panose="020B0604020202020204" pitchFamily="34" charset="0"/>
                        <a:cs typeface="Arial" panose="020B0604020202020204" pitchFamily="34" charset="0"/>
                      </a:endParaRPr>
                    </a:p>
                    <a:p>
                      <a:pPr algn="l" fontAlgn="b"/>
                      <a:r>
                        <a:rPr lang="en-US" sz="1900" b="1" i="0" u="none" strike="noStrike" dirty="0" smtClean="0">
                          <a:solidFill>
                            <a:schemeClr val="tx1">
                              <a:lumMod val="75000"/>
                            </a:schemeClr>
                          </a:solidFill>
                          <a:effectLst/>
                          <a:latin typeface="Arial" panose="020B0604020202020204" pitchFamily="34" charset="0"/>
                          <a:cs typeface="Arial" panose="020B0604020202020204" pitchFamily="34" charset="0"/>
                        </a:rPr>
                        <a:t>Enterprise DR</a:t>
                      </a:r>
                    </a:p>
                    <a:p>
                      <a:pPr algn="l" fontAlgn="b"/>
                      <a:endParaRPr lang="en-US" sz="1900" b="1" i="0" u="none" strike="noStrike" dirty="0">
                        <a:solidFill>
                          <a:schemeClr val="tx1">
                            <a:lumMod val="75000"/>
                          </a:schemeClr>
                        </a:solidFill>
                        <a:effectLst/>
                        <a:latin typeface="Arial" panose="020B0604020202020204" pitchFamily="34" charset="0"/>
                        <a:cs typeface="Arial" panose="020B0604020202020204" pitchFamily="34" charset="0"/>
                      </a:endParaRPr>
                    </a:p>
                  </a:txBody>
                  <a:tcPr marL="155456" marR="12955" marT="12953"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900" b="0" i="0" u="none" strike="noStrike">
                          <a:solidFill>
                            <a:schemeClr val="tx1">
                              <a:lumMod val="75000"/>
                            </a:schemeClr>
                          </a:solidFill>
                          <a:effectLst/>
                          <a:latin typeface="Arial" panose="020B0604020202020204" pitchFamily="34" charset="0"/>
                          <a:cs typeface="Arial" panose="020B0604020202020204" pitchFamily="34" charset="0"/>
                        </a:rPr>
                        <a:t>$1,152</a:t>
                      </a:r>
                    </a:p>
                  </a:txBody>
                  <a:tcPr marL="12955" marR="12955" marT="12953"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900" b="0" i="0" u="none" strike="noStrike" dirty="0">
                          <a:solidFill>
                            <a:schemeClr val="tx1">
                              <a:lumMod val="75000"/>
                            </a:schemeClr>
                          </a:solidFill>
                          <a:effectLst/>
                          <a:latin typeface="Arial" panose="020B0604020202020204" pitchFamily="34" charset="0"/>
                          <a:cs typeface="Arial" panose="020B0604020202020204" pitchFamily="34" charset="0"/>
                        </a:rPr>
                        <a:t>$2,747</a:t>
                      </a:r>
                    </a:p>
                  </a:txBody>
                  <a:tcPr marL="12955" marR="12955" marT="12953"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900" b="0" i="0" u="none" strike="noStrike" dirty="0">
                          <a:solidFill>
                            <a:schemeClr val="tx1">
                              <a:lumMod val="75000"/>
                            </a:schemeClr>
                          </a:solidFill>
                          <a:effectLst/>
                          <a:latin typeface="Arial" panose="020B0604020202020204" pitchFamily="34" charset="0"/>
                          <a:cs typeface="Arial" panose="020B0604020202020204" pitchFamily="34" charset="0"/>
                        </a:rPr>
                        <a:t>$32,967</a:t>
                      </a:r>
                    </a:p>
                  </a:txBody>
                  <a:tcPr marL="12955" marR="12955" marT="12953"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900" b="0" i="0" u="none" strike="noStrike" dirty="0">
                          <a:solidFill>
                            <a:schemeClr val="tx1">
                              <a:lumMod val="75000"/>
                            </a:schemeClr>
                          </a:solidFill>
                          <a:effectLst/>
                          <a:latin typeface="Arial" panose="020B0604020202020204" pitchFamily="34" charset="0"/>
                          <a:cs typeface="Arial" panose="020B0604020202020204" pitchFamily="34" charset="0"/>
                        </a:rPr>
                        <a:t>$1,648,349</a:t>
                      </a:r>
                    </a:p>
                  </a:txBody>
                  <a:tcPr marL="12955" marR="12955" marT="12953"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900" b="0" i="0" u="none" strike="noStrike" dirty="0">
                          <a:solidFill>
                            <a:schemeClr val="tx1">
                              <a:lumMod val="75000"/>
                            </a:schemeClr>
                          </a:solidFill>
                          <a:effectLst/>
                          <a:latin typeface="Arial" panose="020B0604020202020204" pitchFamily="34" charset="0"/>
                          <a:cs typeface="Arial" panose="020B0604020202020204" pitchFamily="34" charset="0"/>
                        </a:rPr>
                        <a:t>50</a:t>
                      </a:r>
                    </a:p>
                  </a:txBody>
                  <a:tcPr marL="12955" marR="12955" marT="12953"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452535572"/>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Content Placeholder 7"/>
          <p:cNvSpPr>
            <a:spLocks noGrp="1"/>
          </p:cNvSpPr>
          <p:nvPr>
            <p:ph idx="1"/>
          </p:nvPr>
        </p:nvSpPr>
        <p:spPr>
          <a:xfrm>
            <a:off x="438657" y="1417956"/>
            <a:ext cx="11021297" cy="4828947"/>
          </a:xfrm>
        </p:spPr>
        <p:txBody>
          <a:bodyPr/>
          <a:lstStyle/>
          <a:p>
            <a:pPr marL="342506" indent="-342506">
              <a:buFont typeface="+mj-lt"/>
              <a:buAutoNum type="arabicPeriod"/>
            </a:pPr>
            <a:r>
              <a:rPr lang="en-US" sz="2400" dirty="0"/>
              <a:t>Company Overview</a:t>
            </a:r>
          </a:p>
          <a:p>
            <a:pPr marL="342506" indent="-342506">
              <a:buFont typeface="+mj-lt"/>
              <a:buAutoNum type="arabicPeriod"/>
            </a:pPr>
            <a:r>
              <a:rPr lang="en-US" sz="2400" dirty="0" smtClean="0"/>
              <a:t>Snap </a:t>
            </a:r>
            <a:r>
              <a:rPr lang="en-US" sz="2400" dirty="0"/>
              <a:t>Storage Portfolio</a:t>
            </a:r>
          </a:p>
          <a:p>
            <a:pPr marL="342506" indent="-342506">
              <a:buFont typeface="+mj-lt"/>
              <a:buAutoNum type="arabicPeriod"/>
            </a:pPr>
            <a:r>
              <a:rPr lang="en-US" sz="2400" dirty="0"/>
              <a:t>What is </a:t>
            </a:r>
            <a:r>
              <a:rPr lang="en-US" sz="2400" dirty="0" err="1"/>
              <a:t>SnapCLOUD</a:t>
            </a:r>
            <a:endParaRPr lang="en-US" sz="2400" dirty="0"/>
          </a:p>
          <a:p>
            <a:pPr marL="342506" indent="-342506">
              <a:buFont typeface="+mj-lt"/>
              <a:buAutoNum type="arabicPeriod"/>
            </a:pPr>
            <a:r>
              <a:rPr lang="en-US" sz="2400" dirty="0"/>
              <a:t>Use Cases</a:t>
            </a:r>
          </a:p>
          <a:p>
            <a:pPr marL="342506" indent="-342506">
              <a:buFont typeface="+mj-lt"/>
              <a:buAutoNum type="arabicPeriod"/>
            </a:pPr>
            <a:r>
              <a:rPr lang="en-US" sz="2400" dirty="0"/>
              <a:t>Competitive </a:t>
            </a:r>
            <a:r>
              <a:rPr lang="en-US" sz="2400" dirty="0" smtClean="0"/>
              <a:t>Differentiation</a:t>
            </a:r>
          </a:p>
          <a:p>
            <a:pPr marL="342506" indent="-342506">
              <a:buFont typeface="+mj-lt"/>
              <a:buAutoNum type="arabicPeriod"/>
            </a:pPr>
            <a:r>
              <a:rPr lang="en-US" sz="2400" dirty="0" smtClean="0"/>
              <a:t>Opportunity sizing &amp; Pricing</a:t>
            </a:r>
            <a:endParaRPr lang="en-US" sz="2400" dirty="0"/>
          </a:p>
          <a:p>
            <a:pPr marL="342506" indent="-342506">
              <a:buFont typeface="+mj-lt"/>
              <a:buAutoNum type="arabicPeriod"/>
            </a:pPr>
            <a:r>
              <a:rPr lang="en-US" sz="2400" dirty="0"/>
              <a:t>How to Sell SnapCLOUD</a:t>
            </a:r>
          </a:p>
          <a:p>
            <a:pPr marL="342506" indent="-342506">
              <a:buFont typeface="+mj-lt"/>
              <a:buAutoNum type="arabicPeriod"/>
            </a:pPr>
            <a:r>
              <a:rPr lang="en-US" sz="2400" dirty="0"/>
              <a:t>What’s in it for the partner</a:t>
            </a:r>
          </a:p>
          <a:p>
            <a:pPr marL="342506" indent="-342506">
              <a:buFont typeface="+mj-lt"/>
              <a:buAutoNum type="arabicPeriod"/>
            </a:pPr>
            <a:r>
              <a:rPr lang="en-US" sz="2400" dirty="0"/>
              <a:t>Tapping into the opportunity</a:t>
            </a:r>
          </a:p>
          <a:p>
            <a:pPr marL="342506" indent="-342506">
              <a:buFont typeface="+mj-lt"/>
              <a:buAutoNum type="arabicPeriod"/>
            </a:pPr>
            <a:endParaRPr lang="en-US" sz="2400" dirty="0"/>
          </a:p>
          <a:p>
            <a:pPr marL="342506" indent="-342506">
              <a:buFont typeface="+mj-lt"/>
              <a:buAutoNum type="arabicPeriod"/>
            </a:pPr>
            <a:endParaRPr lang="en-US" sz="2400" dirty="0"/>
          </a:p>
        </p:txBody>
      </p:sp>
      <p:sp>
        <p:nvSpPr>
          <p:cNvPr id="5" name="Title 4"/>
          <p:cNvSpPr>
            <a:spLocks noGrp="1"/>
          </p:cNvSpPr>
          <p:nvPr>
            <p:ph type="title"/>
          </p:nvPr>
        </p:nvSpPr>
        <p:spPr>
          <a:noFill/>
          <a:ln w="9525">
            <a:noFill/>
            <a:miter lim="800000"/>
            <a:headEnd/>
            <a:tailEnd/>
          </a:ln>
        </p:spPr>
        <p:txBody>
          <a:bodyPr vert="horz" wrap="square" lIns="124212" tIns="62106" rIns="124212" bIns="62106" numCol="1" anchor="ctr" anchorCtr="0" compatLnSpc="1">
            <a:prstTxWarp prst="textNoShape">
              <a:avLst/>
            </a:prstTxWarp>
          </a:bodyPr>
          <a:lstStyle/>
          <a:p>
            <a:r>
              <a:rPr lang="en-US" sz="4400" dirty="0"/>
              <a:t>Agenda</a:t>
            </a:r>
          </a:p>
        </p:txBody>
      </p:sp>
      <p:pic>
        <p:nvPicPr>
          <p:cNvPr id="11" name="Picture 10" descr="SnapCLOUD-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3238" y="341617"/>
            <a:ext cx="4100672" cy="833559"/>
          </a:xfrm>
          <a:prstGeom prst="rect">
            <a:avLst/>
          </a:prstGeom>
        </p:spPr>
      </p:pic>
    </p:spTree>
    <p:extLst>
      <p:ext uri="{BB962C8B-B14F-4D97-AF65-F5344CB8AC3E}">
        <p14:creationId xmlns:p14="http://schemas.microsoft.com/office/powerpoint/2010/main" val="63393325"/>
      </p:ext>
    </p:extLst>
  </p:cSld>
  <p:clrMapOvr>
    <a:overrideClrMapping bg1="lt1" tx1="dk1" bg2="lt2" tx2="dk2" accent1="accent1" accent2="accent2" accent3="accent3" accent4="accent4" accent5="accent5" accent6="accent6" hlink="hlink" folHlink="folHlink"/>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Sizing and Pricing/Quoting</a:t>
            </a:r>
            <a:endParaRPr lang="en-US" dirty="0"/>
          </a:p>
        </p:txBody>
      </p:sp>
      <p:pic>
        <p:nvPicPr>
          <p:cNvPr id="5" name="Picture 4"/>
          <p:cNvPicPr/>
          <p:nvPr/>
        </p:nvPicPr>
        <p:blipFill rotWithShape="1">
          <a:blip r:embed="rId2">
            <a:extLst>
              <a:ext uri="{28A0092B-C50C-407E-A947-70E740481C1C}">
                <a14:useLocalDpi xmlns:a14="http://schemas.microsoft.com/office/drawing/2010/main" val="0"/>
              </a:ext>
            </a:extLst>
          </a:blip>
          <a:srcRect b="15348"/>
          <a:stretch/>
        </p:blipFill>
        <p:spPr bwMode="auto">
          <a:xfrm>
            <a:off x="267363" y="1509718"/>
            <a:ext cx="9837076" cy="4583865"/>
          </a:xfrm>
          <a:prstGeom prst="rect">
            <a:avLst/>
          </a:prstGeom>
          <a:noFill/>
          <a:ln>
            <a:noFill/>
          </a:ln>
          <a:extLst>
            <a:ext uri="{53640926-AAD7-44d8-BBD7-CCE9431645EC}">
              <a14:shadowObscured xmlns:a14="http://schemas.microsoft.com/office/drawing/2010/main"/>
            </a:ext>
          </a:extLst>
        </p:spPr>
      </p:pic>
      <p:sp>
        <p:nvSpPr>
          <p:cNvPr id="3" name="TextBox 2"/>
          <p:cNvSpPr txBox="1"/>
          <p:nvPr/>
        </p:nvSpPr>
        <p:spPr>
          <a:xfrm>
            <a:off x="456741" y="1058303"/>
            <a:ext cx="9046986" cy="369308"/>
          </a:xfrm>
          <a:prstGeom prst="rect">
            <a:avLst/>
          </a:prstGeom>
          <a:noFill/>
        </p:spPr>
        <p:txBody>
          <a:bodyPr wrap="none" lIns="91384" tIns="45691" rIns="91384" bIns="45691" rtlCol="0">
            <a:spAutoFit/>
          </a:bodyPr>
          <a:lstStyle/>
          <a:p>
            <a:r>
              <a:rPr lang="en-US" b="1" dirty="0" smtClean="0">
                <a:solidFill>
                  <a:schemeClr val="accent2"/>
                </a:solidFill>
                <a:latin typeface="Arial" panose="020B0604020202020204" pitchFamily="34" charset="0"/>
                <a:cs typeface="Arial" panose="020B0604020202020204" pitchFamily="34" charset="0"/>
              </a:rPr>
              <a:t>Start with how much data is needed and get guaranteed throughput requirements </a:t>
            </a:r>
            <a:endParaRPr lang="en-US" b="1"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6701128"/>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Sizing and Pricing/Quoting</a:t>
            </a:r>
          </a:p>
        </p:txBody>
      </p:sp>
      <p:pic>
        <p:nvPicPr>
          <p:cNvPr id="4" name="Picture 3"/>
          <p:cNvPicPr>
            <a:picLocks noChangeAspect="1"/>
          </p:cNvPicPr>
          <p:nvPr/>
        </p:nvPicPr>
        <p:blipFill>
          <a:blip r:embed="rId2"/>
          <a:stretch>
            <a:fillRect/>
          </a:stretch>
        </p:blipFill>
        <p:spPr>
          <a:xfrm>
            <a:off x="0" y="863600"/>
            <a:ext cx="12436475" cy="5263446"/>
          </a:xfrm>
          <a:prstGeom prst="rect">
            <a:avLst/>
          </a:prstGeom>
        </p:spPr>
      </p:pic>
    </p:spTree>
    <p:extLst>
      <p:ext uri="{BB962C8B-B14F-4D97-AF65-F5344CB8AC3E}">
        <p14:creationId xmlns:p14="http://schemas.microsoft.com/office/powerpoint/2010/main" val="1482705258"/>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146" y="86724"/>
            <a:ext cx="11817769" cy="699270"/>
          </a:xfrm>
        </p:spPr>
        <p:txBody>
          <a:bodyPr/>
          <a:lstStyle/>
          <a:p>
            <a:r>
              <a:rPr lang="en-US" sz="3300" dirty="0"/>
              <a:t>Interest Generating Questions</a:t>
            </a:r>
          </a:p>
        </p:txBody>
      </p:sp>
      <p:sp>
        <p:nvSpPr>
          <p:cNvPr id="14" name="Rectangle 2"/>
          <p:cNvSpPr>
            <a:spLocks noChangeArrowheads="1"/>
          </p:cNvSpPr>
          <p:nvPr/>
        </p:nvSpPr>
        <p:spPr bwMode="auto">
          <a:xfrm>
            <a:off x="433828" y="910778"/>
            <a:ext cx="10773473" cy="300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4309" tIns="62155" rIns="124309" bIns="62155">
            <a:spAutoFit/>
          </a:bodyPr>
          <a:lstStyle>
            <a:lvl1pPr marL="685800" indent="-685800">
              <a:defRPr sz="5200">
                <a:solidFill>
                  <a:srgbClr val="E5E6E5"/>
                </a:solidFill>
                <a:latin typeface="Helvetica Neue Medium" charset="0"/>
                <a:ea typeface="ヒラギノ角ゴ ProN W6" charset="-128"/>
                <a:sym typeface="Helvetica Neue Medium" charset="0"/>
              </a:defRPr>
            </a:lvl1pPr>
            <a:lvl2pPr marL="742950" indent="-285750">
              <a:defRPr sz="5200">
                <a:solidFill>
                  <a:srgbClr val="E5E6E5"/>
                </a:solidFill>
                <a:latin typeface="Helvetica Neue Medium" charset="0"/>
                <a:ea typeface="ヒラギノ角ゴ ProN W6" charset="-128"/>
                <a:sym typeface="Helvetica Neue Medium" charset="0"/>
              </a:defRPr>
            </a:lvl2pPr>
            <a:lvl3pPr marL="1143000" indent="-228600">
              <a:defRPr sz="5200">
                <a:solidFill>
                  <a:srgbClr val="E5E6E5"/>
                </a:solidFill>
                <a:latin typeface="Helvetica Neue Medium" charset="0"/>
                <a:ea typeface="ヒラギノ角ゴ ProN W6" charset="-128"/>
                <a:sym typeface="Helvetica Neue Medium" charset="0"/>
              </a:defRPr>
            </a:lvl3pPr>
            <a:lvl4pPr marL="1600200" indent="-228600">
              <a:defRPr sz="5200">
                <a:solidFill>
                  <a:srgbClr val="E5E6E5"/>
                </a:solidFill>
                <a:latin typeface="Helvetica Neue Medium" charset="0"/>
                <a:ea typeface="ヒラギノ角ゴ ProN W6" charset="-128"/>
                <a:sym typeface="Helvetica Neue Medium" charset="0"/>
              </a:defRPr>
            </a:lvl4pPr>
            <a:lvl5pPr marL="2057400" indent="-228600">
              <a:defRPr sz="5200">
                <a:solidFill>
                  <a:srgbClr val="E5E6E5"/>
                </a:solidFill>
                <a:latin typeface="Helvetica Neue Medium" charset="0"/>
                <a:ea typeface="ヒラギノ角ゴ ProN W6" charset="-128"/>
                <a:sym typeface="Helvetica Neue Medium" charset="0"/>
              </a:defRPr>
            </a:lvl5pPr>
            <a:lvl6pPr marL="2514600" indent="-228600" eaLnBrk="0" fontAlgn="base" hangingPunct="0">
              <a:spcBef>
                <a:spcPct val="0"/>
              </a:spcBef>
              <a:spcAft>
                <a:spcPct val="0"/>
              </a:spcAft>
              <a:defRPr sz="5200">
                <a:solidFill>
                  <a:srgbClr val="E5E6E5"/>
                </a:solidFill>
                <a:latin typeface="Helvetica Neue Medium" charset="0"/>
                <a:ea typeface="ヒラギノ角ゴ ProN W6" charset="-128"/>
                <a:sym typeface="Helvetica Neue Medium" charset="0"/>
              </a:defRPr>
            </a:lvl6pPr>
            <a:lvl7pPr marL="2971800" indent="-228600" eaLnBrk="0" fontAlgn="base" hangingPunct="0">
              <a:spcBef>
                <a:spcPct val="0"/>
              </a:spcBef>
              <a:spcAft>
                <a:spcPct val="0"/>
              </a:spcAft>
              <a:defRPr sz="5200">
                <a:solidFill>
                  <a:srgbClr val="E5E6E5"/>
                </a:solidFill>
                <a:latin typeface="Helvetica Neue Medium" charset="0"/>
                <a:ea typeface="ヒラギノ角ゴ ProN W6" charset="-128"/>
                <a:sym typeface="Helvetica Neue Medium" charset="0"/>
              </a:defRPr>
            </a:lvl7pPr>
            <a:lvl8pPr marL="3429000" indent="-228600" eaLnBrk="0" fontAlgn="base" hangingPunct="0">
              <a:spcBef>
                <a:spcPct val="0"/>
              </a:spcBef>
              <a:spcAft>
                <a:spcPct val="0"/>
              </a:spcAft>
              <a:defRPr sz="5200">
                <a:solidFill>
                  <a:srgbClr val="E5E6E5"/>
                </a:solidFill>
                <a:latin typeface="Helvetica Neue Medium" charset="0"/>
                <a:ea typeface="ヒラギノ角ゴ ProN W6" charset="-128"/>
                <a:sym typeface="Helvetica Neue Medium" charset="0"/>
              </a:defRPr>
            </a:lvl8pPr>
            <a:lvl9pPr marL="3886200" indent="-228600" eaLnBrk="0" fontAlgn="base" hangingPunct="0">
              <a:spcBef>
                <a:spcPct val="0"/>
              </a:spcBef>
              <a:spcAft>
                <a:spcPct val="0"/>
              </a:spcAft>
              <a:defRPr sz="5200">
                <a:solidFill>
                  <a:srgbClr val="E5E6E5"/>
                </a:solidFill>
                <a:latin typeface="Helvetica Neue Medium" charset="0"/>
                <a:ea typeface="ヒラギノ角ゴ ProN W6" charset="-128"/>
                <a:sym typeface="Helvetica Neue Medium" charset="0"/>
              </a:defRPr>
            </a:lvl9pPr>
          </a:lstStyle>
          <a:p>
            <a:pPr marL="388472" indent="-388472">
              <a:lnSpc>
                <a:spcPct val="110000"/>
              </a:lnSpc>
              <a:spcBef>
                <a:spcPts val="408"/>
              </a:spcBef>
              <a:buFont typeface="Arial" panose="020B0604020202020204" pitchFamily="34" charset="0"/>
              <a:buChar char="•"/>
            </a:pPr>
            <a:r>
              <a:rPr lang="en-US" sz="2400" dirty="0">
                <a:solidFill>
                  <a:schemeClr val="tx1">
                    <a:lumMod val="75000"/>
                  </a:schemeClr>
                </a:solidFill>
                <a:latin typeface="Arial" panose="020B0604020202020204" pitchFamily="34" charset="0"/>
                <a:cs typeface="Arial" panose="020B0604020202020204" pitchFamily="34" charset="0"/>
              </a:rPr>
              <a:t>Are you looking for efficient, cost-effective and flexible technology solution alternatives to your current Disaster Recovery solutions?</a:t>
            </a:r>
          </a:p>
          <a:p>
            <a:pPr marL="388472" indent="-388472">
              <a:lnSpc>
                <a:spcPct val="110000"/>
              </a:lnSpc>
              <a:spcBef>
                <a:spcPts val="408"/>
              </a:spcBef>
              <a:buFont typeface="Arial" panose="020B0604020202020204" pitchFamily="34" charset="0"/>
              <a:buChar char="•"/>
            </a:pPr>
            <a:endParaRPr lang="en-US" sz="1900" dirty="0">
              <a:solidFill>
                <a:schemeClr val="tx1">
                  <a:lumMod val="75000"/>
                </a:schemeClr>
              </a:solidFill>
              <a:latin typeface="Arial" panose="020B0604020202020204" pitchFamily="34" charset="0"/>
              <a:cs typeface="Arial" panose="020B0604020202020204" pitchFamily="34" charset="0"/>
            </a:endParaRPr>
          </a:p>
          <a:p>
            <a:pPr marL="388472" indent="-388472">
              <a:lnSpc>
                <a:spcPct val="110000"/>
              </a:lnSpc>
              <a:spcBef>
                <a:spcPts val="408"/>
              </a:spcBef>
              <a:buFont typeface="Arial" panose="020B0604020202020204" pitchFamily="34" charset="0"/>
              <a:buChar char="•"/>
            </a:pPr>
            <a:r>
              <a:rPr lang="en-US" sz="2400" dirty="0">
                <a:solidFill>
                  <a:schemeClr val="tx1">
                    <a:lumMod val="75000"/>
                  </a:schemeClr>
                </a:solidFill>
                <a:latin typeface="Arial" panose="020B0604020202020204" pitchFamily="34" charset="0"/>
                <a:cs typeface="Arial" panose="020B0604020202020204" pitchFamily="34" charset="0"/>
              </a:rPr>
              <a:t>Are your employees using Dropbox, </a:t>
            </a:r>
            <a:r>
              <a:rPr lang="en-US" sz="2400" dirty="0" err="1">
                <a:solidFill>
                  <a:schemeClr val="tx1">
                    <a:lumMod val="75000"/>
                  </a:schemeClr>
                </a:solidFill>
                <a:latin typeface="Arial" panose="020B0604020202020204" pitchFamily="34" charset="0"/>
                <a:cs typeface="Arial" panose="020B0604020202020204" pitchFamily="34" charset="0"/>
              </a:rPr>
              <a:t>Boxnet</a:t>
            </a:r>
            <a:r>
              <a:rPr lang="en-US" sz="2400" dirty="0">
                <a:solidFill>
                  <a:schemeClr val="tx1">
                    <a:lumMod val="75000"/>
                  </a:schemeClr>
                </a:solidFill>
                <a:latin typeface="Arial" panose="020B0604020202020204" pitchFamily="34" charset="0"/>
                <a:cs typeface="Arial" panose="020B0604020202020204" pitchFamily="34" charset="0"/>
              </a:rPr>
              <a:t> or other public cloud solutions to enable data mobility?</a:t>
            </a:r>
          </a:p>
          <a:p>
            <a:pPr marL="388472" indent="-388472">
              <a:lnSpc>
                <a:spcPct val="110000"/>
              </a:lnSpc>
              <a:spcBef>
                <a:spcPts val="408"/>
              </a:spcBef>
              <a:buFont typeface="Arial" panose="020B0604020202020204" pitchFamily="34" charset="0"/>
              <a:buChar char="•"/>
            </a:pPr>
            <a:endParaRPr lang="en-US" sz="1900" dirty="0">
              <a:solidFill>
                <a:schemeClr val="tx1">
                  <a:lumMod val="75000"/>
                </a:schemeClr>
              </a:solidFill>
              <a:latin typeface="Arial" panose="020B0604020202020204" pitchFamily="34" charset="0"/>
              <a:cs typeface="Arial" panose="020B0604020202020204" pitchFamily="34" charset="0"/>
            </a:endParaRPr>
          </a:p>
          <a:p>
            <a:pPr marL="388472" indent="-388472">
              <a:lnSpc>
                <a:spcPct val="110000"/>
              </a:lnSpc>
              <a:spcBef>
                <a:spcPts val="408"/>
              </a:spcBef>
              <a:buFont typeface="Arial" panose="020B0604020202020204" pitchFamily="34" charset="0"/>
              <a:buChar char="•"/>
            </a:pPr>
            <a:r>
              <a:rPr lang="en-US" sz="2400" dirty="0">
                <a:solidFill>
                  <a:schemeClr val="tx1">
                    <a:lumMod val="75000"/>
                  </a:schemeClr>
                </a:solidFill>
                <a:latin typeface="Arial" panose="020B0604020202020204" pitchFamily="34" charset="0"/>
                <a:cs typeface="Arial" panose="020B0604020202020204" pitchFamily="34" charset="0"/>
              </a:rPr>
              <a:t>Are you looking to lower costs through reducing your data center </a:t>
            </a:r>
            <a:r>
              <a:rPr lang="en-US" sz="2400">
                <a:solidFill>
                  <a:schemeClr val="tx1">
                    <a:lumMod val="75000"/>
                  </a:schemeClr>
                </a:solidFill>
                <a:latin typeface="Arial" panose="020B0604020202020204" pitchFamily="34" charset="0"/>
                <a:cs typeface="Arial" panose="020B0604020202020204" pitchFamily="34" charset="0"/>
              </a:rPr>
              <a:t>footprint?</a:t>
            </a:r>
            <a:endParaRPr lang="en-US" sz="2400" dirty="0">
              <a:solidFill>
                <a:schemeClr val="tx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6675416"/>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124212" tIns="62106" rIns="124212" bIns="62106" numCol="1" anchor="ctr" anchorCtr="0" compatLnSpc="1">
            <a:prstTxWarp prst="textNoShape">
              <a:avLst/>
            </a:prstTxWarp>
          </a:bodyPr>
          <a:lstStyle/>
          <a:p>
            <a:r>
              <a:rPr lang="en-US" sz="4400" dirty="0"/>
              <a:t>Support</a:t>
            </a:r>
          </a:p>
        </p:txBody>
      </p:sp>
      <p:pic>
        <p:nvPicPr>
          <p:cNvPr id="17" name="Picture 16"/>
          <p:cNvPicPr>
            <a:picLocks noChangeAspect="1"/>
          </p:cNvPicPr>
          <p:nvPr/>
        </p:nvPicPr>
        <p:blipFill>
          <a:blip r:embed="rId2"/>
          <a:stretch>
            <a:fillRect/>
          </a:stretch>
        </p:blipFill>
        <p:spPr>
          <a:xfrm>
            <a:off x="276578" y="1210835"/>
            <a:ext cx="8169641" cy="4035502"/>
          </a:xfrm>
          <a:prstGeom prst="rect">
            <a:avLst/>
          </a:prstGeom>
        </p:spPr>
      </p:pic>
      <p:sp>
        <p:nvSpPr>
          <p:cNvPr id="18" name="TextBox 17"/>
          <p:cNvSpPr txBox="1"/>
          <p:nvPr/>
        </p:nvSpPr>
        <p:spPr>
          <a:xfrm>
            <a:off x="8372168" y="1208400"/>
            <a:ext cx="4064319" cy="2073515"/>
          </a:xfrm>
          <a:prstGeom prst="rect">
            <a:avLst/>
          </a:prstGeom>
          <a:noFill/>
        </p:spPr>
        <p:txBody>
          <a:bodyPr wrap="square" lIns="182670" tIns="146135" rIns="182670" bIns="146135" rtlCol="0">
            <a:spAutoFit/>
          </a:bodyPr>
          <a:lstStyle/>
          <a:p>
            <a:pPr marL="342506" indent="-342506">
              <a:lnSpc>
                <a:spcPct val="90000"/>
              </a:lnSpc>
              <a:spcAft>
                <a:spcPts val="600"/>
              </a:spcAft>
              <a:buFont typeface="Arial"/>
              <a:buChar char="•"/>
            </a:pPr>
            <a:r>
              <a:rPr lang="en-US" sz="2400" dirty="0">
                <a:gradFill>
                  <a:gsLst>
                    <a:gs pos="2917">
                      <a:schemeClr val="tx1"/>
                    </a:gs>
                    <a:gs pos="30000">
                      <a:schemeClr val="tx1"/>
                    </a:gs>
                  </a:gsLst>
                  <a:lin ang="5400000" scaled="0"/>
                </a:gradFill>
              </a:rPr>
              <a:t>Default Community Support</a:t>
            </a:r>
          </a:p>
          <a:p>
            <a:pPr marL="342506" indent="-342506">
              <a:lnSpc>
                <a:spcPct val="90000"/>
              </a:lnSpc>
              <a:spcAft>
                <a:spcPts val="600"/>
              </a:spcAft>
              <a:buFont typeface="Arial"/>
              <a:buChar char="•"/>
            </a:pPr>
            <a:r>
              <a:rPr lang="en-US" sz="2400" dirty="0">
                <a:gradFill>
                  <a:gsLst>
                    <a:gs pos="2917">
                      <a:schemeClr val="tx1"/>
                    </a:gs>
                    <a:gs pos="30000">
                      <a:schemeClr val="tx1"/>
                    </a:gs>
                  </a:gsLst>
                  <a:lin ang="5400000" scaled="0"/>
                </a:gradFill>
              </a:rPr>
              <a:t>Support upgrade SKUs through the same channel as the hardware</a:t>
            </a:r>
          </a:p>
        </p:txBody>
      </p:sp>
      <p:pic>
        <p:nvPicPr>
          <p:cNvPr id="23" name="Picture 22"/>
          <p:cNvPicPr>
            <a:picLocks noChangeAspect="1"/>
          </p:cNvPicPr>
          <p:nvPr/>
        </p:nvPicPr>
        <p:blipFill>
          <a:blip r:embed="rId3"/>
          <a:stretch>
            <a:fillRect/>
          </a:stretch>
        </p:blipFill>
        <p:spPr>
          <a:xfrm>
            <a:off x="1964142" y="5360809"/>
            <a:ext cx="8462046" cy="1063300"/>
          </a:xfrm>
          <a:prstGeom prst="rect">
            <a:avLst/>
          </a:prstGeom>
        </p:spPr>
      </p:pic>
      <p:sp>
        <p:nvSpPr>
          <p:cNvPr id="3" name="TextBox 2"/>
          <p:cNvSpPr txBox="1"/>
          <p:nvPr/>
        </p:nvSpPr>
        <p:spPr>
          <a:xfrm>
            <a:off x="5990676" y="550249"/>
            <a:ext cx="4506362" cy="369332"/>
          </a:xfrm>
          <a:prstGeom prst="rect">
            <a:avLst/>
          </a:prstGeom>
          <a:noFill/>
        </p:spPr>
        <p:txBody>
          <a:bodyPr wrap="none" lIns="91407" tIns="45703" rIns="91407" bIns="45703" rtlCol="0">
            <a:spAutoFit/>
          </a:bodyPr>
          <a:lstStyle/>
          <a:p>
            <a:r>
              <a:rPr lang="en-US" b="1" dirty="0">
                <a:solidFill>
                  <a:schemeClr val="tx1">
                    <a:lumMod val="75000"/>
                  </a:schemeClr>
                </a:solidFill>
                <a:latin typeface="Arial" panose="020B0604020202020204" pitchFamily="34" charset="0"/>
                <a:cs typeface="Arial" panose="020B0604020202020204" pitchFamily="34" charset="0"/>
              </a:rPr>
              <a:t>http://</a:t>
            </a:r>
            <a:r>
              <a:rPr lang="en-US" b="1" dirty="0" err="1">
                <a:solidFill>
                  <a:schemeClr val="tx1">
                    <a:lumMod val="75000"/>
                  </a:schemeClr>
                </a:solidFill>
                <a:latin typeface="Arial" panose="020B0604020202020204" pitchFamily="34" charset="0"/>
                <a:cs typeface="Arial" panose="020B0604020202020204" pitchFamily="34" charset="0"/>
              </a:rPr>
              <a:t>community.overlandstorage.com</a:t>
            </a:r>
            <a:r>
              <a:rPr lang="en-US" b="1" dirty="0">
                <a:solidFill>
                  <a:schemeClr val="tx1">
                    <a:lumMod val="75000"/>
                  </a:schemeClr>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550319407"/>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3415" y="1139848"/>
            <a:ext cx="11361238" cy="2464692"/>
          </a:xfrm>
        </p:spPr>
        <p:txBody>
          <a:bodyPr/>
          <a:lstStyle/>
          <a:p>
            <a:r>
              <a:rPr lang="en-US" dirty="0" smtClean="0"/>
              <a:t>Partners may be eligible for “Azure in Open” discount from their Distributor</a:t>
            </a:r>
            <a:endParaRPr lang="en-US" dirty="0"/>
          </a:p>
          <a:p>
            <a:r>
              <a:rPr lang="en-US" dirty="0" smtClean="0"/>
              <a:t>For SnapCLOUD deployments on average ¾ of the customer spend is on Azure infrastructure</a:t>
            </a:r>
          </a:p>
          <a:p>
            <a:r>
              <a:rPr lang="en-US" dirty="0" smtClean="0"/>
              <a:t>“Azure in Open” discounts are applicable to Azure infrastructure</a:t>
            </a:r>
          </a:p>
          <a:p>
            <a:pPr marL="0" indent="0">
              <a:buNone/>
            </a:pPr>
            <a:endParaRPr lang="en-US" dirty="0" smtClean="0"/>
          </a:p>
        </p:txBody>
      </p:sp>
      <p:sp>
        <p:nvSpPr>
          <p:cNvPr id="2" name="Title 1"/>
          <p:cNvSpPr>
            <a:spLocks noGrp="1"/>
          </p:cNvSpPr>
          <p:nvPr>
            <p:ph type="title"/>
          </p:nvPr>
        </p:nvSpPr>
        <p:spPr/>
        <p:txBody>
          <a:bodyPr/>
          <a:lstStyle/>
          <a:p>
            <a:r>
              <a:rPr lang="en-US" dirty="0" smtClean="0"/>
              <a:t>Partner Compensation</a:t>
            </a:r>
            <a:endParaRPr lang="en-US" dirty="0"/>
          </a:p>
        </p:txBody>
      </p:sp>
      <p:sp>
        <p:nvSpPr>
          <p:cNvPr id="5" name="TextBox 4"/>
          <p:cNvSpPr txBox="1"/>
          <p:nvPr/>
        </p:nvSpPr>
        <p:spPr>
          <a:xfrm>
            <a:off x="7260787" y="3930668"/>
            <a:ext cx="3425970" cy="923330"/>
          </a:xfrm>
          <a:prstGeom prst="rect">
            <a:avLst/>
          </a:prstGeom>
          <a:noFill/>
        </p:spPr>
        <p:txBody>
          <a:bodyPr wrap="square" lIns="91407" tIns="45703" rIns="91407" bIns="45703" rtlCol="0">
            <a:spAutoFit/>
          </a:bodyPr>
          <a:lstStyle/>
          <a:p>
            <a:r>
              <a:rPr lang="en-US" dirty="0" smtClean="0">
                <a:solidFill>
                  <a:srgbClr val="000000"/>
                </a:solidFill>
              </a:rPr>
              <a:t>*Period</a:t>
            </a:r>
            <a:r>
              <a:rPr lang="en-US" dirty="0">
                <a:solidFill>
                  <a:srgbClr val="000000"/>
                </a:solidFill>
              </a:rPr>
              <a:t>-12 </a:t>
            </a:r>
            <a:r>
              <a:rPr lang="en-US" dirty="0" smtClean="0">
                <a:solidFill>
                  <a:srgbClr val="000000"/>
                </a:solidFill>
              </a:rPr>
              <a:t>months &amp; </a:t>
            </a:r>
            <a:r>
              <a:rPr lang="en-US" dirty="0" err="1" smtClean="0">
                <a:solidFill>
                  <a:srgbClr val="000000"/>
                </a:solidFill>
              </a:rPr>
              <a:t>Disti</a:t>
            </a:r>
            <a:r>
              <a:rPr lang="en-US" dirty="0" smtClean="0">
                <a:solidFill>
                  <a:srgbClr val="000000"/>
                </a:solidFill>
              </a:rPr>
              <a:t>/partner margins may vary</a:t>
            </a:r>
            <a:endParaRPr lang="en-US" dirty="0">
              <a:solidFill>
                <a:srgbClr val="000000"/>
              </a:solidFill>
            </a:endParaRPr>
          </a:p>
          <a:p>
            <a:endParaRPr lang="en-US" b="1" dirty="0">
              <a:solidFill>
                <a:schemeClr val="tx1">
                  <a:lumMod val="75000"/>
                </a:schemeClr>
              </a:solidFill>
              <a:latin typeface="Arial" panose="020B0604020202020204" pitchFamily="34" charset="0"/>
              <a:cs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96279074"/>
              </p:ext>
            </p:extLst>
          </p:nvPr>
        </p:nvGraphicFramePr>
        <p:xfrm>
          <a:off x="1171276" y="3732973"/>
          <a:ext cx="6004834" cy="2556666"/>
        </p:xfrm>
        <a:graphic>
          <a:graphicData uri="http://schemas.openxmlformats.org/drawingml/2006/table">
            <a:tbl>
              <a:tblPr/>
              <a:tblGrid>
                <a:gridCol w="1708272"/>
                <a:gridCol w="2148281"/>
                <a:gridCol w="2148281"/>
              </a:tblGrid>
              <a:tr h="615258">
                <a:tc>
                  <a:txBody>
                    <a:bodyPr/>
                    <a:lstStyle/>
                    <a:p>
                      <a:pPr algn="l" fontAlgn="b"/>
                      <a:endParaRPr lang="en-US" sz="2000" b="0" i="0" u="none" strike="noStrike" dirty="0">
                        <a:solidFill>
                          <a:srgbClr val="000000"/>
                        </a:solidFill>
                        <a:effectLst/>
                        <a:latin typeface="Calibri"/>
                      </a:endParaRPr>
                    </a:p>
                  </a:txBody>
                  <a:tcPr marL="12700" marR="12700" marT="1270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2">
                  <a:txBody>
                    <a:bodyPr/>
                    <a:lstStyle/>
                    <a:p>
                      <a:pPr algn="ctr" fontAlgn="ctr"/>
                      <a:r>
                        <a:rPr lang="en-US" sz="2000" b="0" i="0" u="none" strike="noStrike">
                          <a:solidFill>
                            <a:srgbClr val="000000"/>
                          </a:solidFill>
                          <a:effectLst/>
                          <a:latin typeface="Calibri"/>
                        </a:rPr>
                        <a:t>Disti/VAR Margins</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hMerge="1">
                  <a:txBody>
                    <a:bodyPr/>
                    <a:lstStyle/>
                    <a:p>
                      <a:endParaRPr lang="en-US"/>
                    </a:p>
                  </a:txBody>
                  <a:tcPr/>
                </a:tc>
              </a:tr>
              <a:tr h="323568">
                <a:tc>
                  <a:txBody>
                    <a:bodyPr/>
                    <a:lstStyle/>
                    <a:p>
                      <a:pPr algn="ctr" fontAlgn="ctr"/>
                      <a:r>
                        <a:rPr lang="en-US" sz="2000" b="0" i="0" u="none" strike="noStrike">
                          <a:solidFill>
                            <a:srgbClr val="000000"/>
                          </a:solidFill>
                          <a:effectLst/>
                          <a:latin typeface="Calibri"/>
                        </a:rPr>
                        <a:t>Capacity</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Calibri"/>
                        </a:rPr>
                        <a:t>Single SnapCLOUD</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2000" b="0" i="0" u="none" strike="noStrike" dirty="0" smtClean="0">
                          <a:solidFill>
                            <a:srgbClr val="000000"/>
                          </a:solidFill>
                          <a:effectLst/>
                          <a:latin typeface="Calibri"/>
                        </a:rPr>
                        <a:t>20 </a:t>
                      </a:r>
                      <a:r>
                        <a:rPr lang="en-US" sz="2000" b="0" i="0" u="none" strike="noStrike" dirty="0" err="1">
                          <a:solidFill>
                            <a:srgbClr val="000000"/>
                          </a:solidFill>
                          <a:effectLst/>
                          <a:latin typeface="Calibri"/>
                        </a:rPr>
                        <a:t>SnapCLOUDs</a:t>
                      </a:r>
                      <a:endParaRPr lang="en-US" sz="2000" b="0" i="0" u="none" strike="noStrike" dirty="0">
                        <a:solidFill>
                          <a:srgbClr val="000000"/>
                        </a:solidFill>
                        <a:effectLst/>
                        <a:latin typeface="Calibri"/>
                      </a:endParaRP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r>
              <a:tr h="323568">
                <a:tc>
                  <a:txBody>
                    <a:bodyPr/>
                    <a:lstStyle/>
                    <a:p>
                      <a:pPr algn="ctr" fontAlgn="ctr"/>
                      <a:r>
                        <a:rPr lang="en-US" sz="2000" b="0" i="0" u="none" strike="noStrike">
                          <a:solidFill>
                            <a:srgbClr val="000000"/>
                          </a:solidFill>
                          <a:effectLst/>
                          <a:latin typeface="Calibri"/>
                        </a:rPr>
                        <a:t>2TB</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808080"/>
                          </a:solidFill>
                          <a:effectLst/>
                          <a:latin typeface="Calibri"/>
                        </a:rPr>
                        <a:t>$224</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2000" b="0" i="0" u="none" strike="noStrike">
                          <a:solidFill>
                            <a:srgbClr val="808080"/>
                          </a:solidFill>
                          <a:effectLst/>
                          <a:latin typeface="Calibri"/>
                        </a:rPr>
                        <a:t>$4,487</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r>
              <a:tr h="323568">
                <a:tc>
                  <a:txBody>
                    <a:bodyPr/>
                    <a:lstStyle/>
                    <a:p>
                      <a:pPr algn="ctr" fontAlgn="ctr"/>
                      <a:r>
                        <a:rPr lang="en-US" sz="2000" b="0" i="0" u="none" strike="noStrike">
                          <a:solidFill>
                            <a:srgbClr val="000000"/>
                          </a:solidFill>
                          <a:effectLst/>
                          <a:latin typeface="Calibri"/>
                        </a:rPr>
                        <a:t>4TB</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808080"/>
                          </a:solidFill>
                          <a:effectLst/>
                          <a:latin typeface="Calibri"/>
                        </a:rPr>
                        <a:t>$449</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2000" b="0" i="0" u="none" strike="noStrike">
                          <a:solidFill>
                            <a:srgbClr val="808080"/>
                          </a:solidFill>
                          <a:effectLst/>
                          <a:latin typeface="Calibri"/>
                        </a:rPr>
                        <a:t>$8,974</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r>
              <a:tr h="323568">
                <a:tc>
                  <a:txBody>
                    <a:bodyPr/>
                    <a:lstStyle/>
                    <a:p>
                      <a:pPr algn="ctr" fontAlgn="ctr"/>
                      <a:r>
                        <a:rPr lang="en-US" sz="2000" b="0" i="0" u="none" strike="noStrike">
                          <a:solidFill>
                            <a:srgbClr val="000000"/>
                          </a:solidFill>
                          <a:effectLst/>
                          <a:latin typeface="Calibri"/>
                        </a:rPr>
                        <a:t>8TB</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808080"/>
                          </a:solidFill>
                          <a:effectLst/>
                          <a:latin typeface="Calibri"/>
                        </a:rPr>
                        <a:t>$897</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2000" b="0" i="0" u="none" strike="noStrike">
                          <a:solidFill>
                            <a:srgbClr val="808080"/>
                          </a:solidFill>
                          <a:effectLst/>
                          <a:latin typeface="Calibri"/>
                        </a:rPr>
                        <a:t>$17,948</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r>
              <a:tr h="323568">
                <a:tc>
                  <a:txBody>
                    <a:bodyPr/>
                    <a:lstStyle/>
                    <a:p>
                      <a:pPr algn="ctr" fontAlgn="ctr"/>
                      <a:r>
                        <a:rPr lang="en-US" sz="2000" b="0" i="0" u="none" strike="noStrike">
                          <a:solidFill>
                            <a:srgbClr val="000000"/>
                          </a:solidFill>
                          <a:effectLst/>
                          <a:latin typeface="Calibri"/>
                        </a:rPr>
                        <a:t>16TB</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808080"/>
                          </a:solidFill>
                          <a:effectLst/>
                          <a:latin typeface="Calibri"/>
                        </a:rPr>
                        <a:t>$1,795</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2000" b="0" i="0" u="none" strike="noStrike">
                          <a:solidFill>
                            <a:srgbClr val="808080"/>
                          </a:solidFill>
                          <a:effectLst/>
                          <a:latin typeface="Calibri"/>
                        </a:rPr>
                        <a:t>$35,896</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r>
              <a:tr h="323568">
                <a:tc>
                  <a:txBody>
                    <a:bodyPr/>
                    <a:lstStyle/>
                    <a:p>
                      <a:pPr algn="ctr" fontAlgn="ctr"/>
                      <a:r>
                        <a:rPr lang="en-US" sz="2000" b="0" i="0" u="none" strike="noStrike">
                          <a:solidFill>
                            <a:srgbClr val="000000"/>
                          </a:solidFill>
                          <a:effectLst/>
                          <a:latin typeface="Calibri"/>
                        </a:rPr>
                        <a:t>32TB</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808080"/>
                          </a:solidFill>
                          <a:effectLst/>
                          <a:latin typeface="Calibri"/>
                        </a:rPr>
                        <a:t>$4,369</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2000" b="0" i="0" u="none" strike="noStrike" dirty="0">
                          <a:solidFill>
                            <a:srgbClr val="808080"/>
                          </a:solidFill>
                          <a:effectLst/>
                          <a:latin typeface="Calibri"/>
                        </a:rPr>
                        <a:t>$87,381</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r>
            </a:tbl>
          </a:graphicData>
        </a:graphic>
      </p:graphicFrame>
    </p:spTree>
    <p:extLst>
      <p:ext uri="{BB962C8B-B14F-4D97-AF65-F5344CB8AC3E}">
        <p14:creationId xmlns:p14="http://schemas.microsoft.com/office/powerpoint/2010/main" val="2101246818"/>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reeform 5"/>
          <p:cNvSpPr>
            <a:spLocks noEditPoints="1"/>
          </p:cNvSpPr>
          <p:nvPr/>
        </p:nvSpPr>
        <p:spPr bwMode="auto">
          <a:xfrm>
            <a:off x="7155915" y="1027882"/>
            <a:ext cx="1146700" cy="2601753"/>
          </a:xfrm>
          <a:custGeom>
            <a:avLst/>
            <a:gdLst>
              <a:gd name="T0" fmla="*/ 56 w 135"/>
              <a:gd name="T1" fmla="*/ 197 h 197"/>
              <a:gd name="T2" fmla="*/ 79 w 135"/>
              <a:gd name="T3" fmla="*/ 197 h 197"/>
              <a:gd name="T4" fmla="*/ 0 w 135"/>
              <a:gd name="T5" fmla="*/ 21 h 197"/>
              <a:gd name="T6" fmla="*/ 30 w 135"/>
              <a:gd name="T7" fmla="*/ 61 h 197"/>
              <a:gd name="T8" fmla="*/ 16 w 135"/>
              <a:gd name="T9" fmla="*/ 69 h 197"/>
              <a:gd name="T10" fmla="*/ 16 w 135"/>
              <a:gd name="T11" fmla="*/ 83 h 197"/>
              <a:gd name="T12" fmla="*/ 30 w 135"/>
              <a:gd name="T13" fmla="*/ 92 h 197"/>
              <a:gd name="T14" fmla="*/ 16 w 135"/>
              <a:gd name="T15" fmla="*/ 92 h 197"/>
              <a:gd name="T16" fmla="*/ 30 w 135"/>
              <a:gd name="T17" fmla="*/ 128 h 197"/>
              <a:gd name="T18" fmla="*/ 16 w 135"/>
              <a:gd name="T19" fmla="*/ 137 h 197"/>
              <a:gd name="T20" fmla="*/ 16 w 135"/>
              <a:gd name="T21" fmla="*/ 151 h 197"/>
              <a:gd name="T22" fmla="*/ 23 w 135"/>
              <a:gd name="T23" fmla="*/ 179 h 197"/>
              <a:gd name="T24" fmla="*/ 45 w 135"/>
              <a:gd name="T25" fmla="*/ 179 h 197"/>
              <a:gd name="T26" fmla="*/ 38 w 135"/>
              <a:gd name="T27" fmla="*/ 137 h 197"/>
              <a:gd name="T28" fmla="*/ 52 w 135"/>
              <a:gd name="T29" fmla="*/ 128 h 197"/>
              <a:gd name="T30" fmla="*/ 52 w 135"/>
              <a:gd name="T31" fmla="*/ 114 h 197"/>
              <a:gd name="T32" fmla="*/ 38 w 135"/>
              <a:gd name="T33" fmla="*/ 106 h 197"/>
              <a:gd name="T34" fmla="*/ 52 w 135"/>
              <a:gd name="T35" fmla="*/ 106 h 197"/>
              <a:gd name="T36" fmla="*/ 38 w 135"/>
              <a:gd name="T37" fmla="*/ 69 h 197"/>
              <a:gd name="T38" fmla="*/ 52 w 135"/>
              <a:gd name="T39" fmla="*/ 61 h 197"/>
              <a:gd name="T40" fmla="*/ 52 w 135"/>
              <a:gd name="T41" fmla="*/ 47 h 197"/>
              <a:gd name="T42" fmla="*/ 60 w 135"/>
              <a:gd name="T43" fmla="*/ 151 h 197"/>
              <a:gd name="T44" fmla="*/ 75 w 135"/>
              <a:gd name="T45" fmla="*/ 151 h 197"/>
              <a:gd name="T46" fmla="*/ 60 w 135"/>
              <a:gd name="T47" fmla="*/ 114 h 197"/>
              <a:gd name="T48" fmla="*/ 75 w 135"/>
              <a:gd name="T49" fmla="*/ 106 h 197"/>
              <a:gd name="T50" fmla="*/ 75 w 135"/>
              <a:gd name="T51" fmla="*/ 92 h 197"/>
              <a:gd name="T52" fmla="*/ 60 w 135"/>
              <a:gd name="T53" fmla="*/ 83 h 197"/>
              <a:gd name="T54" fmla="*/ 75 w 135"/>
              <a:gd name="T55" fmla="*/ 83 h 197"/>
              <a:gd name="T56" fmla="*/ 60 w 135"/>
              <a:gd name="T57" fmla="*/ 47 h 197"/>
              <a:gd name="T58" fmla="*/ 83 w 135"/>
              <a:gd name="T59" fmla="*/ 47 h 197"/>
              <a:gd name="T60" fmla="*/ 83 w 135"/>
              <a:gd name="T61" fmla="*/ 61 h 197"/>
              <a:gd name="T62" fmla="*/ 97 w 135"/>
              <a:gd name="T63" fmla="*/ 69 h 197"/>
              <a:gd name="T64" fmla="*/ 83 w 135"/>
              <a:gd name="T65" fmla="*/ 69 h 197"/>
              <a:gd name="T66" fmla="*/ 97 w 135"/>
              <a:gd name="T67" fmla="*/ 106 h 197"/>
              <a:gd name="T68" fmla="*/ 83 w 135"/>
              <a:gd name="T69" fmla="*/ 114 h 197"/>
              <a:gd name="T70" fmla="*/ 83 w 135"/>
              <a:gd name="T71" fmla="*/ 128 h 197"/>
              <a:gd name="T72" fmla="*/ 97 w 135"/>
              <a:gd name="T73" fmla="*/ 137 h 197"/>
              <a:gd name="T74" fmla="*/ 83 w 135"/>
              <a:gd name="T75" fmla="*/ 137 h 197"/>
              <a:gd name="T76" fmla="*/ 90 w 135"/>
              <a:gd name="T77" fmla="*/ 175 h 197"/>
              <a:gd name="T78" fmla="*/ 119 w 135"/>
              <a:gd name="T79" fmla="*/ 151 h 197"/>
              <a:gd name="T80" fmla="*/ 119 w 135"/>
              <a:gd name="T81" fmla="*/ 137 h 197"/>
              <a:gd name="T82" fmla="*/ 105 w 135"/>
              <a:gd name="T83" fmla="*/ 128 h 197"/>
              <a:gd name="T84" fmla="*/ 119 w 135"/>
              <a:gd name="T85" fmla="*/ 128 h 197"/>
              <a:gd name="T86" fmla="*/ 105 w 135"/>
              <a:gd name="T87" fmla="*/ 92 h 197"/>
              <a:gd name="T88" fmla="*/ 119 w 135"/>
              <a:gd name="T89" fmla="*/ 83 h 197"/>
              <a:gd name="T90" fmla="*/ 119 w 135"/>
              <a:gd name="T91" fmla="*/ 69 h 197"/>
              <a:gd name="T92" fmla="*/ 105 w 135"/>
              <a:gd name="T93" fmla="*/ 61 h 197"/>
              <a:gd name="T94" fmla="*/ 119 w 135"/>
              <a:gd name="T95" fmla="*/ 61 h 197"/>
              <a:gd name="T96" fmla="*/ 45 w 135"/>
              <a:gd name="T97"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 h="197">
                <a:moveTo>
                  <a:pt x="0" y="21"/>
                </a:moveTo>
                <a:lnTo>
                  <a:pt x="0" y="197"/>
                </a:lnTo>
                <a:lnTo>
                  <a:pt x="56" y="197"/>
                </a:lnTo>
                <a:lnTo>
                  <a:pt x="56" y="170"/>
                </a:lnTo>
                <a:lnTo>
                  <a:pt x="79" y="170"/>
                </a:lnTo>
                <a:lnTo>
                  <a:pt x="79" y="197"/>
                </a:lnTo>
                <a:lnTo>
                  <a:pt x="135" y="197"/>
                </a:lnTo>
                <a:lnTo>
                  <a:pt x="135" y="21"/>
                </a:lnTo>
                <a:lnTo>
                  <a:pt x="0" y="21"/>
                </a:lnTo>
                <a:close/>
                <a:moveTo>
                  <a:pt x="16" y="47"/>
                </a:moveTo>
                <a:lnTo>
                  <a:pt x="30" y="47"/>
                </a:lnTo>
                <a:lnTo>
                  <a:pt x="30" y="61"/>
                </a:lnTo>
                <a:lnTo>
                  <a:pt x="16" y="61"/>
                </a:lnTo>
                <a:lnTo>
                  <a:pt x="16" y="47"/>
                </a:lnTo>
                <a:close/>
                <a:moveTo>
                  <a:pt x="16" y="69"/>
                </a:moveTo>
                <a:lnTo>
                  <a:pt x="30" y="69"/>
                </a:lnTo>
                <a:lnTo>
                  <a:pt x="30" y="83"/>
                </a:lnTo>
                <a:lnTo>
                  <a:pt x="16" y="83"/>
                </a:lnTo>
                <a:lnTo>
                  <a:pt x="16" y="69"/>
                </a:lnTo>
                <a:close/>
                <a:moveTo>
                  <a:pt x="16" y="92"/>
                </a:moveTo>
                <a:lnTo>
                  <a:pt x="30" y="92"/>
                </a:lnTo>
                <a:lnTo>
                  <a:pt x="30" y="106"/>
                </a:lnTo>
                <a:lnTo>
                  <a:pt x="16" y="106"/>
                </a:lnTo>
                <a:lnTo>
                  <a:pt x="16" y="92"/>
                </a:lnTo>
                <a:close/>
                <a:moveTo>
                  <a:pt x="16" y="114"/>
                </a:moveTo>
                <a:lnTo>
                  <a:pt x="30" y="114"/>
                </a:lnTo>
                <a:lnTo>
                  <a:pt x="30" y="128"/>
                </a:lnTo>
                <a:lnTo>
                  <a:pt x="16" y="128"/>
                </a:lnTo>
                <a:lnTo>
                  <a:pt x="16" y="114"/>
                </a:lnTo>
                <a:close/>
                <a:moveTo>
                  <a:pt x="16" y="137"/>
                </a:moveTo>
                <a:lnTo>
                  <a:pt x="30" y="137"/>
                </a:lnTo>
                <a:lnTo>
                  <a:pt x="30" y="151"/>
                </a:lnTo>
                <a:lnTo>
                  <a:pt x="16" y="151"/>
                </a:lnTo>
                <a:lnTo>
                  <a:pt x="16" y="137"/>
                </a:lnTo>
                <a:close/>
                <a:moveTo>
                  <a:pt x="45" y="179"/>
                </a:moveTo>
                <a:lnTo>
                  <a:pt x="23" y="179"/>
                </a:lnTo>
                <a:lnTo>
                  <a:pt x="23" y="175"/>
                </a:lnTo>
                <a:lnTo>
                  <a:pt x="45" y="175"/>
                </a:lnTo>
                <a:lnTo>
                  <a:pt x="45" y="179"/>
                </a:lnTo>
                <a:close/>
                <a:moveTo>
                  <a:pt x="52" y="151"/>
                </a:moveTo>
                <a:lnTo>
                  <a:pt x="38" y="151"/>
                </a:lnTo>
                <a:lnTo>
                  <a:pt x="38" y="137"/>
                </a:lnTo>
                <a:lnTo>
                  <a:pt x="52" y="137"/>
                </a:lnTo>
                <a:lnTo>
                  <a:pt x="52" y="151"/>
                </a:lnTo>
                <a:close/>
                <a:moveTo>
                  <a:pt x="52" y="128"/>
                </a:moveTo>
                <a:lnTo>
                  <a:pt x="38" y="128"/>
                </a:lnTo>
                <a:lnTo>
                  <a:pt x="38" y="114"/>
                </a:lnTo>
                <a:lnTo>
                  <a:pt x="52" y="114"/>
                </a:lnTo>
                <a:lnTo>
                  <a:pt x="52" y="128"/>
                </a:lnTo>
                <a:close/>
                <a:moveTo>
                  <a:pt x="52" y="106"/>
                </a:moveTo>
                <a:lnTo>
                  <a:pt x="38" y="106"/>
                </a:lnTo>
                <a:lnTo>
                  <a:pt x="38" y="92"/>
                </a:lnTo>
                <a:lnTo>
                  <a:pt x="52" y="92"/>
                </a:lnTo>
                <a:lnTo>
                  <a:pt x="52" y="106"/>
                </a:lnTo>
                <a:close/>
                <a:moveTo>
                  <a:pt x="52" y="83"/>
                </a:moveTo>
                <a:lnTo>
                  <a:pt x="38" y="83"/>
                </a:lnTo>
                <a:lnTo>
                  <a:pt x="38" y="69"/>
                </a:lnTo>
                <a:lnTo>
                  <a:pt x="52" y="69"/>
                </a:lnTo>
                <a:lnTo>
                  <a:pt x="52" y="83"/>
                </a:lnTo>
                <a:close/>
                <a:moveTo>
                  <a:pt x="52" y="61"/>
                </a:moveTo>
                <a:lnTo>
                  <a:pt x="38" y="61"/>
                </a:lnTo>
                <a:lnTo>
                  <a:pt x="38" y="47"/>
                </a:lnTo>
                <a:lnTo>
                  <a:pt x="52" y="47"/>
                </a:lnTo>
                <a:lnTo>
                  <a:pt x="52" y="61"/>
                </a:lnTo>
                <a:close/>
                <a:moveTo>
                  <a:pt x="75" y="151"/>
                </a:moveTo>
                <a:lnTo>
                  <a:pt x="60" y="151"/>
                </a:lnTo>
                <a:lnTo>
                  <a:pt x="60" y="137"/>
                </a:lnTo>
                <a:lnTo>
                  <a:pt x="75" y="137"/>
                </a:lnTo>
                <a:lnTo>
                  <a:pt x="75" y="151"/>
                </a:lnTo>
                <a:close/>
                <a:moveTo>
                  <a:pt x="75" y="128"/>
                </a:moveTo>
                <a:lnTo>
                  <a:pt x="60" y="128"/>
                </a:lnTo>
                <a:lnTo>
                  <a:pt x="60" y="114"/>
                </a:lnTo>
                <a:lnTo>
                  <a:pt x="75" y="114"/>
                </a:lnTo>
                <a:lnTo>
                  <a:pt x="75" y="128"/>
                </a:lnTo>
                <a:close/>
                <a:moveTo>
                  <a:pt x="75" y="106"/>
                </a:moveTo>
                <a:lnTo>
                  <a:pt x="60" y="106"/>
                </a:lnTo>
                <a:lnTo>
                  <a:pt x="60" y="92"/>
                </a:lnTo>
                <a:lnTo>
                  <a:pt x="75" y="92"/>
                </a:lnTo>
                <a:lnTo>
                  <a:pt x="75" y="106"/>
                </a:lnTo>
                <a:close/>
                <a:moveTo>
                  <a:pt x="75" y="83"/>
                </a:moveTo>
                <a:lnTo>
                  <a:pt x="60" y="83"/>
                </a:lnTo>
                <a:lnTo>
                  <a:pt x="60" y="69"/>
                </a:lnTo>
                <a:lnTo>
                  <a:pt x="75" y="69"/>
                </a:lnTo>
                <a:lnTo>
                  <a:pt x="75" y="83"/>
                </a:lnTo>
                <a:close/>
                <a:moveTo>
                  <a:pt x="75" y="61"/>
                </a:moveTo>
                <a:lnTo>
                  <a:pt x="60" y="61"/>
                </a:lnTo>
                <a:lnTo>
                  <a:pt x="60" y="47"/>
                </a:lnTo>
                <a:lnTo>
                  <a:pt x="75" y="47"/>
                </a:lnTo>
                <a:lnTo>
                  <a:pt x="75" y="61"/>
                </a:lnTo>
                <a:close/>
                <a:moveTo>
                  <a:pt x="83" y="47"/>
                </a:moveTo>
                <a:lnTo>
                  <a:pt x="97" y="47"/>
                </a:lnTo>
                <a:lnTo>
                  <a:pt x="97" y="61"/>
                </a:lnTo>
                <a:lnTo>
                  <a:pt x="83" y="61"/>
                </a:lnTo>
                <a:lnTo>
                  <a:pt x="83" y="47"/>
                </a:lnTo>
                <a:close/>
                <a:moveTo>
                  <a:pt x="83" y="69"/>
                </a:moveTo>
                <a:lnTo>
                  <a:pt x="97" y="69"/>
                </a:lnTo>
                <a:lnTo>
                  <a:pt x="97" y="83"/>
                </a:lnTo>
                <a:lnTo>
                  <a:pt x="83" y="83"/>
                </a:lnTo>
                <a:lnTo>
                  <a:pt x="83" y="69"/>
                </a:lnTo>
                <a:close/>
                <a:moveTo>
                  <a:pt x="83" y="92"/>
                </a:moveTo>
                <a:lnTo>
                  <a:pt x="97" y="92"/>
                </a:lnTo>
                <a:lnTo>
                  <a:pt x="97" y="106"/>
                </a:lnTo>
                <a:lnTo>
                  <a:pt x="83" y="106"/>
                </a:lnTo>
                <a:lnTo>
                  <a:pt x="83" y="92"/>
                </a:lnTo>
                <a:close/>
                <a:moveTo>
                  <a:pt x="83" y="114"/>
                </a:moveTo>
                <a:lnTo>
                  <a:pt x="97" y="114"/>
                </a:lnTo>
                <a:lnTo>
                  <a:pt x="97" y="128"/>
                </a:lnTo>
                <a:lnTo>
                  <a:pt x="83" y="128"/>
                </a:lnTo>
                <a:lnTo>
                  <a:pt x="83" y="114"/>
                </a:lnTo>
                <a:close/>
                <a:moveTo>
                  <a:pt x="83" y="137"/>
                </a:moveTo>
                <a:lnTo>
                  <a:pt x="97" y="137"/>
                </a:lnTo>
                <a:lnTo>
                  <a:pt x="97" y="151"/>
                </a:lnTo>
                <a:lnTo>
                  <a:pt x="83" y="151"/>
                </a:lnTo>
                <a:lnTo>
                  <a:pt x="83" y="137"/>
                </a:lnTo>
                <a:close/>
                <a:moveTo>
                  <a:pt x="112" y="179"/>
                </a:moveTo>
                <a:lnTo>
                  <a:pt x="90" y="179"/>
                </a:lnTo>
                <a:lnTo>
                  <a:pt x="90" y="175"/>
                </a:lnTo>
                <a:lnTo>
                  <a:pt x="112" y="175"/>
                </a:lnTo>
                <a:lnTo>
                  <a:pt x="112" y="179"/>
                </a:lnTo>
                <a:close/>
                <a:moveTo>
                  <a:pt x="119" y="151"/>
                </a:moveTo>
                <a:lnTo>
                  <a:pt x="105" y="151"/>
                </a:lnTo>
                <a:lnTo>
                  <a:pt x="105" y="137"/>
                </a:lnTo>
                <a:lnTo>
                  <a:pt x="119" y="137"/>
                </a:lnTo>
                <a:lnTo>
                  <a:pt x="119" y="151"/>
                </a:lnTo>
                <a:close/>
                <a:moveTo>
                  <a:pt x="119" y="128"/>
                </a:moveTo>
                <a:lnTo>
                  <a:pt x="105" y="128"/>
                </a:lnTo>
                <a:lnTo>
                  <a:pt x="105" y="114"/>
                </a:lnTo>
                <a:lnTo>
                  <a:pt x="119" y="114"/>
                </a:lnTo>
                <a:lnTo>
                  <a:pt x="119" y="128"/>
                </a:lnTo>
                <a:close/>
                <a:moveTo>
                  <a:pt x="119" y="106"/>
                </a:moveTo>
                <a:lnTo>
                  <a:pt x="105" y="106"/>
                </a:lnTo>
                <a:lnTo>
                  <a:pt x="105" y="92"/>
                </a:lnTo>
                <a:lnTo>
                  <a:pt x="119" y="92"/>
                </a:lnTo>
                <a:lnTo>
                  <a:pt x="119" y="106"/>
                </a:lnTo>
                <a:close/>
                <a:moveTo>
                  <a:pt x="119" y="83"/>
                </a:moveTo>
                <a:lnTo>
                  <a:pt x="105" y="83"/>
                </a:lnTo>
                <a:lnTo>
                  <a:pt x="105" y="69"/>
                </a:lnTo>
                <a:lnTo>
                  <a:pt x="119" y="69"/>
                </a:lnTo>
                <a:lnTo>
                  <a:pt x="119" y="83"/>
                </a:lnTo>
                <a:close/>
                <a:moveTo>
                  <a:pt x="119" y="61"/>
                </a:moveTo>
                <a:lnTo>
                  <a:pt x="105" y="61"/>
                </a:lnTo>
                <a:lnTo>
                  <a:pt x="105" y="47"/>
                </a:lnTo>
                <a:lnTo>
                  <a:pt x="119" y="47"/>
                </a:lnTo>
                <a:lnTo>
                  <a:pt x="119" y="61"/>
                </a:lnTo>
                <a:close/>
                <a:moveTo>
                  <a:pt x="90" y="15"/>
                </a:moveTo>
                <a:lnTo>
                  <a:pt x="45" y="15"/>
                </a:lnTo>
                <a:lnTo>
                  <a:pt x="45" y="0"/>
                </a:lnTo>
                <a:lnTo>
                  <a:pt x="90" y="0"/>
                </a:lnTo>
                <a:lnTo>
                  <a:pt x="90" y="15"/>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39" tIns="45669" rIns="91339" bIns="45669" numCol="1" anchor="t" anchorCtr="0" compatLnSpc="1">
            <a:prstTxWarp prst="textNoShape">
              <a:avLst/>
            </a:prstTxWarp>
          </a:bodyPr>
          <a:lstStyle/>
          <a:p>
            <a:endParaRPr lang="en-US"/>
          </a:p>
        </p:txBody>
      </p:sp>
      <p:sp>
        <p:nvSpPr>
          <p:cNvPr id="29" name="Freeform 5"/>
          <p:cNvSpPr>
            <a:spLocks noEditPoints="1"/>
          </p:cNvSpPr>
          <p:nvPr/>
        </p:nvSpPr>
        <p:spPr bwMode="auto">
          <a:xfrm>
            <a:off x="4763871" y="1163519"/>
            <a:ext cx="1146700" cy="2601753"/>
          </a:xfrm>
          <a:custGeom>
            <a:avLst/>
            <a:gdLst>
              <a:gd name="T0" fmla="*/ 56 w 135"/>
              <a:gd name="T1" fmla="*/ 197 h 197"/>
              <a:gd name="T2" fmla="*/ 79 w 135"/>
              <a:gd name="T3" fmla="*/ 197 h 197"/>
              <a:gd name="T4" fmla="*/ 0 w 135"/>
              <a:gd name="T5" fmla="*/ 21 h 197"/>
              <a:gd name="T6" fmla="*/ 30 w 135"/>
              <a:gd name="T7" fmla="*/ 61 h 197"/>
              <a:gd name="T8" fmla="*/ 16 w 135"/>
              <a:gd name="T9" fmla="*/ 69 h 197"/>
              <a:gd name="T10" fmla="*/ 16 w 135"/>
              <a:gd name="T11" fmla="*/ 83 h 197"/>
              <a:gd name="T12" fmla="*/ 30 w 135"/>
              <a:gd name="T13" fmla="*/ 92 h 197"/>
              <a:gd name="T14" fmla="*/ 16 w 135"/>
              <a:gd name="T15" fmla="*/ 92 h 197"/>
              <a:gd name="T16" fmla="*/ 30 w 135"/>
              <a:gd name="T17" fmla="*/ 128 h 197"/>
              <a:gd name="T18" fmla="*/ 16 w 135"/>
              <a:gd name="T19" fmla="*/ 137 h 197"/>
              <a:gd name="T20" fmla="*/ 16 w 135"/>
              <a:gd name="T21" fmla="*/ 151 h 197"/>
              <a:gd name="T22" fmla="*/ 23 w 135"/>
              <a:gd name="T23" fmla="*/ 179 h 197"/>
              <a:gd name="T24" fmla="*/ 45 w 135"/>
              <a:gd name="T25" fmla="*/ 179 h 197"/>
              <a:gd name="T26" fmla="*/ 38 w 135"/>
              <a:gd name="T27" fmla="*/ 137 h 197"/>
              <a:gd name="T28" fmla="*/ 52 w 135"/>
              <a:gd name="T29" fmla="*/ 128 h 197"/>
              <a:gd name="T30" fmla="*/ 52 w 135"/>
              <a:gd name="T31" fmla="*/ 114 h 197"/>
              <a:gd name="T32" fmla="*/ 38 w 135"/>
              <a:gd name="T33" fmla="*/ 106 h 197"/>
              <a:gd name="T34" fmla="*/ 52 w 135"/>
              <a:gd name="T35" fmla="*/ 106 h 197"/>
              <a:gd name="T36" fmla="*/ 38 w 135"/>
              <a:gd name="T37" fmla="*/ 69 h 197"/>
              <a:gd name="T38" fmla="*/ 52 w 135"/>
              <a:gd name="T39" fmla="*/ 61 h 197"/>
              <a:gd name="T40" fmla="*/ 52 w 135"/>
              <a:gd name="T41" fmla="*/ 47 h 197"/>
              <a:gd name="T42" fmla="*/ 60 w 135"/>
              <a:gd name="T43" fmla="*/ 151 h 197"/>
              <a:gd name="T44" fmla="*/ 75 w 135"/>
              <a:gd name="T45" fmla="*/ 151 h 197"/>
              <a:gd name="T46" fmla="*/ 60 w 135"/>
              <a:gd name="T47" fmla="*/ 114 h 197"/>
              <a:gd name="T48" fmla="*/ 75 w 135"/>
              <a:gd name="T49" fmla="*/ 106 h 197"/>
              <a:gd name="T50" fmla="*/ 75 w 135"/>
              <a:gd name="T51" fmla="*/ 92 h 197"/>
              <a:gd name="T52" fmla="*/ 60 w 135"/>
              <a:gd name="T53" fmla="*/ 83 h 197"/>
              <a:gd name="T54" fmla="*/ 75 w 135"/>
              <a:gd name="T55" fmla="*/ 83 h 197"/>
              <a:gd name="T56" fmla="*/ 60 w 135"/>
              <a:gd name="T57" fmla="*/ 47 h 197"/>
              <a:gd name="T58" fmla="*/ 83 w 135"/>
              <a:gd name="T59" fmla="*/ 47 h 197"/>
              <a:gd name="T60" fmla="*/ 83 w 135"/>
              <a:gd name="T61" fmla="*/ 61 h 197"/>
              <a:gd name="T62" fmla="*/ 97 w 135"/>
              <a:gd name="T63" fmla="*/ 69 h 197"/>
              <a:gd name="T64" fmla="*/ 83 w 135"/>
              <a:gd name="T65" fmla="*/ 69 h 197"/>
              <a:gd name="T66" fmla="*/ 97 w 135"/>
              <a:gd name="T67" fmla="*/ 106 h 197"/>
              <a:gd name="T68" fmla="*/ 83 w 135"/>
              <a:gd name="T69" fmla="*/ 114 h 197"/>
              <a:gd name="T70" fmla="*/ 83 w 135"/>
              <a:gd name="T71" fmla="*/ 128 h 197"/>
              <a:gd name="T72" fmla="*/ 97 w 135"/>
              <a:gd name="T73" fmla="*/ 137 h 197"/>
              <a:gd name="T74" fmla="*/ 83 w 135"/>
              <a:gd name="T75" fmla="*/ 137 h 197"/>
              <a:gd name="T76" fmla="*/ 90 w 135"/>
              <a:gd name="T77" fmla="*/ 175 h 197"/>
              <a:gd name="T78" fmla="*/ 119 w 135"/>
              <a:gd name="T79" fmla="*/ 151 h 197"/>
              <a:gd name="T80" fmla="*/ 119 w 135"/>
              <a:gd name="T81" fmla="*/ 137 h 197"/>
              <a:gd name="T82" fmla="*/ 105 w 135"/>
              <a:gd name="T83" fmla="*/ 128 h 197"/>
              <a:gd name="T84" fmla="*/ 119 w 135"/>
              <a:gd name="T85" fmla="*/ 128 h 197"/>
              <a:gd name="T86" fmla="*/ 105 w 135"/>
              <a:gd name="T87" fmla="*/ 92 h 197"/>
              <a:gd name="T88" fmla="*/ 119 w 135"/>
              <a:gd name="T89" fmla="*/ 83 h 197"/>
              <a:gd name="T90" fmla="*/ 119 w 135"/>
              <a:gd name="T91" fmla="*/ 69 h 197"/>
              <a:gd name="T92" fmla="*/ 105 w 135"/>
              <a:gd name="T93" fmla="*/ 61 h 197"/>
              <a:gd name="T94" fmla="*/ 119 w 135"/>
              <a:gd name="T95" fmla="*/ 61 h 197"/>
              <a:gd name="T96" fmla="*/ 45 w 135"/>
              <a:gd name="T97"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 h="197">
                <a:moveTo>
                  <a:pt x="0" y="21"/>
                </a:moveTo>
                <a:lnTo>
                  <a:pt x="0" y="197"/>
                </a:lnTo>
                <a:lnTo>
                  <a:pt x="56" y="197"/>
                </a:lnTo>
                <a:lnTo>
                  <a:pt x="56" y="170"/>
                </a:lnTo>
                <a:lnTo>
                  <a:pt x="79" y="170"/>
                </a:lnTo>
                <a:lnTo>
                  <a:pt x="79" y="197"/>
                </a:lnTo>
                <a:lnTo>
                  <a:pt x="135" y="197"/>
                </a:lnTo>
                <a:lnTo>
                  <a:pt x="135" y="21"/>
                </a:lnTo>
                <a:lnTo>
                  <a:pt x="0" y="21"/>
                </a:lnTo>
                <a:close/>
                <a:moveTo>
                  <a:pt x="16" y="47"/>
                </a:moveTo>
                <a:lnTo>
                  <a:pt x="30" y="47"/>
                </a:lnTo>
                <a:lnTo>
                  <a:pt x="30" y="61"/>
                </a:lnTo>
                <a:lnTo>
                  <a:pt x="16" y="61"/>
                </a:lnTo>
                <a:lnTo>
                  <a:pt x="16" y="47"/>
                </a:lnTo>
                <a:close/>
                <a:moveTo>
                  <a:pt x="16" y="69"/>
                </a:moveTo>
                <a:lnTo>
                  <a:pt x="30" y="69"/>
                </a:lnTo>
                <a:lnTo>
                  <a:pt x="30" y="83"/>
                </a:lnTo>
                <a:lnTo>
                  <a:pt x="16" y="83"/>
                </a:lnTo>
                <a:lnTo>
                  <a:pt x="16" y="69"/>
                </a:lnTo>
                <a:close/>
                <a:moveTo>
                  <a:pt x="16" y="92"/>
                </a:moveTo>
                <a:lnTo>
                  <a:pt x="30" y="92"/>
                </a:lnTo>
                <a:lnTo>
                  <a:pt x="30" y="106"/>
                </a:lnTo>
                <a:lnTo>
                  <a:pt x="16" y="106"/>
                </a:lnTo>
                <a:lnTo>
                  <a:pt x="16" y="92"/>
                </a:lnTo>
                <a:close/>
                <a:moveTo>
                  <a:pt x="16" y="114"/>
                </a:moveTo>
                <a:lnTo>
                  <a:pt x="30" y="114"/>
                </a:lnTo>
                <a:lnTo>
                  <a:pt x="30" y="128"/>
                </a:lnTo>
                <a:lnTo>
                  <a:pt x="16" y="128"/>
                </a:lnTo>
                <a:lnTo>
                  <a:pt x="16" y="114"/>
                </a:lnTo>
                <a:close/>
                <a:moveTo>
                  <a:pt x="16" y="137"/>
                </a:moveTo>
                <a:lnTo>
                  <a:pt x="30" y="137"/>
                </a:lnTo>
                <a:lnTo>
                  <a:pt x="30" y="151"/>
                </a:lnTo>
                <a:lnTo>
                  <a:pt x="16" y="151"/>
                </a:lnTo>
                <a:lnTo>
                  <a:pt x="16" y="137"/>
                </a:lnTo>
                <a:close/>
                <a:moveTo>
                  <a:pt x="45" y="179"/>
                </a:moveTo>
                <a:lnTo>
                  <a:pt x="23" y="179"/>
                </a:lnTo>
                <a:lnTo>
                  <a:pt x="23" y="175"/>
                </a:lnTo>
                <a:lnTo>
                  <a:pt x="45" y="175"/>
                </a:lnTo>
                <a:lnTo>
                  <a:pt x="45" y="179"/>
                </a:lnTo>
                <a:close/>
                <a:moveTo>
                  <a:pt x="52" y="151"/>
                </a:moveTo>
                <a:lnTo>
                  <a:pt x="38" y="151"/>
                </a:lnTo>
                <a:lnTo>
                  <a:pt x="38" y="137"/>
                </a:lnTo>
                <a:lnTo>
                  <a:pt x="52" y="137"/>
                </a:lnTo>
                <a:lnTo>
                  <a:pt x="52" y="151"/>
                </a:lnTo>
                <a:close/>
                <a:moveTo>
                  <a:pt x="52" y="128"/>
                </a:moveTo>
                <a:lnTo>
                  <a:pt x="38" y="128"/>
                </a:lnTo>
                <a:lnTo>
                  <a:pt x="38" y="114"/>
                </a:lnTo>
                <a:lnTo>
                  <a:pt x="52" y="114"/>
                </a:lnTo>
                <a:lnTo>
                  <a:pt x="52" y="128"/>
                </a:lnTo>
                <a:close/>
                <a:moveTo>
                  <a:pt x="52" y="106"/>
                </a:moveTo>
                <a:lnTo>
                  <a:pt x="38" y="106"/>
                </a:lnTo>
                <a:lnTo>
                  <a:pt x="38" y="92"/>
                </a:lnTo>
                <a:lnTo>
                  <a:pt x="52" y="92"/>
                </a:lnTo>
                <a:lnTo>
                  <a:pt x="52" y="106"/>
                </a:lnTo>
                <a:close/>
                <a:moveTo>
                  <a:pt x="52" y="83"/>
                </a:moveTo>
                <a:lnTo>
                  <a:pt x="38" y="83"/>
                </a:lnTo>
                <a:lnTo>
                  <a:pt x="38" y="69"/>
                </a:lnTo>
                <a:lnTo>
                  <a:pt x="52" y="69"/>
                </a:lnTo>
                <a:lnTo>
                  <a:pt x="52" y="83"/>
                </a:lnTo>
                <a:close/>
                <a:moveTo>
                  <a:pt x="52" y="61"/>
                </a:moveTo>
                <a:lnTo>
                  <a:pt x="38" y="61"/>
                </a:lnTo>
                <a:lnTo>
                  <a:pt x="38" y="47"/>
                </a:lnTo>
                <a:lnTo>
                  <a:pt x="52" y="47"/>
                </a:lnTo>
                <a:lnTo>
                  <a:pt x="52" y="61"/>
                </a:lnTo>
                <a:close/>
                <a:moveTo>
                  <a:pt x="75" y="151"/>
                </a:moveTo>
                <a:lnTo>
                  <a:pt x="60" y="151"/>
                </a:lnTo>
                <a:lnTo>
                  <a:pt x="60" y="137"/>
                </a:lnTo>
                <a:lnTo>
                  <a:pt x="75" y="137"/>
                </a:lnTo>
                <a:lnTo>
                  <a:pt x="75" y="151"/>
                </a:lnTo>
                <a:close/>
                <a:moveTo>
                  <a:pt x="75" y="128"/>
                </a:moveTo>
                <a:lnTo>
                  <a:pt x="60" y="128"/>
                </a:lnTo>
                <a:lnTo>
                  <a:pt x="60" y="114"/>
                </a:lnTo>
                <a:lnTo>
                  <a:pt x="75" y="114"/>
                </a:lnTo>
                <a:lnTo>
                  <a:pt x="75" y="128"/>
                </a:lnTo>
                <a:close/>
                <a:moveTo>
                  <a:pt x="75" y="106"/>
                </a:moveTo>
                <a:lnTo>
                  <a:pt x="60" y="106"/>
                </a:lnTo>
                <a:lnTo>
                  <a:pt x="60" y="92"/>
                </a:lnTo>
                <a:lnTo>
                  <a:pt x="75" y="92"/>
                </a:lnTo>
                <a:lnTo>
                  <a:pt x="75" y="106"/>
                </a:lnTo>
                <a:close/>
                <a:moveTo>
                  <a:pt x="75" y="83"/>
                </a:moveTo>
                <a:lnTo>
                  <a:pt x="60" y="83"/>
                </a:lnTo>
                <a:lnTo>
                  <a:pt x="60" y="69"/>
                </a:lnTo>
                <a:lnTo>
                  <a:pt x="75" y="69"/>
                </a:lnTo>
                <a:lnTo>
                  <a:pt x="75" y="83"/>
                </a:lnTo>
                <a:close/>
                <a:moveTo>
                  <a:pt x="75" y="61"/>
                </a:moveTo>
                <a:lnTo>
                  <a:pt x="60" y="61"/>
                </a:lnTo>
                <a:lnTo>
                  <a:pt x="60" y="47"/>
                </a:lnTo>
                <a:lnTo>
                  <a:pt x="75" y="47"/>
                </a:lnTo>
                <a:lnTo>
                  <a:pt x="75" y="61"/>
                </a:lnTo>
                <a:close/>
                <a:moveTo>
                  <a:pt x="83" y="47"/>
                </a:moveTo>
                <a:lnTo>
                  <a:pt x="97" y="47"/>
                </a:lnTo>
                <a:lnTo>
                  <a:pt x="97" y="61"/>
                </a:lnTo>
                <a:lnTo>
                  <a:pt x="83" y="61"/>
                </a:lnTo>
                <a:lnTo>
                  <a:pt x="83" y="47"/>
                </a:lnTo>
                <a:close/>
                <a:moveTo>
                  <a:pt x="83" y="69"/>
                </a:moveTo>
                <a:lnTo>
                  <a:pt x="97" y="69"/>
                </a:lnTo>
                <a:lnTo>
                  <a:pt x="97" y="83"/>
                </a:lnTo>
                <a:lnTo>
                  <a:pt x="83" y="83"/>
                </a:lnTo>
                <a:lnTo>
                  <a:pt x="83" y="69"/>
                </a:lnTo>
                <a:close/>
                <a:moveTo>
                  <a:pt x="83" y="92"/>
                </a:moveTo>
                <a:lnTo>
                  <a:pt x="97" y="92"/>
                </a:lnTo>
                <a:lnTo>
                  <a:pt x="97" y="106"/>
                </a:lnTo>
                <a:lnTo>
                  <a:pt x="83" y="106"/>
                </a:lnTo>
                <a:lnTo>
                  <a:pt x="83" y="92"/>
                </a:lnTo>
                <a:close/>
                <a:moveTo>
                  <a:pt x="83" y="114"/>
                </a:moveTo>
                <a:lnTo>
                  <a:pt x="97" y="114"/>
                </a:lnTo>
                <a:lnTo>
                  <a:pt x="97" y="128"/>
                </a:lnTo>
                <a:lnTo>
                  <a:pt x="83" y="128"/>
                </a:lnTo>
                <a:lnTo>
                  <a:pt x="83" y="114"/>
                </a:lnTo>
                <a:close/>
                <a:moveTo>
                  <a:pt x="83" y="137"/>
                </a:moveTo>
                <a:lnTo>
                  <a:pt x="97" y="137"/>
                </a:lnTo>
                <a:lnTo>
                  <a:pt x="97" y="151"/>
                </a:lnTo>
                <a:lnTo>
                  <a:pt x="83" y="151"/>
                </a:lnTo>
                <a:lnTo>
                  <a:pt x="83" y="137"/>
                </a:lnTo>
                <a:close/>
                <a:moveTo>
                  <a:pt x="112" y="179"/>
                </a:moveTo>
                <a:lnTo>
                  <a:pt x="90" y="179"/>
                </a:lnTo>
                <a:lnTo>
                  <a:pt x="90" y="175"/>
                </a:lnTo>
                <a:lnTo>
                  <a:pt x="112" y="175"/>
                </a:lnTo>
                <a:lnTo>
                  <a:pt x="112" y="179"/>
                </a:lnTo>
                <a:close/>
                <a:moveTo>
                  <a:pt x="119" y="151"/>
                </a:moveTo>
                <a:lnTo>
                  <a:pt x="105" y="151"/>
                </a:lnTo>
                <a:lnTo>
                  <a:pt x="105" y="137"/>
                </a:lnTo>
                <a:lnTo>
                  <a:pt x="119" y="137"/>
                </a:lnTo>
                <a:lnTo>
                  <a:pt x="119" y="151"/>
                </a:lnTo>
                <a:close/>
                <a:moveTo>
                  <a:pt x="119" y="128"/>
                </a:moveTo>
                <a:lnTo>
                  <a:pt x="105" y="128"/>
                </a:lnTo>
                <a:lnTo>
                  <a:pt x="105" y="114"/>
                </a:lnTo>
                <a:lnTo>
                  <a:pt x="119" y="114"/>
                </a:lnTo>
                <a:lnTo>
                  <a:pt x="119" y="128"/>
                </a:lnTo>
                <a:close/>
                <a:moveTo>
                  <a:pt x="119" y="106"/>
                </a:moveTo>
                <a:lnTo>
                  <a:pt x="105" y="106"/>
                </a:lnTo>
                <a:lnTo>
                  <a:pt x="105" y="92"/>
                </a:lnTo>
                <a:lnTo>
                  <a:pt x="119" y="92"/>
                </a:lnTo>
                <a:lnTo>
                  <a:pt x="119" y="106"/>
                </a:lnTo>
                <a:close/>
                <a:moveTo>
                  <a:pt x="119" y="83"/>
                </a:moveTo>
                <a:lnTo>
                  <a:pt x="105" y="83"/>
                </a:lnTo>
                <a:lnTo>
                  <a:pt x="105" y="69"/>
                </a:lnTo>
                <a:lnTo>
                  <a:pt x="119" y="69"/>
                </a:lnTo>
                <a:lnTo>
                  <a:pt x="119" y="83"/>
                </a:lnTo>
                <a:close/>
                <a:moveTo>
                  <a:pt x="119" y="61"/>
                </a:moveTo>
                <a:lnTo>
                  <a:pt x="105" y="61"/>
                </a:lnTo>
                <a:lnTo>
                  <a:pt x="105" y="47"/>
                </a:lnTo>
                <a:lnTo>
                  <a:pt x="119" y="47"/>
                </a:lnTo>
                <a:lnTo>
                  <a:pt x="119" y="61"/>
                </a:lnTo>
                <a:close/>
                <a:moveTo>
                  <a:pt x="90" y="15"/>
                </a:moveTo>
                <a:lnTo>
                  <a:pt x="45" y="15"/>
                </a:lnTo>
                <a:lnTo>
                  <a:pt x="45" y="0"/>
                </a:lnTo>
                <a:lnTo>
                  <a:pt x="90" y="0"/>
                </a:lnTo>
                <a:lnTo>
                  <a:pt x="90" y="15"/>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39" tIns="45669" rIns="91339" bIns="45669" numCol="1" anchor="t" anchorCtr="0" compatLnSpc="1">
            <a:prstTxWarp prst="textNoShape">
              <a:avLst/>
            </a:prstTxWarp>
          </a:bodyPr>
          <a:lstStyle/>
          <a:p>
            <a:endParaRPr lang="en-US"/>
          </a:p>
        </p:txBody>
      </p:sp>
      <p:sp>
        <p:nvSpPr>
          <p:cNvPr id="26" name="Freeform 5"/>
          <p:cNvSpPr>
            <a:spLocks noEditPoints="1"/>
          </p:cNvSpPr>
          <p:nvPr/>
        </p:nvSpPr>
        <p:spPr bwMode="auto">
          <a:xfrm>
            <a:off x="1134376" y="1220740"/>
            <a:ext cx="1146700" cy="2601753"/>
          </a:xfrm>
          <a:custGeom>
            <a:avLst/>
            <a:gdLst>
              <a:gd name="T0" fmla="*/ 56 w 135"/>
              <a:gd name="T1" fmla="*/ 197 h 197"/>
              <a:gd name="T2" fmla="*/ 79 w 135"/>
              <a:gd name="T3" fmla="*/ 197 h 197"/>
              <a:gd name="T4" fmla="*/ 0 w 135"/>
              <a:gd name="T5" fmla="*/ 21 h 197"/>
              <a:gd name="T6" fmla="*/ 30 w 135"/>
              <a:gd name="T7" fmla="*/ 61 h 197"/>
              <a:gd name="T8" fmla="*/ 16 w 135"/>
              <a:gd name="T9" fmla="*/ 69 h 197"/>
              <a:gd name="T10" fmla="*/ 16 w 135"/>
              <a:gd name="T11" fmla="*/ 83 h 197"/>
              <a:gd name="T12" fmla="*/ 30 w 135"/>
              <a:gd name="T13" fmla="*/ 92 h 197"/>
              <a:gd name="T14" fmla="*/ 16 w 135"/>
              <a:gd name="T15" fmla="*/ 92 h 197"/>
              <a:gd name="T16" fmla="*/ 30 w 135"/>
              <a:gd name="T17" fmla="*/ 128 h 197"/>
              <a:gd name="T18" fmla="*/ 16 w 135"/>
              <a:gd name="T19" fmla="*/ 137 h 197"/>
              <a:gd name="T20" fmla="*/ 16 w 135"/>
              <a:gd name="T21" fmla="*/ 151 h 197"/>
              <a:gd name="T22" fmla="*/ 23 w 135"/>
              <a:gd name="T23" fmla="*/ 179 h 197"/>
              <a:gd name="T24" fmla="*/ 45 w 135"/>
              <a:gd name="T25" fmla="*/ 179 h 197"/>
              <a:gd name="T26" fmla="*/ 38 w 135"/>
              <a:gd name="T27" fmla="*/ 137 h 197"/>
              <a:gd name="T28" fmla="*/ 52 w 135"/>
              <a:gd name="T29" fmla="*/ 128 h 197"/>
              <a:gd name="T30" fmla="*/ 52 w 135"/>
              <a:gd name="T31" fmla="*/ 114 h 197"/>
              <a:gd name="T32" fmla="*/ 38 w 135"/>
              <a:gd name="T33" fmla="*/ 106 h 197"/>
              <a:gd name="T34" fmla="*/ 52 w 135"/>
              <a:gd name="T35" fmla="*/ 106 h 197"/>
              <a:gd name="T36" fmla="*/ 38 w 135"/>
              <a:gd name="T37" fmla="*/ 69 h 197"/>
              <a:gd name="T38" fmla="*/ 52 w 135"/>
              <a:gd name="T39" fmla="*/ 61 h 197"/>
              <a:gd name="T40" fmla="*/ 52 w 135"/>
              <a:gd name="T41" fmla="*/ 47 h 197"/>
              <a:gd name="T42" fmla="*/ 60 w 135"/>
              <a:gd name="T43" fmla="*/ 151 h 197"/>
              <a:gd name="T44" fmla="*/ 75 w 135"/>
              <a:gd name="T45" fmla="*/ 151 h 197"/>
              <a:gd name="T46" fmla="*/ 60 w 135"/>
              <a:gd name="T47" fmla="*/ 114 h 197"/>
              <a:gd name="T48" fmla="*/ 75 w 135"/>
              <a:gd name="T49" fmla="*/ 106 h 197"/>
              <a:gd name="T50" fmla="*/ 75 w 135"/>
              <a:gd name="T51" fmla="*/ 92 h 197"/>
              <a:gd name="T52" fmla="*/ 60 w 135"/>
              <a:gd name="T53" fmla="*/ 83 h 197"/>
              <a:gd name="T54" fmla="*/ 75 w 135"/>
              <a:gd name="T55" fmla="*/ 83 h 197"/>
              <a:gd name="T56" fmla="*/ 60 w 135"/>
              <a:gd name="T57" fmla="*/ 47 h 197"/>
              <a:gd name="T58" fmla="*/ 83 w 135"/>
              <a:gd name="T59" fmla="*/ 47 h 197"/>
              <a:gd name="T60" fmla="*/ 83 w 135"/>
              <a:gd name="T61" fmla="*/ 61 h 197"/>
              <a:gd name="T62" fmla="*/ 97 w 135"/>
              <a:gd name="T63" fmla="*/ 69 h 197"/>
              <a:gd name="T64" fmla="*/ 83 w 135"/>
              <a:gd name="T65" fmla="*/ 69 h 197"/>
              <a:gd name="T66" fmla="*/ 97 w 135"/>
              <a:gd name="T67" fmla="*/ 106 h 197"/>
              <a:gd name="T68" fmla="*/ 83 w 135"/>
              <a:gd name="T69" fmla="*/ 114 h 197"/>
              <a:gd name="T70" fmla="*/ 83 w 135"/>
              <a:gd name="T71" fmla="*/ 128 h 197"/>
              <a:gd name="T72" fmla="*/ 97 w 135"/>
              <a:gd name="T73" fmla="*/ 137 h 197"/>
              <a:gd name="T74" fmla="*/ 83 w 135"/>
              <a:gd name="T75" fmla="*/ 137 h 197"/>
              <a:gd name="T76" fmla="*/ 90 w 135"/>
              <a:gd name="T77" fmla="*/ 175 h 197"/>
              <a:gd name="T78" fmla="*/ 119 w 135"/>
              <a:gd name="T79" fmla="*/ 151 h 197"/>
              <a:gd name="T80" fmla="*/ 119 w 135"/>
              <a:gd name="T81" fmla="*/ 137 h 197"/>
              <a:gd name="T82" fmla="*/ 105 w 135"/>
              <a:gd name="T83" fmla="*/ 128 h 197"/>
              <a:gd name="T84" fmla="*/ 119 w 135"/>
              <a:gd name="T85" fmla="*/ 128 h 197"/>
              <a:gd name="T86" fmla="*/ 105 w 135"/>
              <a:gd name="T87" fmla="*/ 92 h 197"/>
              <a:gd name="T88" fmla="*/ 119 w 135"/>
              <a:gd name="T89" fmla="*/ 83 h 197"/>
              <a:gd name="T90" fmla="*/ 119 w 135"/>
              <a:gd name="T91" fmla="*/ 69 h 197"/>
              <a:gd name="T92" fmla="*/ 105 w 135"/>
              <a:gd name="T93" fmla="*/ 61 h 197"/>
              <a:gd name="T94" fmla="*/ 119 w 135"/>
              <a:gd name="T95" fmla="*/ 61 h 197"/>
              <a:gd name="T96" fmla="*/ 45 w 135"/>
              <a:gd name="T97"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 h="197">
                <a:moveTo>
                  <a:pt x="0" y="21"/>
                </a:moveTo>
                <a:lnTo>
                  <a:pt x="0" y="197"/>
                </a:lnTo>
                <a:lnTo>
                  <a:pt x="56" y="197"/>
                </a:lnTo>
                <a:lnTo>
                  <a:pt x="56" y="170"/>
                </a:lnTo>
                <a:lnTo>
                  <a:pt x="79" y="170"/>
                </a:lnTo>
                <a:lnTo>
                  <a:pt x="79" y="197"/>
                </a:lnTo>
                <a:lnTo>
                  <a:pt x="135" y="197"/>
                </a:lnTo>
                <a:lnTo>
                  <a:pt x="135" y="21"/>
                </a:lnTo>
                <a:lnTo>
                  <a:pt x="0" y="21"/>
                </a:lnTo>
                <a:close/>
                <a:moveTo>
                  <a:pt x="16" y="47"/>
                </a:moveTo>
                <a:lnTo>
                  <a:pt x="30" y="47"/>
                </a:lnTo>
                <a:lnTo>
                  <a:pt x="30" y="61"/>
                </a:lnTo>
                <a:lnTo>
                  <a:pt x="16" y="61"/>
                </a:lnTo>
                <a:lnTo>
                  <a:pt x="16" y="47"/>
                </a:lnTo>
                <a:close/>
                <a:moveTo>
                  <a:pt x="16" y="69"/>
                </a:moveTo>
                <a:lnTo>
                  <a:pt x="30" y="69"/>
                </a:lnTo>
                <a:lnTo>
                  <a:pt x="30" y="83"/>
                </a:lnTo>
                <a:lnTo>
                  <a:pt x="16" y="83"/>
                </a:lnTo>
                <a:lnTo>
                  <a:pt x="16" y="69"/>
                </a:lnTo>
                <a:close/>
                <a:moveTo>
                  <a:pt x="16" y="92"/>
                </a:moveTo>
                <a:lnTo>
                  <a:pt x="30" y="92"/>
                </a:lnTo>
                <a:lnTo>
                  <a:pt x="30" y="106"/>
                </a:lnTo>
                <a:lnTo>
                  <a:pt x="16" y="106"/>
                </a:lnTo>
                <a:lnTo>
                  <a:pt x="16" y="92"/>
                </a:lnTo>
                <a:close/>
                <a:moveTo>
                  <a:pt x="16" y="114"/>
                </a:moveTo>
                <a:lnTo>
                  <a:pt x="30" y="114"/>
                </a:lnTo>
                <a:lnTo>
                  <a:pt x="30" y="128"/>
                </a:lnTo>
                <a:lnTo>
                  <a:pt x="16" y="128"/>
                </a:lnTo>
                <a:lnTo>
                  <a:pt x="16" y="114"/>
                </a:lnTo>
                <a:close/>
                <a:moveTo>
                  <a:pt x="16" y="137"/>
                </a:moveTo>
                <a:lnTo>
                  <a:pt x="30" y="137"/>
                </a:lnTo>
                <a:lnTo>
                  <a:pt x="30" y="151"/>
                </a:lnTo>
                <a:lnTo>
                  <a:pt x="16" y="151"/>
                </a:lnTo>
                <a:lnTo>
                  <a:pt x="16" y="137"/>
                </a:lnTo>
                <a:close/>
                <a:moveTo>
                  <a:pt x="45" y="179"/>
                </a:moveTo>
                <a:lnTo>
                  <a:pt x="23" y="179"/>
                </a:lnTo>
                <a:lnTo>
                  <a:pt x="23" y="175"/>
                </a:lnTo>
                <a:lnTo>
                  <a:pt x="45" y="175"/>
                </a:lnTo>
                <a:lnTo>
                  <a:pt x="45" y="179"/>
                </a:lnTo>
                <a:close/>
                <a:moveTo>
                  <a:pt x="52" y="151"/>
                </a:moveTo>
                <a:lnTo>
                  <a:pt x="38" y="151"/>
                </a:lnTo>
                <a:lnTo>
                  <a:pt x="38" y="137"/>
                </a:lnTo>
                <a:lnTo>
                  <a:pt x="52" y="137"/>
                </a:lnTo>
                <a:lnTo>
                  <a:pt x="52" y="151"/>
                </a:lnTo>
                <a:close/>
                <a:moveTo>
                  <a:pt x="52" y="128"/>
                </a:moveTo>
                <a:lnTo>
                  <a:pt x="38" y="128"/>
                </a:lnTo>
                <a:lnTo>
                  <a:pt x="38" y="114"/>
                </a:lnTo>
                <a:lnTo>
                  <a:pt x="52" y="114"/>
                </a:lnTo>
                <a:lnTo>
                  <a:pt x="52" y="128"/>
                </a:lnTo>
                <a:close/>
                <a:moveTo>
                  <a:pt x="52" y="106"/>
                </a:moveTo>
                <a:lnTo>
                  <a:pt x="38" y="106"/>
                </a:lnTo>
                <a:lnTo>
                  <a:pt x="38" y="92"/>
                </a:lnTo>
                <a:lnTo>
                  <a:pt x="52" y="92"/>
                </a:lnTo>
                <a:lnTo>
                  <a:pt x="52" y="106"/>
                </a:lnTo>
                <a:close/>
                <a:moveTo>
                  <a:pt x="52" y="83"/>
                </a:moveTo>
                <a:lnTo>
                  <a:pt x="38" y="83"/>
                </a:lnTo>
                <a:lnTo>
                  <a:pt x="38" y="69"/>
                </a:lnTo>
                <a:lnTo>
                  <a:pt x="52" y="69"/>
                </a:lnTo>
                <a:lnTo>
                  <a:pt x="52" y="83"/>
                </a:lnTo>
                <a:close/>
                <a:moveTo>
                  <a:pt x="52" y="61"/>
                </a:moveTo>
                <a:lnTo>
                  <a:pt x="38" y="61"/>
                </a:lnTo>
                <a:lnTo>
                  <a:pt x="38" y="47"/>
                </a:lnTo>
                <a:lnTo>
                  <a:pt x="52" y="47"/>
                </a:lnTo>
                <a:lnTo>
                  <a:pt x="52" y="61"/>
                </a:lnTo>
                <a:close/>
                <a:moveTo>
                  <a:pt x="75" y="151"/>
                </a:moveTo>
                <a:lnTo>
                  <a:pt x="60" y="151"/>
                </a:lnTo>
                <a:lnTo>
                  <a:pt x="60" y="137"/>
                </a:lnTo>
                <a:lnTo>
                  <a:pt x="75" y="137"/>
                </a:lnTo>
                <a:lnTo>
                  <a:pt x="75" y="151"/>
                </a:lnTo>
                <a:close/>
                <a:moveTo>
                  <a:pt x="75" y="128"/>
                </a:moveTo>
                <a:lnTo>
                  <a:pt x="60" y="128"/>
                </a:lnTo>
                <a:lnTo>
                  <a:pt x="60" y="114"/>
                </a:lnTo>
                <a:lnTo>
                  <a:pt x="75" y="114"/>
                </a:lnTo>
                <a:lnTo>
                  <a:pt x="75" y="128"/>
                </a:lnTo>
                <a:close/>
                <a:moveTo>
                  <a:pt x="75" y="106"/>
                </a:moveTo>
                <a:lnTo>
                  <a:pt x="60" y="106"/>
                </a:lnTo>
                <a:lnTo>
                  <a:pt x="60" y="92"/>
                </a:lnTo>
                <a:lnTo>
                  <a:pt x="75" y="92"/>
                </a:lnTo>
                <a:lnTo>
                  <a:pt x="75" y="106"/>
                </a:lnTo>
                <a:close/>
                <a:moveTo>
                  <a:pt x="75" y="83"/>
                </a:moveTo>
                <a:lnTo>
                  <a:pt x="60" y="83"/>
                </a:lnTo>
                <a:lnTo>
                  <a:pt x="60" y="69"/>
                </a:lnTo>
                <a:lnTo>
                  <a:pt x="75" y="69"/>
                </a:lnTo>
                <a:lnTo>
                  <a:pt x="75" y="83"/>
                </a:lnTo>
                <a:close/>
                <a:moveTo>
                  <a:pt x="75" y="61"/>
                </a:moveTo>
                <a:lnTo>
                  <a:pt x="60" y="61"/>
                </a:lnTo>
                <a:lnTo>
                  <a:pt x="60" y="47"/>
                </a:lnTo>
                <a:lnTo>
                  <a:pt x="75" y="47"/>
                </a:lnTo>
                <a:lnTo>
                  <a:pt x="75" y="61"/>
                </a:lnTo>
                <a:close/>
                <a:moveTo>
                  <a:pt x="83" y="47"/>
                </a:moveTo>
                <a:lnTo>
                  <a:pt x="97" y="47"/>
                </a:lnTo>
                <a:lnTo>
                  <a:pt x="97" y="61"/>
                </a:lnTo>
                <a:lnTo>
                  <a:pt x="83" y="61"/>
                </a:lnTo>
                <a:lnTo>
                  <a:pt x="83" y="47"/>
                </a:lnTo>
                <a:close/>
                <a:moveTo>
                  <a:pt x="83" y="69"/>
                </a:moveTo>
                <a:lnTo>
                  <a:pt x="97" y="69"/>
                </a:lnTo>
                <a:lnTo>
                  <a:pt x="97" y="83"/>
                </a:lnTo>
                <a:lnTo>
                  <a:pt x="83" y="83"/>
                </a:lnTo>
                <a:lnTo>
                  <a:pt x="83" y="69"/>
                </a:lnTo>
                <a:close/>
                <a:moveTo>
                  <a:pt x="83" y="92"/>
                </a:moveTo>
                <a:lnTo>
                  <a:pt x="97" y="92"/>
                </a:lnTo>
                <a:lnTo>
                  <a:pt x="97" y="106"/>
                </a:lnTo>
                <a:lnTo>
                  <a:pt x="83" y="106"/>
                </a:lnTo>
                <a:lnTo>
                  <a:pt x="83" y="92"/>
                </a:lnTo>
                <a:close/>
                <a:moveTo>
                  <a:pt x="83" y="114"/>
                </a:moveTo>
                <a:lnTo>
                  <a:pt x="97" y="114"/>
                </a:lnTo>
                <a:lnTo>
                  <a:pt x="97" y="128"/>
                </a:lnTo>
                <a:lnTo>
                  <a:pt x="83" y="128"/>
                </a:lnTo>
                <a:lnTo>
                  <a:pt x="83" y="114"/>
                </a:lnTo>
                <a:close/>
                <a:moveTo>
                  <a:pt x="83" y="137"/>
                </a:moveTo>
                <a:lnTo>
                  <a:pt x="97" y="137"/>
                </a:lnTo>
                <a:lnTo>
                  <a:pt x="97" y="151"/>
                </a:lnTo>
                <a:lnTo>
                  <a:pt x="83" y="151"/>
                </a:lnTo>
                <a:lnTo>
                  <a:pt x="83" y="137"/>
                </a:lnTo>
                <a:close/>
                <a:moveTo>
                  <a:pt x="112" y="179"/>
                </a:moveTo>
                <a:lnTo>
                  <a:pt x="90" y="179"/>
                </a:lnTo>
                <a:lnTo>
                  <a:pt x="90" y="175"/>
                </a:lnTo>
                <a:lnTo>
                  <a:pt x="112" y="175"/>
                </a:lnTo>
                <a:lnTo>
                  <a:pt x="112" y="179"/>
                </a:lnTo>
                <a:close/>
                <a:moveTo>
                  <a:pt x="119" y="151"/>
                </a:moveTo>
                <a:lnTo>
                  <a:pt x="105" y="151"/>
                </a:lnTo>
                <a:lnTo>
                  <a:pt x="105" y="137"/>
                </a:lnTo>
                <a:lnTo>
                  <a:pt x="119" y="137"/>
                </a:lnTo>
                <a:lnTo>
                  <a:pt x="119" y="151"/>
                </a:lnTo>
                <a:close/>
                <a:moveTo>
                  <a:pt x="119" y="128"/>
                </a:moveTo>
                <a:lnTo>
                  <a:pt x="105" y="128"/>
                </a:lnTo>
                <a:lnTo>
                  <a:pt x="105" y="114"/>
                </a:lnTo>
                <a:lnTo>
                  <a:pt x="119" y="114"/>
                </a:lnTo>
                <a:lnTo>
                  <a:pt x="119" y="128"/>
                </a:lnTo>
                <a:close/>
                <a:moveTo>
                  <a:pt x="119" y="106"/>
                </a:moveTo>
                <a:lnTo>
                  <a:pt x="105" y="106"/>
                </a:lnTo>
                <a:lnTo>
                  <a:pt x="105" y="92"/>
                </a:lnTo>
                <a:lnTo>
                  <a:pt x="119" y="92"/>
                </a:lnTo>
                <a:lnTo>
                  <a:pt x="119" y="106"/>
                </a:lnTo>
                <a:close/>
                <a:moveTo>
                  <a:pt x="119" y="83"/>
                </a:moveTo>
                <a:lnTo>
                  <a:pt x="105" y="83"/>
                </a:lnTo>
                <a:lnTo>
                  <a:pt x="105" y="69"/>
                </a:lnTo>
                <a:lnTo>
                  <a:pt x="119" y="69"/>
                </a:lnTo>
                <a:lnTo>
                  <a:pt x="119" y="83"/>
                </a:lnTo>
                <a:close/>
                <a:moveTo>
                  <a:pt x="119" y="61"/>
                </a:moveTo>
                <a:lnTo>
                  <a:pt x="105" y="61"/>
                </a:lnTo>
                <a:lnTo>
                  <a:pt x="105" y="47"/>
                </a:lnTo>
                <a:lnTo>
                  <a:pt x="119" y="47"/>
                </a:lnTo>
                <a:lnTo>
                  <a:pt x="119" y="61"/>
                </a:lnTo>
                <a:close/>
                <a:moveTo>
                  <a:pt x="90" y="15"/>
                </a:moveTo>
                <a:lnTo>
                  <a:pt x="45" y="15"/>
                </a:lnTo>
                <a:lnTo>
                  <a:pt x="45" y="0"/>
                </a:lnTo>
                <a:lnTo>
                  <a:pt x="90" y="0"/>
                </a:lnTo>
                <a:lnTo>
                  <a:pt x="90" y="15"/>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39" tIns="45669" rIns="91339" bIns="45669" numCol="1" anchor="t" anchorCtr="0" compatLnSpc="1">
            <a:prstTxWarp prst="textNoShape">
              <a:avLst/>
            </a:prstTxWarp>
          </a:bodyPr>
          <a:lstStyle/>
          <a:p>
            <a:endParaRPr lang="en-US"/>
          </a:p>
        </p:txBody>
      </p:sp>
      <p:sp>
        <p:nvSpPr>
          <p:cNvPr id="2" name="Title 1"/>
          <p:cNvSpPr>
            <a:spLocks noGrp="1"/>
          </p:cNvSpPr>
          <p:nvPr>
            <p:ph type="title"/>
          </p:nvPr>
        </p:nvSpPr>
        <p:spPr/>
        <p:txBody>
          <a:bodyPr/>
          <a:lstStyle/>
          <a:p>
            <a:r>
              <a:rPr lang="en-US" sz="4400" dirty="0"/>
              <a:t>Double your revenue from the opportunities</a:t>
            </a:r>
          </a:p>
        </p:txBody>
      </p:sp>
      <p:cxnSp>
        <p:nvCxnSpPr>
          <p:cNvPr id="6" name="Straight Connector 5"/>
          <p:cNvCxnSpPr/>
          <p:nvPr/>
        </p:nvCxnSpPr>
        <p:spPr>
          <a:xfrm flipH="1">
            <a:off x="6276035" y="1849589"/>
            <a:ext cx="12330" cy="420473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1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52297"/>
          <a:stretch/>
        </p:blipFill>
        <p:spPr bwMode="auto">
          <a:xfrm>
            <a:off x="1128490" y="3045667"/>
            <a:ext cx="1922343" cy="752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52297"/>
          <a:stretch/>
        </p:blipFill>
        <p:spPr bwMode="auto">
          <a:xfrm>
            <a:off x="3989080" y="3045667"/>
            <a:ext cx="1922343" cy="752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3" name="Table 12"/>
          <p:cNvGraphicFramePr>
            <a:graphicFrameLocks noGrp="1"/>
          </p:cNvGraphicFramePr>
          <p:nvPr>
            <p:extLst>
              <p:ext uri="{D42A27DB-BD31-4B8C-83A1-F6EECF244321}">
                <p14:modId xmlns:p14="http://schemas.microsoft.com/office/powerpoint/2010/main" val="2944632223"/>
              </p:ext>
            </p:extLst>
          </p:nvPr>
        </p:nvGraphicFramePr>
        <p:xfrm>
          <a:off x="815075" y="4494430"/>
          <a:ext cx="5066398" cy="1112520"/>
        </p:xfrm>
        <a:graphic>
          <a:graphicData uri="http://schemas.openxmlformats.org/drawingml/2006/table">
            <a:tbl>
              <a:tblPr firstRow="1" bandRow="1">
                <a:tableStyleId>{2D5ABB26-0587-4C30-8999-92F81FD0307C}</a:tableStyleId>
              </a:tblPr>
              <a:tblGrid>
                <a:gridCol w="3883865"/>
                <a:gridCol w="1182533"/>
              </a:tblGrid>
              <a:tr h="370840">
                <a:tc>
                  <a:txBody>
                    <a:bodyPr/>
                    <a:lstStyle/>
                    <a:p>
                      <a:r>
                        <a:rPr lang="en-US" sz="1600" dirty="0" smtClean="0"/>
                        <a:t>Deal Size in MSRP</a:t>
                      </a:r>
                      <a:endParaRPr lang="en-US" sz="16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600" dirty="0" smtClean="0"/>
                        <a:t>~$3100</a:t>
                      </a:r>
                      <a:endParaRPr lang="en-US" sz="16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r>
                        <a:rPr lang="en-US" sz="1600" dirty="0" smtClean="0"/>
                        <a:t>Partner Margin</a:t>
                      </a:r>
                      <a:endParaRPr lang="en-US" sz="16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600" dirty="0" smtClean="0"/>
                        <a:t>~$620</a:t>
                      </a:r>
                      <a:endParaRPr lang="en-US" sz="16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r>
                        <a:rPr lang="en-US" sz="1600" dirty="0" smtClean="0"/>
                        <a:t>Rev</a:t>
                      </a:r>
                      <a:r>
                        <a:rPr lang="en-US" sz="1600" baseline="0" dirty="0" smtClean="0"/>
                        <a:t> from this opportunity in 3 years</a:t>
                      </a:r>
                      <a:endParaRPr lang="en-US" sz="16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600" dirty="0" smtClean="0"/>
                        <a:t>~$620</a:t>
                      </a:r>
                      <a:endParaRPr lang="en-US" sz="16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pic>
        <p:nvPicPr>
          <p:cNvPr id="1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52297"/>
          <a:stretch/>
        </p:blipFill>
        <p:spPr bwMode="auto">
          <a:xfrm>
            <a:off x="7162361" y="3094979"/>
            <a:ext cx="1429453" cy="559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7" name="Table 16"/>
          <p:cNvGraphicFramePr>
            <a:graphicFrameLocks noGrp="1"/>
          </p:cNvGraphicFramePr>
          <p:nvPr>
            <p:extLst>
              <p:ext uri="{D42A27DB-BD31-4B8C-83A1-F6EECF244321}">
                <p14:modId xmlns:p14="http://schemas.microsoft.com/office/powerpoint/2010/main" val="2930025423"/>
              </p:ext>
            </p:extLst>
          </p:nvPr>
        </p:nvGraphicFramePr>
        <p:xfrm>
          <a:off x="6473318" y="4535855"/>
          <a:ext cx="5844480" cy="1112520"/>
        </p:xfrm>
        <a:graphic>
          <a:graphicData uri="http://schemas.openxmlformats.org/drawingml/2006/table">
            <a:tbl>
              <a:tblPr firstRow="1" bandRow="1">
                <a:tableStyleId>{2D5ABB26-0587-4C30-8999-92F81FD0307C}</a:tableStyleId>
              </a:tblPr>
              <a:tblGrid>
                <a:gridCol w="3477096"/>
                <a:gridCol w="2367384"/>
              </a:tblGrid>
              <a:tr h="370840">
                <a:tc>
                  <a:txBody>
                    <a:bodyPr/>
                    <a:lstStyle/>
                    <a:p>
                      <a:r>
                        <a:rPr lang="en-US" sz="1600" dirty="0" smtClean="0"/>
                        <a:t>Deal Size in MSRP</a:t>
                      </a:r>
                      <a:endParaRPr lang="en-US" sz="16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600" dirty="0" smtClean="0"/>
                        <a:t>~$1550+$370/month</a:t>
                      </a:r>
                      <a:endParaRPr lang="en-US" sz="16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r>
                        <a:rPr lang="en-US" sz="1600" dirty="0" smtClean="0"/>
                        <a:t>Partner Margin</a:t>
                      </a:r>
                      <a:endParaRPr lang="en-US" sz="16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600" dirty="0" smtClean="0"/>
                        <a:t>~$310+$29/month</a:t>
                      </a:r>
                      <a:endParaRPr lang="en-US" sz="16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r>
                        <a:rPr lang="en-US" sz="1600" dirty="0" smtClean="0"/>
                        <a:t>Rev</a:t>
                      </a:r>
                      <a:r>
                        <a:rPr lang="en-US" sz="1600" baseline="0" dirty="0" smtClean="0"/>
                        <a:t> from this opportunity in 3 years</a:t>
                      </a:r>
                      <a:endParaRPr lang="en-US" sz="16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600" dirty="0" smtClean="0"/>
                        <a:t>~$1350</a:t>
                      </a:r>
                      <a:endParaRPr lang="en-US" sz="16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pic>
        <p:nvPicPr>
          <p:cNvPr id="1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74314" y="1780222"/>
            <a:ext cx="2255989" cy="1365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16973" y="3183259"/>
            <a:ext cx="2100274" cy="396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97015" y="2682334"/>
            <a:ext cx="353162" cy="427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81821" y="2666373"/>
            <a:ext cx="353162" cy="427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03345" y="2209351"/>
            <a:ext cx="353162" cy="427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88150" y="2193389"/>
            <a:ext cx="353162" cy="427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TextBox 23"/>
          <p:cNvSpPr txBox="1"/>
          <p:nvPr/>
        </p:nvSpPr>
        <p:spPr>
          <a:xfrm>
            <a:off x="2638648" y="2614097"/>
            <a:ext cx="1566952" cy="492919"/>
          </a:xfrm>
          <a:prstGeom prst="rect">
            <a:avLst/>
          </a:prstGeom>
          <a:noFill/>
        </p:spPr>
        <p:txBody>
          <a:bodyPr wrap="none" lIns="182670" tIns="146135" rIns="182670" bIns="146135" rtlCol="0">
            <a:spAutoFit/>
          </a:bodyPr>
          <a:lstStyle/>
          <a:p>
            <a:pPr>
              <a:lnSpc>
                <a:spcPct val="90000"/>
              </a:lnSpc>
              <a:spcAft>
                <a:spcPts val="600"/>
              </a:spcAft>
            </a:pPr>
            <a:r>
              <a:rPr lang="en-US" sz="1400" dirty="0">
                <a:gradFill>
                  <a:gsLst>
                    <a:gs pos="2917">
                      <a:schemeClr val="tx1"/>
                    </a:gs>
                    <a:gs pos="30000">
                      <a:schemeClr val="tx1"/>
                    </a:gs>
                  </a:gsLst>
                  <a:lin ang="5400000" scaled="0"/>
                </a:gradFill>
              </a:rPr>
              <a:t>Data Replication</a:t>
            </a:r>
          </a:p>
        </p:txBody>
      </p:sp>
      <p:cxnSp>
        <p:nvCxnSpPr>
          <p:cNvPr id="27" name="Straight Arrow Connector 26"/>
          <p:cNvCxnSpPr/>
          <p:nvPr/>
        </p:nvCxnSpPr>
        <p:spPr>
          <a:xfrm flipV="1">
            <a:off x="8988662" y="3366251"/>
            <a:ext cx="604175" cy="1233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4895063" y="5912312"/>
            <a:ext cx="2793024" cy="549345"/>
          </a:xfrm>
          <a:prstGeom prst="rect">
            <a:avLst/>
          </a:prstGeom>
          <a:noFill/>
        </p:spPr>
        <p:txBody>
          <a:bodyPr wrap="none" lIns="182670" tIns="146135" rIns="182670" bIns="146135" rtlCol="0">
            <a:spAutoFit/>
          </a:bodyPr>
          <a:lstStyle/>
          <a:p>
            <a:pPr>
              <a:lnSpc>
                <a:spcPct val="90000"/>
              </a:lnSpc>
              <a:spcAft>
                <a:spcPts val="600"/>
              </a:spcAft>
            </a:pPr>
            <a:r>
              <a:rPr lang="en-US" dirty="0" smtClean="0">
                <a:gradFill>
                  <a:gsLst>
                    <a:gs pos="2917">
                      <a:schemeClr val="tx1"/>
                    </a:gs>
                    <a:gs pos="30000">
                      <a:schemeClr val="tx1"/>
                    </a:gs>
                  </a:gsLst>
                  <a:lin ang="5400000" scaled="0"/>
                </a:gradFill>
              </a:rPr>
              <a:t>Partner Margins may vary</a:t>
            </a:r>
          </a:p>
        </p:txBody>
      </p:sp>
      <p:cxnSp>
        <p:nvCxnSpPr>
          <p:cNvPr id="30" name="Straight Arrow Connector 29"/>
          <p:cNvCxnSpPr/>
          <p:nvPr/>
        </p:nvCxnSpPr>
        <p:spPr>
          <a:xfrm flipV="1">
            <a:off x="3230493" y="3440234"/>
            <a:ext cx="604175" cy="1233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8483130" y="2712742"/>
            <a:ext cx="1566952" cy="492919"/>
          </a:xfrm>
          <a:prstGeom prst="rect">
            <a:avLst/>
          </a:prstGeom>
          <a:noFill/>
        </p:spPr>
        <p:txBody>
          <a:bodyPr wrap="none" lIns="182670" tIns="146135" rIns="182670" bIns="146135" rtlCol="0">
            <a:spAutoFit/>
          </a:bodyPr>
          <a:lstStyle/>
          <a:p>
            <a:pPr>
              <a:lnSpc>
                <a:spcPct val="90000"/>
              </a:lnSpc>
              <a:spcAft>
                <a:spcPts val="600"/>
              </a:spcAft>
            </a:pPr>
            <a:r>
              <a:rPr lang="en-US" sz="1400" dirty="0">
                <a:gradFill>
                  <a:gsLst>
                    <a:gs pos="2917">
                      <a:schemeClr val="tx1"/>
                    </a:gs>
                    <a:gs pos="30000">
                      <a:schemeClr val="tx1"/>
                    </a:gs>
                  </a:gsLst>
                  <a:lin ang="5400000" scaled="0"/>
                </a:gradFill>
              </a:rPr>
              <a:t>Data Replication</a:t>
            </a:r>
          </a:p>
        </p:txBody>
      </p:sp>
      <p:sp>
        <p:nvSpPr>
          <p:cNvPr id="5" name="TextBox 4"/>
          <p:cNvSpPr txBox="1"/>
          <p:nvPr/>
        </p:nvSpPr>
        <p:spPr>
          <a:xfrm>
            <a:off x="2552338" y="1257722"/>
            <a:ext cx="1629540" cy="640696"/>
          </a:xfrm>
          <a:prstGeom prst="rect">
            <a:avLst/>
          </a:prstGeom>
          <a:noFill/>
        </p:spPr>
        <p:txBody>
          <a:bodyPr wrap="none" lIns="182670" tIns="146135" rIns="182670" bIns="146135" rtlCol="0">
            <a:spAutoFit/>
          </a:bodyPr>
          <a:lstStyle/>
          <a:p>
            <a:pPr>
              <a:lnSpc>
                <a:spcPct val="90000"/>
              </a:lnSpc>
              <a:spcAft>
                <a:spcPts val="600"/>
              </a:spcAft>
            </a:pPr>
            <a:r>
              <a:rPr lang="en-US" sz="2400" dirty="0">
                <a:solidFill>
                  <a:schemeClr val="accent2"/>
                </a:solidFill>
              </a:rPr>
              <a:t>Yesterday</a:t>
            </a:r>
          </a:p>
        </p:txBody>
      </p:sp>
      <p:sp>
        <p:nvSpPr>
          <p:cNvPr id="33" name="TextBox 32"/>
          <p:cNvSpPr txBox="1"/>
          <p:nvPr/>
        </p:nvSpPr>
        <p:spPr>
          <a:xfrm>
            <a:off x="8754392" y="1257722"/>
            <a:ext cx="1145282" cy="640696"/>
          </a:xfrm>
          <a:prstGeom prst="rect">
            <a:avLst/>
          </a:prstGeom>
          <a:noFill/>
        </p:spPr>
        <p:txBody>
          <a:bodyPr wrap="none" lIns="182670" tIns="146135" rIns="182670" bIns="146135" rtlCol="0">
            <a:spAutoFit/>
          </a:bodyPr>
          <a:lstStyle/>
          <a:p>
            <a:pPr>
              <a:lnSpc>
                <a:spcPct val="90000"/>
              </a:lnSpc>
              <a:spcAft>
                <a:spcPts val="600"/>
              </a:spcAft>
            </a:pPr>
            <a:r>
              <a:rPr lang="en-US" sz="2400" dirty="0">
                <a:solidFill>
                  <a:schemeClr val="accent2"/>
                </a:solidFill>
              </a:rPr>
              <a:t>Today</a:t>
            </a:r>
          </a:p>
        </p:txBody>
      </p:sp>
      <p:sp>
        <p:nvSpPr>
          <p:cNvPr id="7" name="TextBox 6"/>
          <p:cNvSpPr txBox="1"/>
          <p:nvPr/>
        </p:nvSpPr>
        <p:spPr>
          <a:xfrm>
            <a:off x="1647529" y="3809747"/>
            <a:ext cx="728357" cy="549345"/>
          </a:xfrm>
          <a:prstGeom prst="rect">
            <a:avLst/>
          </a:prstGeom>
          <a:noFill/>
        </p:spPr>
        <p:txBody>
          <a:bodyPr wrap="none" lIns="182670" tIns="146135" rIns="182670" bIns="146135" rtlCol="0">
            <a:spAutoFit/>
          </a:bodyPr>
          <a:lstStyle/>
          <a:p>
            <a:pPr>
              <a:lnSpc>
                <a:spcPct val="90000"/>
              </a:lnSpc>
              <a:spcAft>
                <a:spcPts val="600"/>
              </a:spcAft>
            </a:pPr>
            <a:r>
              <a:rPr lang="en-US" dirty="0" smtClean="0">
                <a:gradFill>
                  <a:gsLst>
                    <a:gs pos="2917">
                      <a:schemeClr val="tx1"/>
                    </a:gs>
                    <a:gs pos="30000">
                      <a:schemeClr val="tx1"/>
                    </a:gs>
                  </a:gsLst>
                  <a:lin ang="5400000" scaled="0"/>
                </a:gradFill>
              </a:rPr>
              <a:t>8TB</a:t>
            </a:r>
          </a:p>
        </p:txBody>
      </p:sp>
      <p:sp>
        <p:nvSpPr>
          <p:cNvPr id="34" name="TextBox 33"/>
          <p:cNvSpPr txBox="1"/>
          <p:nvPr/>
        </p:nvSpPr>
        <p:spPr>
          <a:xfrm>
            <a:off x="4496360" y="3763983"/>
            <a:ext cx="728357" cy="549345"/>
          </a:xfrm>
          <a:prstGeom prst="rect">
            <a:avLst/>
          </a:prstGeom>
          <a:noFill/>
        </p:spPr>
        <p:txBody>
          <a:bodyPr wrap="none" lIns="182670" tIns="146135" rIns="182670" bIns="146135" rtlCol="0">
            <a:spAutoFit/>
          </a:bodyPr>
          <a:lstStyle/>
          <a:p>
            <a:pPr>
              <a:lnSpc>
                <a:spcPct val="90000"/>
              </a:lnSpc>
              <a:spcAft>
                <a:spcPts val="600"/>
              </a:spcAft>
            </a:pPr>
            <a:r>
              <a:rPr lang="en-US" dirty="0" smtClean="0">
                <a:gradFill>
                  <a:gsLst>
                    <a:gs pos="2917">
                      <a:schemeClr val="tx1"/>
                    </a:gs>
                    <a:gs pos="30000">
                      <a:schemeClr val="tx1"/>
                    </a:gs>
                  </a:gsLst>
                  <a:lin ang="5400000" scaled="0"/>
                </a:gradFill>
              </a:rPr>
              <a:t>8TB</a:t>
            </a:r>
          </a:p>
        </p:txBody>
      </p:sp>
      <p:sp>
        <p:nvSpPr>
          <p:cNvPr id="35" name="TextBox 34"/>
          <p:cNvSpPr txBox="1"/>
          <p:nvPr/>
        </p:nvSpPr>
        <p:spPr>
          <a:xfrm>
            <a:off x="7425283" y="3638136"/>
            <a:ext cx="728357" cy="549345"/>
          </a:xfrm>
          <a:prstGeom prst="rect">
            <a:avLst/>
          </a:prstGeom>
          <a:noFill/>
        </p:spPr>
        <p:txBody>
          <a:bodyPr wrap="none" lIns="182670" tIns="146135" rIns="182670" bIns="146135" rtlCol="0">
            <a:spAutoFit/>
          </a:bodyPr>
          <a:lstStyle/>
          <a:p>
            <a:pPr>
              <a:lnSpc>
                <a:spcPct val="90000"/>
              </a:lnSpc>
              <a:spcAft>
                <a:spcPts val="600"/>
              </a:spcAft>
            </a:pPr>
            <a:r>
              <a:rPr lang="en-US" dirty="0" smtClean="0">
                <a:gradFill>
                  <a:gsLst>
                    <a:gs pos="2917">
                      <a:schemeClr val="tx1"/>
                    </a:gs>
                    <a:gs pos="30000">
                      <a:schemeClr val="tx1"/>
                    </a:gs>
                  </a:gsLst>
                  <a:lin ang="5400000" scaled="0"/>
                </a:gradFill>
              </a:rPr>
              <a:t>8TB</a:t>
            </a:r>
          </a:p>
        </p:txBody>
      </p:sp>
      <p:sp>
        <p:nvSpPr>
          <p:cNvPr id="36" name="TextBox 35"/>
          <p:cNvSpPr txBox="1"/>
          <p:nvPr/>
        </p:nvSpPr>
        <p:spPr>
          <a:xfrm>
            <a:off x="10560144" y="3546611"/>
            <a:ext cx="728357" cy="549345"/>
          </a:xfrm>
          <a:prstGeom prst="rect">
            <a:avLst/>
          </a:prstGeom>
          <a:noFill/>
        </p:spPr>
        <p:txBody>
          <a:bodyPr wrap="none" lIns="182670" tIns="146135" rIns="182670" bIns="146135" rtlCol="0">
            <a:spAutoFit/>
          </a:bodyPr>
          <a:lstStyle/>
          <a:p>
            <a:pPr>
              <a:lnSpc>
                <a:spcPct val="90000"/>
              </a:lnSpc>
              <a:spcAft>
                <a:spcPts val="600"/>
              </a:spcAft>
            </a:pPr>
            <a:r>
              <a:rPr lang="en-US" dirty="0" smtClean="0">
                <a:gradFill>
                  <a:gsLst>
                    <a:gs pos="2917">
                      <a:schemeClr val="tx1"/>
                    </a:gs>
                    <a:gs pos="30000">
                      <a:schemeClr val="tx1"/>
                    </a:gs>
                  </a:gsLst>
                  <a:lin ang="5400000" scaled="0"/>
                </a:gradFill>
              </a:rPr>
              <a:t>8TB</a:t>
            </a:r>
          </a:p>
        </p:txBody>
      </p:sp>
    </p:spTree>
    <p:extLst>
      <p:ext uri="{BB962C8B-B14F-4D97-AF65-F5344CB8AC3E}">
        <p14:creationId xmlns:p14="http://schemas.microsoft.com/office/powerpoint/2010/main" val="2031784759"/>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1" grpId="0"/>
      <p:bldP spid="33" grpId="0"/>
      <p:bldP spid="35" grpId="0"/>
      <p:bldP spid="3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1" y="296899"/>
            <a:ext cx="11889564" cy="1256757"/>
          </a:xfrm>
          <a:noFill/>
          <a:ln w="9525">
            <a:noFill/>
            <a:miter lim="800000"/>
            <a:headEnd/>
            <a:tailEnd/>
          </a:ln>
        </p:spPr>
        <p:txBody>
          <a:bodyPr vert="horz" wrap="square" lIns="124212" tIns="62106" rIns="124212" bIns="62106" numCol="1" anchor="ctr" anchorCtr="0" compatLnSpc="1">
            <a:prstTxWarp prst="textNoShape">
              <a:avLst/>
            </a:prstTxWarp>
          </a:bodyPr>
          <a:lstStyle/>
          <a:p>
            <a:r>
              <a:rPr lang="en-US" sz="4400" dirty="0"/>
              <a:t>How Do I Sell SnapCLOUD? </a:t>
            </a:r>
            <a:br>
              <a:rPr lang="en-US" sz="4400" dirty="0"/>
            </a:br>
            <a:r>
              <a:rPr lang="en-US" sz="4400" dirty="0"/>
              <a:t>Already a Sphere3D Partner</a:t>
            </a:r>
          </a:p>
        </p:txBody>
      </p:sp>
      <p:grpSp>
        <p:nvGrpSpPr>
          <p:cNvPr id="5" name="Group 4"/>
          <p:cNvGrpSpPr/>
          <p:nvPr/>
        </p:nvGrpSpPr>
        <p:grpSpPr>
          <a:xfrm>
            <a:off x="370690" y="3287728"/>
            <a:ext cx="2038215" cy="1124086"/>
            <a:chOff x="245" y="2524792"/>
            <a:chExt cx="2248173" cy="1124086"/>
          </a:xfrm>
        </p:grpSpPr>
        <p:sp>
          <p:nvSpPr>
            <p:cNvPr id="6" name="Rounded Rectangle 5"/>
            <p:cNvSpPr/>
            <p:nvPr/>
          </p:nvSpPr>
          <p:spPr>
            <a:xfrm>
              <a:off x="245" y="2524792"/>
              <a:ext cx="2248173" cy="1124086"/>
            </a:xfrm>
            <a:prstGeom prst="rect">
              <a:avLst/>
            </a:prstGeom>
            <a:solidFill>
              <a:srgbClr val="2E3192"/>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7" name="Rounded Rectangle 4"/>
            <p:cNvSpPr/>
            <p:nvPr/>
          </p:nvSpPr>
          <p:spPr>
            <a:xfrm>
              <a:off x="33168" y="2557715"/>
              <a:ext cx="2182327" cy="10582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algn="ctr" defTabSz="621584">
                <a:lnSpc>
                  <a:spcPct val="90000"/>
                </a:lnSpc>
                <a:spcBef>
                  <a:spcPct val="0"/>
                </a:spcBef>
                <a:spcAft>
                  <a:spcPct val="35000"/>
                </a:spcAft>
              </a:pPr>
              <a:r>
                <a:rPr lang="en-US" sz="1600" dirty="0"/>
                <a:t>Are you a </a:t>
              </a:r>
              <a:br>
                <a:rPr lang="en-US" sz="1600" dirty="0"/>
              </a:br>
              <a:r>
                <a:rPr lang="en-US" sz="1600" dirty="0"/>
                <a:t>Microsoft Partner?</a:t>
              </a:r>
            </a:p>
          </p:txBody>
        </p:sp>
      </p:grpSp>
      <p:sp>
        <p:nvSpPr>
          <p:cNvPr id="13" name="Rounded Rectangle 5"/>
          <p:cNvSpPr/>
          <p:nvPr/>
        </p:nvSpPr>
        <p:spPr>
          <a:xfrm>
            <a:off x="3784168" y="4129728"/>
            <a:ext cx="2038215" cy="1124086"/>
          </a:xfrm>
          <a:prstGeom prst="rect">
            <a:avLst/>
          </a:prstGeom>
          <a:solidFill>
            <a:srgbClr val="2E3192"/>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14" name="Rounded Rectangle 4"/>
          <p:cNvSpPr/>
          <p:nvPr/>
        </p:nvSpPr>
        <p:spPr>
          <a:xfrm>
            <a:off x="3916757" y="4172922"/>
            <a:ext cx="1785411" cy="10582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84" tIns="8884" rIns="8884" bIns="8884" numCol="1" spcCol="1270" anchor="ctr" anchorCtr="0">
            <a:noAutofit/>
          </a:bodyPr>
          <a:lstStyle/>
          <a:p>
            <a:pPr algn="ctr" defTabSz="621584">
              <a:lnSpc>
                <a:spcPct val="90000"/>
              </a:lnSpc>
              <a:spcBef>
                <a:spcPct val="0"/>
              </a:spcBef>
              <a:spcAft>
                <a:spcPct val="35000"/>
              </a:spcAft>
            </a:pPr>
            <a:r>
              <a:rPr lang="en-US" sz="1600" dirty="0"/>
              <a:t>Become a Microsoft Partner</a:t>
            </a:r>
          </a:p>
        </p:txBody>
      </p:sp>
      <p:sp>
        <p:nvSpPr>
          <p:cNvPr id="15" name="Rounded Rectangle 5"/>
          <p:cNvSpPr/>
          <p:nvPr/>
        </p:nvSpPr>
        <p:spPr>
          <a:xfrm>
            <a:off x="7171433" y="3329267"/>
            <a:ext cx="2038215" cy="1218901"/>
          </a:xfrm>
          <a:prstGeom prst="rect">
            <a:avLst/>
          </a:prstGeom>
          <a:solidFill>
            <a:srgbClr val="FAA63D"/>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18" name="Rounded Rectangle 5"/>
          <p:cNvSpPr/>
          <p:nvPr/>
        </p:nvSpPr>
        <p:spPr>
          <a:xfrm>
            <a:off x="7132677" y="1844312"/>
            <a:ext cx="2939872" cy="1260228"/>
          </a:xfrm>
          <a:prstGeom prst="rect">
            <a:avLst/>
          </a:prstGeom>
          <a:solidFill>
            <a:srgbClr val="009EE1"/>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cxnSp>
        <p:nvCxnSpPr>
          <p:cNvPr id="26" name="Elbow Connector 25"/>
          <p:cNvCxnSpPr>
            <a:endCxn id="13" idx="1"/>
          </p:cNvCxnSpPr>
          <p:nvPr/>
        </p:nvCxnSpPr>
        <p:spPr>
          <a:xfrm>
            <a:off x="2408905" y="4027479"/>
            <a:ext cx="1375263" cy="664301"/>
          </a:xfrm>
          <a:prstGeom prst="bentConnector3">
            <a:avLst>
              <a:gd name="adj1" fmla="val 28335"/>
            </a:avLst>
          </a:prstGeom>
          <a:ln w="34925">
            <a:solidFill>
              <a:schemeClr val="bg1">
                <a:lumMod val="65000"/>
              </a:schemeClr>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27" name="Elbow Connector 26"/>
          <p:cNvCxnSpPr>
            <a:stCxn id="9" idx="3"/>
            <a:endCxn id="35" idx="1"/>
          </p:cNvCxnSpPr>
          <p:nvPr/>
        </p:nvCxnSpPr>
        <p:spPr>
          <a:xfrm flipV="1">
            <a:off x="5822373" y="2476644"/>
            <a:ext cx="1337911" cy="576165"/>
          </a:xfrm>
          <a:prstGeom prst="bentConnector3">
            <a:avLst>
              <a:gd name="adj1" fmla="val 29266"/>
            </a:avLst>
          </a:prstGeom>
          <a:ln w="34925">
            <a:solidFill>
              <a:schemeClr val="bg1">
                <a:lumMod val="65000"/>
              </a:schemeClr>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9" name="Rounded Rectangle 5"/>
          <p:cNvSpPr/>
          <p:nvPr/>
        </p:nvSpPr>
        <p:spPr>
          <a:xfrm>
            <a:off x="3784168" y="2490756"/>
            <a:ext cx="2038215" cy="1124086"/>
          </a:xfrm>
          <a:prstGeom prst="rect">
            <a:avLst/>
          </a:prstGeom>
          <a:solidFill>
            <a:srgbClr val="2E3192"/>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10" name="Rounded Rectangle 4"/>
          <p:cNvSpPr/>
          <p:nvPr/>
        </p:nvSpPr>
        <p:spPr>
          <a:xfrm>
            <a:off x="3814004" y="2534169"/>
            <a:ext cx="1978518" cy="1058240"/>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8884" tIns="8884" rIns="8884" bIns="8884" numCol="1" spcCol="1270" anchor="ctr" anchorCtr="0">
            <a:noAutofit/>
          </a:bodyPr>
          <a:lstStyle/>
          <a:p>
            <a:pPr algn="ctr" defTabSz="621584">
              <a:lnSpc>
                <a:spcPct val="90000"/>
              </a:lnSpc>
              <a:spcBef>
                <a:spcPct val="0"/>
              </a:spcBef>
              <a:spcAft>
                <a:spcPct val="35000"/>
              </a:spcAft>
            </a:pPr>
            <a:r>
              <a:rPr lang="en-US" sz="1600" dirty="0"/>
              <a:t>Have you sold products in Azure?</a:t>
            </a:r>
          </a:p>
        </p:txBody>
      </p:sp>
      <p:sp>
        <p:nvSpPr>
          <p:cNvPr id="35" name="Rounded Rectangle 4"/>
          <p:cNvSpPr/>
          <p:nvPr/>
        </p:nvSpPr>
        <p:spPr>
          <a:xfrm>
            <a:off x="7160285" y="1947513"/>
            <a:ext cx="2912266" cy="1058240"/>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8884" tIns="8884" rIns="8884" bIns="8884" numCol="1" spcCol="1270" anchor="ctr" anchorCtr="0">
            <a:noAutofit/>
          </a:bodyPr>
          <a:lstStyle/>
          <a:p>
            <a:pPr algn="ctr" defTabSz="621584">
              <a:spcBef>
                <a:spcPct val="0"/>
              </a:spcBef>
              <a:spcAft>
                <a:spcPct val="35000"/>
              </a:spcAft>
            </a:pPr>
            <a:r>
              <a:rPr lang="en-US" sz="1600" dirty="0"/>
              <a:t>Sell SnapCLOUD in </a:t>
            </a:r>
            <a:br>
              <a:rPr lang="en-US" sz="1600" dirty="0"/>
            </a:br>
            <a:r>
              <a:rPr lang="en-US" sz="1600" dirty="0"/>
              <a:t>“Pay as You Go” model deployed in “Azure in Open” model</a:t>
            </a:r>
          </a:p>
        </p:txBody>
      </p:sp>
      <p:sp>
        <p:nvSpPr>
          <p:cNvPr id="36" name="Rounded Rectangle 4"/>
          <p:cNvSpPr/>
          <p:nvPr/>
        </p:nvSpPr>
        <p:spPr>
          <a:xfrm>
            <a:off x="7195187" y="3408204"/>
            <a:ext cx="1978518" cy="10582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84" tIns="8884" rIns="8884" bIns="8884" numCol="1" spcCol="1270" anchor="ctr" anchorCtr="0">
            <a:noAutofit/>
          </a:bodyPr>
          <a:lstStyle/>
          <a:p>
            <a:pPr algn="ctr" defTabSz="621584">
              <a:lnSpc>
                <a:spcPct val="90000"/>
              </a:lnSpc>
              <a:spcBef>
                <a:spcPct val="0"/>
              </a:spcBef>
              <a:spcAft>
                <a:spcPct val="35000"/>
              </a:spcAft>
            </a:pPr>
            <a:r>
              <a:rPr lang="en-US" sz="1600" dirty="0"/>
              <a:t>Learn about </a:t>
            </a:r>
            <a:br>
              <a:rPr lang="en-US" sz="1600" dirty="0"/>
            </a:br>
            <a:r>
              <a:rPr lang="en-US" sz="1600" dirty="0"/>
              <a:t>“Azure in Open”</a:t>
            </a:r>
          </a:p>
        </p:txBody>
      </p:sp>
      <p:grpSp>
        <p:nvGrpSpPr>
          <p:cNvPr id="50" name="Group 49"/>
          <p:cNvGrpSpPr/>
          <p:nvPr/>
        </p:nvGrpSpPr>
        <p:grpSpPr>
          <a:xfrm>
            <a:off x="10227911" y="3429143"/>
            <a:ext cx="1874011" cy="2391548"/>
            <a:chOff x="11119935" y="3635340"/>
            <a:chExt cx="1874011" cy="2391548"/>
          </a:xfrm>
        </p:grpSpPr>
        <p:sp>
          <p:nvSpPr>
            <p:cNvPr id="47" name="TextBox 46"/>
            <p:cNvSpPr txBox="1"/>
            <p:nvPr/>
          </p:nvSpPr>
          <p:spPr>
            <a:xfrm>
              <a:off x="11119935" y="3635340"/>
              <a:ext cx="1862871" cy="2391548"/>
            </a:xfrm>
            <a:prstGeom prst="rect">
              <a:avLst/>
            </a:prstGeom>
            <a:solidFill>
              <a:srgbClr val="FAA63D"/>
            </a:solidFill>
            <a:ln>
              <a:noFill/>
            </a:ln>
            <a:extLst/>
          </p:spPr>
          <p:txBody>
            <a:bodyPr wrap="square" lIns="137160" tIns="91440" rIns="137160" bIns="91440" rtlCol="0" anchor="t" anchorCtr="0">
              <a:noAutofit/>
            </a:bodyPr>
            <a:lstStyle>
              <a:defPPr>
                <a:defRPr lang="en-US"/>
              </a:defPPr>
              <a:lvl1pPr algn="ctr">
                <a:defRPr sz="2400">
                  <a:ln>
                    <a:solidFill>
                      <a:srgbClr val="FFFFFF">
                        <a:alpha val="0"/>
                      </a:srgbClr>
                    </a:solidFill>
                  </a:ln>
                  <a:solidFill>
                    <a:srgbClr val="FFFFFF"/>
                  </a:solidFill>
                  <a:latin typeface="+mj-lt"/>
                  <a:ea typeface="Segoe UI" pitchFamily="34" charset="0"/>
                  <a:cs typeface="Segoe UI" pitchFamily="34" charset="0"/>
                </a:defRPr>
              </a:lvl1pPr>
            </a:lstStyle>
            <a:p>
              <a:pPr marL="53913"/>
              <a:r>
                <a:rPr lang="en-US" sz="1600" dirty="0">
                  <a:ln>
                    <a:noFill/>
                  </a:ln>
                  <a:latin typeface="+mn-lt"/>
                </a:rPr>
                <a:t>Azure in Open</a:t>
              </a:r>
            </a:p>
          </p:txBody>
        </p:sp>
        <p:sp>
          <p:nvSpPr>
            <p:cNvPr id="48" name="Rectangle 47"/>
            <p:cNvSpPr/>
            <p:nvPr/>
          </p:nvSpPr>
          <p:spPr bwMode="auto">
            <a:xfrm>
              <a:off x="11131075" y="4041214"/>
              <a:ext cx="1862871" cy="1795543"/>
            </a:xfrm>
            <a:prstGeom prst="rect">
              <a:avLst/>
            </a:prstGeom>
            <a:solidFill>
              <a:schemeClr val="bg1">
                <a:lumMod val="95000"/>
              </a:schemeClr>
            </a:solidFill>
          </p:spPr>
          <p:txBody>
            <a:bodyPr vert="horz" wrap="square" lIns="91440" tIns="182880" rIns="91440" bIns="91440" rtlCol="0" anchor="ctr" anchorCtr="0">
              <a:no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171254" indent="-171254" defTabSz="931525">
                <a:spcBef>
                  <a:spcPts val="800"/>
                </a:spcBef>
                <a:buFont typeface="Arial" panose="020B0604020202020204" pitchFamily="34" charset="0"/>
                <a:buChar char="•"/>
              </a:pPr>
              <a:r>
                <a:rPr lang="en-US" sz="1400" dirty="0">
                  <a:solidFill>
                    <a:srgbClr val="505050"/>
                  </a:solidFill>
                </a:rPr>
                <a:t>Flexibility with Volume Licensing through a familiar vehicle for SMBs</a:t>
              </a:r>
            </a:p>
            <a:p>
              <a:pPr marL="171254" indent="-171254" defTabSz="931525">
                <a:spcBef>
                  <a:spcPts val="800"/>
                </a:spcBef>
                <a:buFont typeface="Arial" panose="020B0604020202020204" pitchFamily="34" charset="0"/>
                <a:buChar char="•"/>
              </a:pPr>
              <a:r>
                <a:rPr lang="en-US" sz="1400" dirty="0">
                  <a:solidFill>
                    <a:srgbClr val="505050"/>
                  </a:solidFill>
                </a:rPr>
                <a:t>Opportunity for partners to earn margins/incentives</a:t>
              </a:r>
            </a:p>
          </p:txBody>
        </p:sp>
      </p:grpSp>
      <p:grpSp>
        <p:nvGrpSpPr>
          <p:cNvPr id="51" name="Group 50"/>
          <p:cNvGrpSpPr/>
          <p:nvPr/>
        </p:nvGrpSpPr>
        <p:grpSpPr>
          <a:xfrm>
            <a:off x="10243337" y="1569377"/>
            <a:ext cx="1862871" cy="1718363"/>
            <a:chOff x="10284431" y="4348299"/>
            <a:chExt cx="1862871" cy="1718363"/>
          </a:xfrm>
        </p:grpSpPr>
        <p:sp>
          <p:nvSpPr>
            <p:cNvPr id="52" name="TextBox 51"/>
            <p:cNvSpPr txBox="1"/>
            <p:nvPr/>
          </p:nvSpPr>
          <p:spPr>
            <a:xfrm>
              <a:off x="10284431" y="4348299"/>
              <a:ext cx="1862871" cy="1718363"/>
            </a:xfrm>
            <a:prstGeom prst="rect">
              <a:avLst/>
            </a:prstGeom>
            <a:solidFill>
              <a:srgbClr val="009EE1"/>
            </a:solidFill>
            <a:ln>
              <a:noFill/>
            </a:ln>
            <a:extLst/>
          </p:spPr>
          <p:txBody>
            <a:bodyPr wrap="square" lIns="137160" tIns="91440" rIns="137160" bIns="91440" rtlCol="0" anchor="t" anchorCtr="0">
              <a:noAutofit/>
            </a:bodyPr>
            <a:lstStyle>
              <a:defPPr>
                <a:defRPr lang="en-US"/>
              </a:defPPr>
              <a:lvl1pPr algn="ctr">
                <a:defRPr sz="2400">
                  <a:ln>
                    <a:solidFill>
                      <a:srgbClr val="FFFFFF">
                        <a:alpha val="0"/>
                      </a:srgbClr>
                    </a:solidFill>
                  </a:ln>
                  <a:solidFill>
                    <a:srgbClr val="FFFFFF"/>
                  </a:solidFill>
                  <a:latin typeface="+mj-lt"/>
                  <a:ea typeface="Segoe UI" pitchFamily="34" charset="0"/>
                  <a:cs typeface="Segoe UI" pitchFamily="34" charset="0"/>
                </a:defRPr>
              </a:lvl1pPr>
            </a:lstStyle>
            <a:p>
              <a:pPr marL="53913"/>
              <a:r>
                <a:rPr lang="en-US" sz="1600" dirty="0">
                  <a:ln>
                    <a:noFill/>
                  </a:ln>
                  <a:latin typeface="+mn-lt"/>
                </a:rPr>
                <a:t>Pay as You Go</a:t>
              </a:r>
            </a:p>
          </p:txBody>
        </p:sp>
        <p:sp>
          <p:nvSpPr>
            <p:cNvPr id="53" name="Rectangle 52"/>
            <p:cNvSpPr/>
            <p:nvPr/>
          </p:nvSpPr>
          <p:spPr bwMode="auto">
            <a:xfrm>
              <a:off x="10284431" y="4821014"/>
              <a:ext cx="1862871" cy="1142906"/>
            </a:xfrm>
            <a:prstGeom prst="rect">
              <a:avLst/>
            </a:prstGeom>
            <a:solidFill>
              <a:schemeClr val="bg1">
                <a:lumMod val="95000"/>
              </a:schemeClr>
            </a:solidFill>
          </p:spPr>
          <p:txBody>
            <a:bodyPr vert="horz" wrap="square" lIns="91440" tIns="182880" rIns="91440" bIns="91440" rtlCol="0" anchor="ctr" anchorCtr="0">
              <a:no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171254" indent="-171254" defTabSz="931525">
                <a:spcBef>
                  <a:spcPts val="800"/>
                </a:spcBef>
                <a:buFont typeface="Arial" panose="020B0604020202020204" pitchFamily="34" charset="0"/>
                <a:buChar char="•"/>
              </a:pPr>
              <a:r>
                <a:rPr lang="en-US" sz="1400" dirty="0">
                  <a:solidFill>
                    <a:srgbClr val="505050"/>
                  </a:solidFill>
                </a:rPr>
                <a:t>Zero upfront, cancel anytime</a:t>
              </a:r>
            </a:p>
            <a:p>
              <a:pPr marL="171254" indent="-171254" defTabSz="931525">
                <a:spcBef>
                  <a:spcPts val="800"/>
                </a:spcBef>
                <a:buFont typeface="Arial" panose="020B0604020202020204" pitchFamily="34" charset="0"/>
                <a:buChar char="•"/>
              </a:pPr>
              <a:r>
                <a:rPr lang="en-US" sz="1400" dirty="0">
                  <a:solidFill>
                    <a:srgbClr val="505050"/>
                  </a:solidFill>
                </a:rPr>
                <a:t>No long-term commitment</a:t>
              </a:r>
            </a:p>
          </p:txBody>
        </p:sp>
        <p:sp>
          <p:nvSpPr>
            <p:cNvPr id="54" name="Isosceles Triangle 53"/>
            <p:cNvSpPr/>
            <p:nvPr/>
          </p:nvSpPr>
          <p:spPr bwMode="auto">
            <a:xfrm rot="10800000">
              <a:off x="11943686" y="4821014"/>
              <a:ext cx="122005" cy="107662"/>
            </a:xfrm>
            <a:prstGeom prst="triangle">
              <a:avLst>
                <a:gd name="adj" fmla="val 100000"/>
              </a:avLst>
            </a:prstGeom>
            <a:solidFill>
              <a:srgbClr val="009EE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1397" fontAlgn="base">
                <a:lnSpc>
                  <a:spcPct val="90000"/>
                </a:lnSpc>
                <a:spcBef>
                  <a:spcPct val="0"/>
                </a:spcBef>
                <a:spcAft>
                  <a:spcPct val="0"/>
                </a:spcAft>
              </a:pPr>
              <a:endParaRPr lang="en-US" sz="1100" dirty="0" err="1">
                <a:gradFill>
                  <a:gsLst>
                    <a:gs pos="0">
                      <a:srgbClr val="FFFFFF"/>
                    </a:gs>
                    <a:gs pos="100000">
                      <a:srgbClr val="FFFFFF"/>
                    </a:gs>
                  </a:gsLst>
                  <a:lin ang="5400000" scaled="0"/>
                </a:gradFill>
                <a:ea typeface="Segoe UI" pitchFamily="34" charset="0"/>
                <a:cs typeface="Segoe UI" pitchFamily="34" charset="0"/>
              </a:endParaRPr>
            </a:p>
          </p:txBody>
        </p:sp>
      </p:grpSp>
      <p:sp>
        <p:nvSpPr>
          <p:cNvPr id="11" name="TextBox 10"/>
          <p:cNvSpPr txBox="1"/>
          <p:nvPr/>
        </p:nvSpPr>
        <p:spPr>
          <a:xfrm>
            <a:off x="6447789" y="2338134"/>
            <a:ext cx="421668" cy="287744"/>
          </a:xfrm>
          <a:prstGeom prst="rect">
            <a:avLst/>
          </a:prstGeom>
          <a:solidFill>
            <a:schemeClr val="bg1"/>
          </a:solidFill>
        </p:spPr>
        <p:txBody>
          <a:bodyPr wrap="none" lIns="27396" tIns="0" rIns="27396" bIns="0" rtlCol="0">
            <a:spAutoFit/>
          </a:bodyPr>
          <a:lstStyle/>
          <a:p>
            <a:pPr>
              <a:lnSpc>
                <a:spcPct val="90000"/>
              </a:lnSpc>
              <a:spcAft>
                <a:spcPts val="600"/>
              </a:spcAft>
            </a:pPr>
            <a:r>
              <a:rPr lang="en-US" sz="2000" dirty="0">
                <a:gradFill>
                  <a:gsLst>
                    <a:gs pos="2917">
                      <a:schemeClr val="tx1"/>
                    </a:gs>
                    <a:gs pos="30000">
                      <a:schemeClr val="tx1"/>
                    </a:gs>
                  </a:gsLst>
                  <a:lin ang="5400000" scaled="0"/>
                </a:gradFill>
              </a:rPr>
              <a:t>Yes</a:t>
            </a:r>
          </a:p>
        </p:txBody>
      </p:sp>
      <p:cxnSp>
        <p:nvCxnSpPr>
          <p:cNvPr id="70" name="Elbow Connector 69"/>
          <p:cNvCxnSpPr/>
          <p:nvPr/>
        </p:nvCxnSpPr>
        <p:spPr>
          <a:xfrm flipV="1">
            <a:off x="2406209" y="3052811"/>
            <a:ext cx="1337911" cy="576165"/>
          </a:xfrm>
          <a:prstGeom prst="bentConnector3">
            <a:avLst>
              <a:gd name="adj1" fmla="val 29266"/>
            </a:avLst>
          </a:prstGeom>
          <a:ln w="34925">
            <a:solidFill>
              <a:schemeClr val="bg1">
                <a:lumMod val="65000"/>
              </a:schemeClr>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3055328" y="2914299"/>
            <a:ext cx="421668" cy="287744"/>
          </a:xfrm>
          <a:prstGeom prst="rect">
            <a:avLst/>
          </a:prstGeom>
          <a:solidFill>
            <a:schemeClr val="bg1"/>
          </a:solidFill>
        </p:spPr>
        <p:txBody>
          <a:bodyPr wrap="none" lIns="27396" tIns="0" rIns="27396" bIns="0" rtlCol="0">
            <a:spAutoFit/>
          </a:bodyPr>
          <a:lstStyle/>
          <a:p>
            <a:pPr>
              <a:lnSpc>
                <a:spcPct val="90000"/>
              </a:lnSpc>
              <a:spcAft>
                <a:spcPts val="600"/>
              </a:spcAft>
            </a:pPr>
            <a:r>
              <a:rPr lang="en-US" sz="2000" dirty="0">
                <a:gradFill>
                  <a:gsLst>
                    <a:gs pos="2917">
                      <a:schemeClr val="tx1"/>
                    </a:gs>
                    <a:gs pos="30000">
                      <a:schemeClr val="tx1"/>
                    </a:gs>
                  </a:gsLst>
                  <a:lin ang="5400000" scaled="0"/>
                </a:gradFill>
              </a:rPr>
              <a:t>Yes</a:t>
            </a:r>
          </a:p>
        </p:txBody>
      </p:sp>
      <p:sp>
        <p:nvSpPr>
          <p:cNvPr id="12" name="TextBox 11"/>
          <p:cNvSpPr txBox="1"/>
          <p:nvPr/>
        </p:nvSpPr>
        <p:spPr>
          <a:xfrm>
            <a:off x="3064882" y="4552090"/>
            <a:ext cx="362241" cy="287744"/>
          </a:xfrm>
          <a:prstGeom prst="rect">
            <a:avLst/>
          </a:prstGeom>
          <a:solidFill>
            <a:schemeClr val="bg1"/>
          </a:solidFill>
        </p:spPr>
        <p:txBody>
          <a:bodyPr wrap="none" lIns="27396" tIns="0" rIns="27396" bIns="0" rtlCol="0">
            <a:spAutoFit/>
          </a:bodyPr>
          <a:lstStyle/>
          <a:p>
            <a:pPr>
              <a:lnSpc>
                <a:spcPct val="90000"/>
              </a:lnSpc>
              <a:spcAft>
                <a:spcPts val="600"/>
              </a:spcAft>
            </a:pPr>
            <a:r>
              <a:rPr lang="en-US" sz="2000" dirty="0">
                <a:gradFill>
                  <a:gsLst>
                    <a:gs pos="2917">
                      <a:schemeClr val="tx1"/>
                    </a:gs>
                    <a:gs pos="30000">
                      <a:schemeClr val="tx1"/>
                    </a:gs>
                  </a:gsLst>
                  <a:lin ang="5400000" scaled="0"/>
                </a:gradFill>
              </a:rPr>
              <a:t>No</a:t>
            </a:r>
          </a:p>
        </p:txBody>
      </p:sp>
      <p:cxnSp>
        <p:nvCxnSpPr>
          <p:cNvPr id="79" name="Elbow Connector 78"/>
          <p:cNvCxnSpPr/>
          <p:nvPr/>
        </p:nvCxnSpPr>
        <p:spPr>
          <a:xfrm>
            <a:off x="5811243" y="3274428"/>
            <a:ext cx="1375263" cy="664301"/>
          </a:xfrm>
          <a:prstGeom prst="bentConnector3">
            <a:avLst>
              <a:gd name="adj1" fmla="val 28335"/>
            </a:avLst>
          </a:prstGeom>
          <a:ln w="34925">
            <a:solidFill>
              <a:schemeClr val="bg1">
                <a:lumMod val="65000"/>
              </a:schemeClr>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6467220" y="3799038"/>
            <a:ext cx="362241" cy="287744"/>
          </a:xfrm>
          <a:prstGeom prst="rect">
            <a:avLst/>
          </a:prstGeom>
          <a:solidFill>
            <a:schemeClr val="bg1"/>
          </a:solidFill>
        </p:spPr>
        <p:txBody>
          <a:bodyPr wrap="none" lIns="27396" tIns="0" rIns="27396" bIns="0" rtlCol="0">
            <a:spAutoFit/>
          </a:bodyPr>
          <a:lstStyle/>
          <a:p>
            <a:pPr>
              <a:lnSpc>
                <a:spcPct val="90000"/>
              </a:lnSpc>
              <a:spcAft>
                <a:spcPts val="600"/>
              </a:spcAft>
            </a:pPr>
            <a:r>
              <a:rPr lang="en-US" sz="2000" dirty="0">
                <a:gradFill>
                  <a:gsLst>
                    <a:gs pos="2917">
                      <a:schemeClr val="tx1"/>
                    </a:gs>
                    <a:gs pos="30000">
                      <a:schemeClr val="tx1"/>
                    </a:gs>
                  </a:gsLst>
                  <a:lin ang="5400000" scaled="0"/>
                </a:gradFill>
              </a:rPr>
              <a:t>No</a:t>
            </a:r>
          </a:p>
        </p:txBody>
      </p:sp>
      <p:sp>
        <p:nvSpPr>
          <p:cNvPr id="3" name="Rectangle 2"/>
          <p:cNvSpPr/>
          <p:nvPr/>
        </p:nvSpPr>
        <p:spPr>
          <a:xfrm>
            <a:off x="3469133" y="5384636"/>
            <a:ext cx="5431369" cy="369332"/>
          </a:xfrm>
          <a:prstGeom prst="rect">
            <a:avLst/>
          </a:prstGeom>
        </p:spPr>
        <p:txBody>
          <a:bodyPr wrap="none" lIns="91407" tIns="45703" rIns="91407" bIns="45703">
            <a:spAutoFit/>
          </a:bodyPr>
          <a:lstStyle/>
          <a:p>
            <a:r>
              <a:rPr lang="en-US" dirty="0"/>
              <a:t>https://</a:t>
            </a:r>
            <a:r>
              <a:rPr lang="en-US" dirty="0" err="1"/>
              <a:t>partner.microsoft.com</a:t>
            </a:r>
            <a:r>
              <a:rPr lang="en-US" dirty="0"/>
              <a:t>/en-us/become-a-partner</a:t>
            </a:r>
          </a:p>
        </p:txBody>
      </p:sp>
    </p:spTree>
    <p:extLst>
      <p:ext uri="{BB962C8B-B14F-4D97-AF65-F5344CB8AC3E}">
        <p14:creationId xmlns:p14="http://schemas.microsoft.com/office/powerpoint/2010/main" val="1652174543"/>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088" y="637012"/>
            <a:ext cx="4111848" cy="699453"/>
          </a:xfrm>
        </p:spPr>
        <p:txBody>
          <a:bodyPr/>
          <a:lstStyle/>
          <a:p>
            <a:r>
              <a:rPr lang="en-US" dirty="0" smtClean="0"/>
              <a:t>Becoming Microsoft Partner</a:t>
            </a:r>
            <a:endParaRPr lang="en-US" dirty="0"/>
          </a:p>
        </p:txBody>
      </p:sp>
      <p:sp>
        <p:nvSpPr>
          <p:cNvPr id="3" name="TextBox 2"/>
          <p:cNvSpPr txBox="1"/>
          <p:nvPr/>
        </p:nvSpPr>
        <p:spPr>
          <a:xfrm>
            <a:off x="622347" y="2028662"/>
            <a:ext cx="3857103" cy="2862323"/>
          </a:xfrm>
          <a:prstGeom prst="rect">
            <a:avLst/>
          </a:prstGeom>
          <a:noFill/>
        </p:spPr>
        <p:txBody>
          <a:bodyPr wrap="square" lIns="91407" tIns="45703" rIns="91407" bIns="45703" rtlCol="0">
            <a:spAutoFit/>
          </a:bodyPr>
          <a:lstStyle/>
          <a:p>
            <a:pPr marL="342768" indent="-342768">
              <a:buFontTx/>
              <a:buAutoNum type="arabicPeriod"/>
            </a:pPr>
            <a:r>
              <a:rPr lang="en-US" b="1" dirty="0" smtClean="0">
                <a:solidFill>
                  <a:schemeClr val="tx1">
                    <a:lumMod val="75000"/>
                  </a:schemeClr>
                </a:solidFill>
                <a:latin typeface="Arial" panose="020B0604020202020204" pitchFamily="34" charset="0"/>
                <a:cs typeface="Arial" panose="020B0604020202020204" pitchFamily="34" charset="0"/>
              </a:rPr>
              <a:t>Go to </a:t>
            </a:r>
            <a:r>
              <a:rPr lang="en-US" dirty="0"/>
              <a:t>https://</a:t>
            </a:r>
            <a:r>
              <a:rPr lang="en-US" dirty="0" err="1"/>
              <a:t>partner.microsoft.com</a:t>
            </a:r>
            <a:r>
              <a:rPr lang="en-US" dirty="0"/>
              <a:t>/en-us/become-a-</a:t>
            </a:r>
            <a:r>
              <a:rPr lang="en-US" dirty="0" smtClean="0"/>
              <a:t>partner</a:t>
            </a:r>
            <a:endParaRPr lang="en-US" b="1" dirty="0" smtClean="0">
              <a:solidFill>
                <a:schemeClr val="tx1">
                  <a:lumMod val="75000"/>
                </a:schemeClr>
              </a:solidFill>
              <a:latin typeface="Arial" panose="020B0604020202020204" pitchFamily="34" charset="0"/>
              <a:cs typeface="Arial" panose="020B0604020202020204" pitchFamily="34" charset="0"/>
            </a:endParaRPr>
          </a:p>
          <a:p>
            <a:pPr marL="342768" indent="-342768">
              <a:buAutoNum type="arabicPeriod"/>
            </a:pPr>
            <a:r>
              <a:rPr lang="en-US" b="1" dirty="0" smtClean="0">
                <a:solidFill>
                  <a:schemeClr val="tx1">
                    <a:lumMod val="75000"/>
                  </a:schemeClr>
                </a:solidFill>
                <a:latin typeface="Arial" panose="020B0604020202020204" pitchFamily="34" charset="0"/>
                <a:cs typeface="Arial" panose="020B0604020202020204" pitchFamily="34" charset="0"/>
              </a:rPr>
              <a:t>Fill out a simple application</a:t>
            </a:r>
          </a:p>
          <a:p>
            <a:pPr marL="342768" indent="-342768">
              <a:buFontTx/>
              <a:buAutoNum type="arabicPeriod"/>
            </a:pPr>
            <a:r>
              <a:rPr lang="en-US" b="1" dirty="0" smtClean="0">
                <a:solidFill>
                  <a:schemeClr val="tx1">
                    <a:lumMod val="75000"/>
                  </a:schemeClr>
                </a:solidFill>
                <a:latin typeface="Arial" panose="020B0604020202020204" pitchFamily="34" charset="0"/>
                <a:cs typeface="Arial" panose="020B0604020202020204" pitchFamily="34" charset="0"/>
              </a:rPr>
              <a:t>Allow </a:t>
            </a:r>
            <a:r>
              <a:rPr lang="en-US" b="1" dirty="0">
                <a:solidFill>
                  <a:schemeClr val="tx1">
                    <a:lumMod val="75000"/>
                  </a:schemeClr>
                </a:solidFill>
                <a:latin typeface="Arial" panose="020B0604020202020204" pitchFamily="34" charset="0"/>
                <a:cs typeface="Arial" panose="020B0604020202020204" pitchFamily="34" charset="0"/>
              </a:rPr>
              <a:t>1-2 days </a:t>
            </a:r>
            <a:r>
              <a:rPr lang="en-US" b="1" dirty="0" smtClean="0">
                <a:solidFill>
                  <a:schemeClr val="tx1">
                    <a:lumMod val="75000"/>
                  </a:schemeClr>
                </a:solidFill>
                <a:latin typeface="Arial" panose="020B0604020202020204" pitchFamily="34" charset="0"/>
                <a:cs typeface="Arial" panose="020B0604020202020204" pitchFamily="34" charset="0"/>
              </a:rPr>
              <a:t>to go </a:t>
            </a:r>
            <a:r>
              <a:rPr lang="en-US" b="1" dirty="0">
                <a:solidFill>
                  <a:schemeClr val="tx1">
                    <a:lumMod val="75000"/>
                  </a:schemeClr>
                </a:solidFill>
                <a:latin typeface="Arial" panose="020B0604020202020204" pitchFamily="34" charset="0"/>
                <a:cs typeface="Arial" panose="020B0604020202020204" pitchFamily="34" charset="0"/>
              </a:rPr>
              <a:t>through the regional service center </a:t>
            </a:r>
          </a:p>
          <a:p>
            <a:pPr marL="342768" indent="-342768">
              <a:buAutoNum type="arabicPeriod"/>
            </a:pPr>
            <a:endParaRPr lang="en-US" b="1" dirty="0" smtClean="0">
              <a:solidFill>
                <a:schemeClr val="tx1">
                  <a:lumMod val="75000"/>
                </a:schemeClr>
              </a:solidFill>
              <a:latin typeface="Arial" panose="020B0604020202020204" pitchFamily="34" charset="0"/>
              <a:cs typeface="Arial" panose="020B0604020202020204" pitchFamily="34" charset="0"/>
            </a:endParaRPr>
          </a:p>
          <a:p>
            <a:r>
              <a:rPr lang="en-US" b="1" dirty="0" smtClean="0">
                <a:solidFill>
                  <a:schemeClr val="tx1">
                    <a:lumMod val="75000"/>
                  </a:schemeClr>
                </a:solidFill>
                <a:latin typeface="Arial" panose="020B0604020202020204" pitchFamily="34" charset="0"/>
                <a:cs typeface="Arial" panose="020B0604020202020204" pitchFamily="34" charset="0"/>
              </a:rPr>
              <a:t>To become advanced level partners learn more about the Competencies or Action pack</a:t>
            </a:r>
          </a:p>
        </p:txBody>
      </p:sp>
      <p:pic>
        <p:nvPicPr>
          <p:cNvPr id="4" name="Picture 3" descr="Screen Shot 2015-09-04 at 12.12.23 PM.png"/>
          <p:cNvPicPr>
            <a:picLocks noChangeAspect="1"/>
          </p:cNvPicPr>
          <p:nvPr/>
        </p:nvPicPr>
        <p:blipFill rotWithShape="1">
          <a:blip r:embed="rId2">
            <a:extLst>
              <a:ext uri="{28A0092B-C50C-407E-A947-70E740481C1C}">
                <a14:useLocalDpi xmlns:a14="http://schemas.microsoft.com/office/drawing/2010/main" val="0"/>
              </a:ext>
            </a:extLst>
          </a:blip>
          <a:srcRect l="30351" t="18895" r="28643" b="34086"/>
          <a:stretch/>
        </p:blipFill>
        <p:spPr>
          <a:xfrm>
            <a:off x="4359313" y="137317"/>
            <a:ext cx="6418827" cy="4600080"/>
          </a:xfrm>
          <a:prstGeom prst="rect">
            <a:avLst/>
          </a:prstGeom>
        </p:spPr>
      </p:pic>
      <p:pic>
        <p:nvPicPr>
          <p:cNvPr id="5" name="Picture 4" descr="Screen Shot 2015-09-04 at 12.12.23 PM.png"/>
          <p:cNvPicPr>
            <a:picLocks noChangeAspect="1"/>
          </p:cNvPicPr>
          <p:nvPr/>
        </p:nvPicPr>
        <p:blipFill rotWithShape="1">
          <a:blip r:embed="rId2">
            <a:extLst>
              <a:ext uri="{28A0092B-C50C-407E-A947-70E740481C1C}">
                <a14:useLocalDpi xmlns:a14="http://schemas.microsoft.com/office/drawing/2010/main" val="0"/>
              </a:ext>
            </a:extLst>
          </a:blip>
          <a:srcRect l="30351" t="76137" r="48926" b="13865"/>
          <a:stretch/>
        </p:blipFill>
        <p:spPr>
          <a:xfrm>
            <a:off x="4340081" y="4428435"/>
            <a:ext cx="6403729" cy="1931006"/>
          </a:xfrm>
          <a:prstGeom prst="rect">
            <a:avLst/>
          </a:prstGeom>
        </p:spPr>
      </p:pic>
      <p:sp>
        <p:nvSpPr>
          <p:cNvPr id="6" name="Oval 5"/>
          <p:cNvSpPr/>
          <p:nvPr/>
        </p:nvSpPr>
        <p:spPr>
          <a:xfrm>
            <a:off x="7482911" y="4994867"/>
            <a:ext cx="2522908" cy="978375"/>
          </a:xfrm>
          <a:prstGeom prst="ellipse">
            <a:avLst/>
          </a:prstGeom>
          <a:noFill/>
          <a:ln>
            <a:solidFill>
              <a:schemeClr val="tx2"/>
            </a:solidFill>
          </a:ln>
        </p:spPr>
        <p:style>
          <a:lnRef idx="1">
            <a:schemeClr val="accent1"/>
          </a:lnRef>
          <a:fillRef idx="3">
            <a:schemeClr val="accent1"/>
          </a:fillRef>
          <a:effectRef idx="2">
            <a:schemeClr val="accent1"/>
          </a:effectRef>
          <a:fontRef idx="minor">
            <a:schemeClr val="lt1"/>
          </a:fontRef>
        </p:style>
        <p:txBody>
          <a:bodyPr lIns="91407" tIns="45703" rIns="91407" bIns="45703" rtlCol="0" anchor="ctr"/>
          <a:lstStyle/>
          <a:p>
            <a:pPr algn="ctr"/>
            <a:endParaRPr lang="en-US"/>
          </a:p>
        </p:txBody>
      </p:sp>
    </p:spTree>
    <p:extLst>
      <p:ext uri="{BB962C8B-B14F-4D97-AF65-F5344CB8AC3E}">
        <p14:creationId xmlns:p14="http://schemas.microsoft.com/office/powerpoint/2010/main" val="4055523257"/>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bwMode="auto">
          <a:xfrm>
            <a:off x="432610" y="4413755"/>
            <a:ext cx="11445862" cy="2344191"/>
          </a:xfrm>
          <a:prstGeom prst="rect">
            <a:avLst/>
          </a:prstGeom>
          <a:solidFill>
            <a:schemeClr val="bg1">
              <a:lumMod val="85000"/>
            </a:schemeClr>
          </a:solidFill>
          <a:ln>
            <a:solidFill>
              <a:schemeClr val="bg1">
                <a:lumMod val="8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670" tIns="146135" rIns="182670" bIns="146135" numCol="1" spcCol="0" rtlCol="0" fromWordArt="0" anchor="t" anchorCtr="0" forceAA="0" compatLnSpc="1">
            <a:prstTxWarp prst="textNoShape">
              <a:avLst/>
            </a:prstTxWarp>
            <a:noAutofit/>
          </a:bodyPr>
          <a:lstStyle/>
          <a:p>
            <a:pPr algn="ctr" defTabSz="931397"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a:noFill/>
          <a:ln w="9525">
            <a:noFill/>
            <a:miter lim="800000"/>
            <a:headEnd/>
            <a:tailEnd/>
          </a:ln>
        </p:spPr>
        <p:txBody>
          <a:bodyPr vert="horz" wrap="square" lIns="124212" tIns="62106" rIns="124212" bIns="62106" numCol="1" anchor="ctr" anchorCtr="0" compatLnSpc="1">
            <a:prstTxWarp prst="textNoShape">
              <a:avLst/>
            </a:prstTxWarp>
          </a:bodyPr>
          <a:lstStyle/>
          <a:p>
            <a:r>
              <a:rPr lang="en-US" sz="4400" dirty="0"/>
              <a:t>Azure in Open: Setup and Portal Experience</a:t>
            </a:r>
          </a:p>
        </p:txBody>
      </p:sp>
      <p:sp>
        <p:nvSpPr>
          <p:cNvPr id="23" name="TextBox 22"/>
          <p:cNvSpPr txBox="1"/>
          <p:nvPr/>
        </p:nvSpPr>
        <p:spPr>
          <a:xfrm>
            <a:off x="404058" y="4399479"/>
            <a:ext cx="4231001" cy="544765"/>
          </a:xfrm>
          <a:prstGeom prst="rect">
            <a:avLst/>
          </a:prstGeom>
          <a:noFill/>
        </p:spPr>
        <p:txBody>
          <a:bodyPr wrap="square" lIns="182670" tIns="146135" rIns="182670" bIns="146135" rtlCol="0">
            <a:spAutoFit/>
          </a:bodyPr>
          <a:lstStyle/>
          <a:p>
            <a:pPr>
              <a:lnSpc>
                <a:spcPct val="90000"/>
              </a:lnSpc>
              <a:spcAft>
                <a:spcPts val="600"/>
              </a:spcAft>
            </a:pPr>
            <a:r>
              <a:rPr lang="en-US" b="1" dirty="0" smtClean="0">
                <a:gradFill>
                  <a:gsLst>
                    <a:gs pos="2917">
                      <a:srgbClr val="505050"/>
                    </a:gs>
                    <a:gs pos="30000">
                      <a:srgbClr val="505050"/>
                    </a:gs>
                  </a:gsLst>
                  <a:lin ang="5400000" scaled="0"/>
                </a:gradFill>
              </a:rPr>
              <a:t>Renewal process (preferred)</a:t>
            </a:r>
          </a:p>
        </p:txBody>
      </p:sp>
      <p:sp>
        <p:nvSpPr>
          <p:cNvPr id="26" name="Freeform 25"/>
          <p:cNvSpPr/>
          <p:nvPr/>
        </p:nvSpPr>
        <p:spPr bwMode="auto">
          <a:xfrm>
            <a:off x="693608" y="5029739"/>
            <a:ext cx="611801" cy="662914"/>
          </a:xfrm>
          <a:custGeom>
            <a:avLst/>
            <a:gdLst>
              <a:gd name="connsiteX0" fmla="*/ 308431 w 611802"/>
              <a:gd name="connsiteY0" fmla="*/ 0 h 662914"/>
              <a:gd name="connsiteX1" fmla="*/ 408666 w 611802"/>
              <a:gd name="connsiteY1" fmla="*/ 156537 h 662914"/>
              <a:gd name="connsiteX2" fmla="*/ 399110 w 611802"/>
              <a:gd name="connsiteY2" fmla="*/ 233084 h 662914"/>
              <a:gd name="connsiteX3" fmla="*/ 371901 w 611802"/>
              <a:gd name="connsiteY3" fmla="*/ 308760 h 662914"/>
              <a:gd name="connsiteX4" fmla="*/ 372584 w 611802"/>
              <a:gd name="connsiteY4" fmla="*/ 368762 h 662914"/>
              <a:gd name="connsiteX5" fmla="*/ 410328 w 611802"/>
              <a:gd name="connsiteY5" fmla="*/ 380848 h 662914"/>
              <a:gd name="connsiteX6" fmla="*/ 610013 w 611802"/>
              <a:gd name="connsiteY6" fmla="*/ 529847 h 662914"/>
              <a:gd name="connsiteX7" fmla="*/ 611778 w 611802"/>
              <a:gd name="connsiteY7" fmla="*/ 662482 h 662914"/>
              <a:gd name="connsiteX8" fmla="*/ 1602 w 611802"/>
              <a:gd name="connsiteY8" fmla="*/ 662914 h 662914"/>
              <a:gd name="connsiteX9" fmla="*/ 1763 w 611802"/>
              <a:gd name="connsiteY9" fmla="*/ 530710 h 662914"/>
              <a:gd name="connsiteX10" fmla="*/ 24961 w 611802"/>
              <a:gd name="connsiteY10" fmla="*/ 449828 h 662914"/>
              <a:gd name="connsiteX11" fmla="*/ 28621 w 611802"/>
              <a:gd name="connsiteY11" fmla="*/ 446244 h 662914"/>
              <a:gd name="connsiteX12" fmla="*/ 29208 w 611802"/>
              <a:gd name="connsiteY12" fmla="*/ 445835 h 662914"/>
              <a:gd name="connsiteX13" fmla="*/ 29510 w 611802"/>
              <a:gd name="connsiteY13" fmla="*/ 445373 h 662914"/>
              <a:gd name="connsiteX14" fmla="*/ 51419 w 611802"/>
              <a:gd name="connsiteY14" fmla="*/ 423916 h 662914"/>
              <a:gd name="connsiteX15" fmla="*/ 181030 w 611802"/>
              <a:gd name="connsiteY15" fmla="*/ 380685 h 662914"/>
              <a:gd name="connsiteX16" fmla="*/ 224232 w 611802"/>
              <a:gd name="connsiteY16" fmla="*/ 369398 h 662914"/>
              <a:gd name="connsiteX17" fmla="*/ 223485 w 611802"/>
              <a:gd name="connsiteY17" fmla="*/ 306192 h 662914"/>
              <a:gd name="connsiteX18" fmla="*/ 192905 w 611802"/>
              <a:gd name="connsiteY18" fmla="*/ 235665 h 662914"/>
              <a:gd name="connsiteX19" fmla="*/ 184410 w 611802"/>
              <a:gd name="connsiteY19" fmla="*/ 151376 h 662914"/>
              <a:gd name="connsiteX20" fmla="*/ 308431 w 611802"/>
              <a:gd name="connsiteY20" fmla="*/ 0 h 662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11802" h="662914">
                <a:moveTo>
                  <a:pt x="308431" y="0"/>
                </a:moveTo>
                <a:cubicBezTo>
                  <a:pt x="440379" y="14335"/>
                  <a:pt x="416027" y="107797"/>
                  <a:pt x="408666" y="156537"/>
                </a:cubicBezTo>
                <a:cubicBezTo>
                  <a:pt x="456235" y="183772"/>
                  <a:pt x="419283" y="224770"/>
                  <a:pt x="399110" y="233084"/>
                </a:cubicBezTo>
                <a:cubicBezTo>
                  <a:pt x="389836" y="255733"/>
                  <a:pt x="378626" y="283530"/>
                  <a:pt x="371901" y="308760"/>
                </a:cubicBezTo>
                <a:cubicBezTo>
                  <a:pt x="372128" y="328761"/>
                  <a:pt x="372355" y="348762"/>
                  <a:pt x="372584" y="368762"/>
                </a:cubicBezTo>
                <a:cubicBezTo>
                  <a:pt x="383081" y="374043"/>
                  <a:pt x="398061" y="376271"/>
                  <a:pt x="410328" y="380848"/>
                </a:cubicBezTo>
                <a:cubicBezTo>
                  <a:pt x="469666" y="395279"/>
                  <a:pt x="608772" y="396423"/>
                  <a:pt x="610013" y="529847"/>
                </a:cubicBezTo>
                <a:cubicBezTo>
                  <a:pt x="613470" y="574884"/>
                  <a:pt x="610643" y="618453"/>
                  <a:pt x="611778" y="662482"/>
                </a:cubicBezTo>
                <a:lnTo>
                  <a:pt x="1602" y="662914"/>
                </a:lnTo>
                <a:cubicBezTo>
                  <a:pt x="2908" y="620856"/>
                  <a:pt x="-2713" y="577491"/>
                  <a:pt x="1763" y="530710"/>
                </a:cubicBezTo>
                <a:cubicBezTo>
                  <a:pt x="371" y="496310"/>
                  <a:pt x="9784" y="470004"/>
                  <a:pt x="24961" y="449828"/>
                </a:cubicBezTo>
                <a:lnTo>
                  <a:pt x="28621" y="446244"/>
                </a:lnTo>
                <a:lnTo>
                  <a:pt x="29208" y="445835"/>
                </a:lnTo>
                <a:lnTo>
                  <a:pt x="29510" y="445373"/>
                </a:lnTo>
                <a:lnTo>
                  <a:pt x="51419" y="423916"/>
                </a:lnTo>
                <a:cubicBezTo>
                  <a:pt x="100618" y="387573"/>
                  <a:pt x="170083" y="383399"/>
                  <a:pt x="181030" y="380685"/>
                </a:cubicBezTo>
                <a:cubicBezTo>
                  <a:pt x="198545" y="376342"/>
                  <a:pt x="211226" y="375852"/>
                  <a:pt x="224232" y="369398"/>
                </a:cubicBezTo>
                <a:lnTo>
                  <a:pt x="223485" y="306192"/>
                </a:lnTo>
                <a:cubicBezTo>
                  <a:pt x="215840" y="280747"/>
                  <a:pt x="203099" y="259173"/>
                  <a:pt x="192905" y="235665"/>
                </a:cubicBezTo>
                <a:cubicBezTo>
                  <a:pt x="174784" y="228210"/>
                  <a:pt x="137974" y="158830"/>
                  <a:pt x="184410" y="151376"/>
                </a:cubicBezTo>
                <a:cubicBezTo>
                  <a:pt x="190074" y="97476"/>
                  <a:pt x="146469" y="4014"/>
                  <a:pt x="308431" y="0"/>
                </a:cubicBezTo>
                <a:close/>
              </a:path>
            </a:pathLst>
          </a:custGeom>
          <a:solidFill>
            <a:schemeClr val="bg2">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339" tIns="45669" rIns="45669" bIns="91339" numCol="1" spcCol="0" rtlCol="0" fromWordArt="0" anchor="b" anchorCtr="0" forceAA="0" compatLnSpc="1">
            <a:prstTxWarp prst="textNoShape">
              <a:avLst/>
            </a:prstTxWarp>
            <a:noAutofit/>
          </a:bodyPr>
          <a:lstStyle/>
          <a:p>
            <a:pPr algn="ctr" defTabSz="913047" fontAlgn="base">
              <a:spcBef>
                <a:spcPct val="0"/>
              </a:spcBef>
              <a:spcAft>
                <a:spcPct val="0"/>
              </a:spcAft>
            </a:pPr>
            <a:endParaRPr lang="en-US" spc="-50" dirty="0" err="1">
              <a:gradFill>
                <a:gsLst>
                  <a:gs pos="0">
                    <a:srgbClr val="FFFFFF"/>
                  </a:gs>
                  <a:gs pos="100000">
                    <a:srgbClr val="FFFFFF"/>
                  </a:gs>
                </a:gsLst>
                <a:lin ang="5400000" scaled="0"/>
              </a:gradFill>
              <a:ea typeface="Segoe UI" pitchFamily="34" charset="0"/>
              <a:cs typeface="Segoe UI" pitchFamily="34" charset="0"/>
            </a:endParaRPr>
          </a:p>
        </p:txBody>
      </p:sp>
      <p:sp>
        <p:nvSpPr>
          <p:cNvPr id="29" name="Freeform 28"/>
          <p:cNvSpPr/>
          <p:nvPr/>
        </p:nvSpPr>
        <p:spPr bwMode="auto">
          <a:xfrm>
            <a:off x="2242791" y="5029739"/>
            <a:ext cx="611801" cy="662914"/>
          </a:xfrm>
          <a:custGeom>
            <a:avLst/>
            <a:gdLst>
              <a:gd name="connsiteX0" fmla="*/ 308431 w 611802"/>
              <a:gd name="connsiteY0" fmla="*/ 0 h 662914"/>
              <a:gd name="connsiteX1" fmla="*/ 408666 w 611802"/>
              <a:gd name="connsiteY1" fmla="*/ 156537 h 662914"/>
              <a:gd name="connsiteX2" fmla="*/ 399110 w 611802"/>
              <a:gd name="connsiteY2" fmla="*/ 233084 h 662914"/>
              <a:gd name="connsiteX3" fmla="*/ 371901 w 611802"/>
              <a:gd name="connsiteY3" fmla="*/ 308760 h 662914"/>
              <a:gd name="connsiteX4" fmla="*/ 372584 w 611802"/>
              <a:gd name="connsiteY4" fmla="*/ 368762 h 662914"/>
              <a:gd name="connsiteX5" fmla="*/ 410328 w 611802"/>
              <a:gd name="connsiteY5" fmla="*/ 380848 h 662914"/>
              <a:gd name="connsiteX6" fmla="*/ 610013 w 611802"/>
              <a:gd name="connsiteY6" fmla="*/ 529847 h 662914"/>
              <a:gd name="connsiteX7" fmla="*/ 611778 w 611802"/>
              <a:gd name="connsiteY7" fmla="*/ 662482 h 662914"/>
              <a:gd name="connsiteX8" fmla="*/ 1602 w 611802"/>
              <a:gd name="connsiteY8" fmla="*/ 662914 h 662914"/>
              <a:gd name="connsiteX9" fmla="*/ 1763 w 611802"/>
              <a:gd name="connsiteY9" fmla="*/ 530710 h 662914"/>
              <a:gd name="connsiteX10" fmla="*/ 24961 w 611802"/>
              <a:gd name="connsiteY10" fmla="*/ 449828 h 662914"/>
              <a:gd name="connsiteX11" fmla="*/ 28621 w 611802"/>
              <a:gd name="connsiteY11" fmla="*/ 446244 h 662914"/>
              <a:gd name="connsiteX12" fmla="*/ 29208 w 611802"/>
              <a:gd name="connsiteY12" fmla="*/ 445835 h 662914"/>
              <a:gd name="connsiteX13" fmla="*/ 29510 w 611802"/>
              <a:gd name="connsiteY13" fmla="*/ 445373 h 662914"/>
              <a:gd name="connsiteX14" fmla="*/ 51419 w 611802"/>
              <a:gd name="connsiteY14" fmla="*/ 423916 h 662914"/>
              <a:gd name="connsiteX15" fmla="*/ 181030 w 611802"/>
              <a:gd name="connsiteY15" fmla="*/ 380685 h 662914"/>
              <a:gd name="connsiteX16" fmla="*/ 224232 w 611802"/>
              <a:gd name="connsiteY16" fmla="*/ 369398 h 662914"/>
              <a:gd name="connsiteX17" fmla="*/ 223485 w 611802"/>
              <a:gd name="connsiteY17" fmla="*/ 306192 h 662914"/>
              <a:gd name="connsiteX18" fmla="*/ 192905 w 611802"/>
              <a:gd name="connsiteY18" fmla="*/ 235665 h 662914"/>
              <a:gd name="connsiteX19" fmla="*/ 184410 w 611802"/>
              <a:gd name="connsiteY19" fmla="*/ 151376 h 662914"/>
              <a:gd name="connsiteX20" fmla="*/ 308431 w 611802"/>
              <a:gd name="connsiteY20" fmla="*/ 0 h 662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11802" h="662914">
                <a:moveTo>
                  <a:pt x="308431" y="0"/>
                </a:moveTo>
                <a:cubicBezTo>
                  <a:pt x="440379" y="14335"/>
                  <a:pt x="416027" y="107797"/>
                  <a:pt x="408666" y="156537"/>
                </a:cubicBezTo>
                <a:cubicBezTo>
                  <a:pt x="456235" y="183772"/>
                  <a:pt x="419283" y="224770"/>
                  <a:pt x="399110" y="233084"/>
                </a:cubicBezTo>
                <a:cubicBezTo>
                  <a:pt x="389836" y="255733"/>
                  <a:pt x="378626" y="283530"/>
                  <a:pt x="371901" y="308760"/>
                </a:cubicBezTo>
                <a:cubicBezTo>
                  <a:pt x="372128" y="328761"/>
                  <a:pt x="372355" y="348762"/>
                  <a:pt x="372584" y="368762"/>
                </a:cubicBezTo>
                <a:cubicBezTo>
                  <a:pt x="383081" y="374043"/>
                  <a:pt x="398061" y="376271"/>
                  <a:pt x="410328" y="380848"/>
                </a:cubicBezTo>
                <a:cubicBezTo>
                  <a:pt x="469666" y="395279"/>
                  <a:pt x="608772" y="396423"/>
                  <a:pt x="610013" y="529847"/>
                </a:cubicBezTo>
                <a:cubicBezTo>
                  <a:pt x="613470" y="574884"/>
                  <a:pt x="610643" y="618453"/>
                  <a:pt x="611778" y="662482"/>
                </a:cubicBezTo>
                <a:lnTo>
                  <a:pt x="1602" y="662914"/>
                </a:lnTo>
                <a:cubicBezTo>
                  <a:pt x="2908" y="620856"/>
                  <a:pt x="-2713" y="577491"/>
                  <a:pt x="1763" y="530710"/>
                </a:cubicBezTo>
                <a:cubicBezTo>
                  <a:pt x="371" y="496310"/>
                  <a:pt x="9784" y="470004"/>
                  <a:pt x="24961" y="449828"/>
                </a:cubicBezTo>
                <a:lnTo>
                  <a:pt x="28621" y="446244"/>
                </a:lnTo>
                <a:lnTo>
                  <a:pt x="29208" y="445835"/>
                </a:lnTo>
                <a:lnTo>
                  <a:pt x="29510" y="445373"/>
                </a:lnTo>
                <a:lnTo>
                  <a:pt x="51419" y="423916"/>
                </a:lnTo>
                <a:cubicBezTo>
                  <a:pt x="100618" y="387573"/>
                  <a:pt x="170083" y="383399"/>
                  <a:pt x="181030" y="380685"/>
                </a:cubicBezTo>
                <a:cubicBezTo>
                  <a:pt x="198545" y="376342"/>
                  <a:pt x="211226" y="375852"/>
                  <a:pt x="224232" y="369398"/>
                </a:cubicBezTo>
                <a:lnTo>
                  <a:pt x="223485" y="306192"/>
                </a:lnTo>
                <a:cubicBezTo>
                  <a:pt x="215840" y="280747"/>
                  <a:pt x="203099" y="259173"/>
                  <a:pt x="192905" y="235665"/>
                </a:cubicBezTo>
                <a:cubicBezTo>
                  <a:pt x="174784" y="228210"/>
                  <a:pt x="137974" y="158830"/>
                  <a:pt x="184410" y="151376"/>
                </a:cubicBezTo>
                <a:cubicBezTo>
                  <a:pt x="190074" y="97476"/>
                  <a:pt x="146469" y="4014"/>
                  <a:pt x="308431" y="0"/>
                </a:cubicBezTo>
                <a:close/>
              </a:path>
            </a:pathLst>
          </a:custGeom>
          <a:solidFill>
            <a:schemeClr val="bg2">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339" tIns="45669" rIns="45669" bIns="91339" numCol="1" spcCol="0" rtlCol="0" fromWordArt="0" anchor="b" anchorCtr="0" forceAA="0" compatLnSpc="1">
            <a:prstTxWarp prst="textNoShape">
              <a:avLst/>
            </a:prstTxWarp>
            <a:noAutofit/>
          </a:bodyPr>
          <a:lstStyle/>
          <a:p>
            <a:pPr algn="ctr" defTabSz="913047" fontAlgn="base">
              <a:spcBef>
                <a:spcPct val="0"/>
              </a:spcBef>
              <a:spcAft>
                <a:spcPct val="0"/>
              </a:spcAft>
            </a:pPr>
            <a:endParaRPr lang="en-US" spc="-50" dirty="0" err="1">
              <a:gradFill>
                <a:gsLst>
                  <a:gs pos="0">
                    <a:srgbClr val="FFFFFF"/>
                  </a:gs>
                  <a:gs pos="100000">
                    <a:srgbClr val="FFFFFF"/>
                  </a:gs>
                </a:gsLst>
                <a:lin ang="5400000" scaled="0"/>
              </a:gradFill>
              <a:ea typeface="Segoe UI" pitchFamily="34" charset="0"/>
              <a:cs typeface="Segoe UI" pitchFamily="34" charset="0"/>
            </a:endParaRPr>
          </a:p>
        </p:txBody>
      </p:sp>
      <p:sp>
        <p:nvSpPr>
          <p:cNvPr id="32" name="TextBox 31"/>
          <p:cNvSpPr txBox="1"/>
          <p:nvPr/>
        </p:nvSpPr>
        <p:spPr>
          <a:xfrm>
            <a:off x="9582797" y="5154360"/>
            <a:ext cx="1197504" cy="525598"/>
          </a:xfrm>
          <a:prstGeom prst="rect">
            <a:avLst/>
          </a:prstGeom>
          <a:noFill/>
        </p:spPr>
        <p:txBody>
          <a:bodyPr wrap="none" lIns="182670" tIns="146135" rIns="182670" bIns="146135" rtlCol="0">
            <a:spAutoFit/>
          </a:bodyPr>
          <a:lstStyle/>
          <a:p>
            <a:pPr>
              <a:lnSpc>
                <a:spcPct val="90000"/>
              </a:lnSpc>
              <a:spcAft>
                <a:spcPts val="600"/>
              </a:spcAft>
            </a:pPr>
            <a:r>
              <a:rPr lang="en-US" sz="1600" dirty="0">
                <a:gradFill>
                  <a:gsLst>
                    <a:gs pos="2917">
                      <a:srgbClr val="505050"/>
                    </a:gs>
                    <a:gs pos="30000">
                      <a:srgbClr val="505050"/>
                    </a:gs>
                  </a:gsLst>
                  <a:lin ang="5400000" scaled="0"/>
                </a:gradFill>
              </a:rPr>
              <a:t>Customer</a:t>
            </a:r>
          </a:p>
        </p:txBody>
      </p:sp>
      <p:sp>
        <p:nvSpPr>
          <p:cNvPr id="33" name="TextBox 32"/>
          <p:cNvSpPr txBox="1"/>
          <p:nvPr/>
        </p:nvSpPr>
        <p:spPr>
          <a:xfrm>
            <a:off x="9562449" y="5436613"/>
            <a:ext cx="2262958" cy="1222987"/>
          </a:xfrm>
          <a:prstGeom prst="rect">
            <a:avLst/>
          </a:prstGeom>
          <a:noFill/>
        </p:spPr>
        <p:txBody>
          <a:bodyPr wrap="square" lIns="182670" tIns="146135" rIns="182670" bIns="146135" rtlCol="0">
            <a:spAutoFit/>
          </a:bodyPr>
          <a:lstStyle/>
          <a:p>
            <a:pPr>
              <a:lnSpc>
                <a:spcPct val="90000"/>
              </a:lnSpc>
              <a:spcAft>
                <a:spcPts val="600"/>
              </a:spcAft>
            </a:pPr>
            <a:r>
              <a:rPr lang="en-US" sz="1200" dirty="0">
                <a:gradFill>
                  <a:gsLst>
                    <a:gs pos="2917">
                      <a:srgbClr val="505050"/>
                    </a:gs>
                    <a:gs pos="30000">
                      <a:srgbClr val="505050"/>
                    </a:gs>
                  </a:gsLst>
                  <a:lin ang="5400000" scaled="0"/>
                </a:gradFill>
              </a:rPr>
              <a:t>tops up account using credit card.*</a:t>
            </a:r>
          </a:p>
          <a:p>
            <a:pPr>
              <a:lnSpc>
                <a:spcPct val="90000"/>
              </a:lnSpc>
              <a:spcAft>
                <a:spcPts val="600"/>
              </a:spcAft>
            </a:pPr>
            <a:r>
              <a:rPr lang="en-US" sz="1200" dirty="0">
                <a:gradFill>
                  <a:gsLst>
                    <a:gs pos="2917">
                      <a:srgbClr val="505050"/>
                    </a:gs>
                    <a:gs pos="30000">
                      <a:srgbClr val="505050"/>
                    </a:gs>
                  </a:gsLst>
                  <a:lin ang="5400000" scaled="0"/>
                </a:gradFill>
              </a:rPr>
              <a:t>Clicks on “recharge now” in Azure portal and credit card option is available.</a:t>
            </a:r>
          </a:p>
        </p:txBody>
      </p:sp>
      <p:sp>
        <p:nvSpPr>
          <p:cNvPr id="34" name="TextBox 33"/>
          <p:cNvSpPr txBox="1"/>
          <p:nvPr/>
        </p:nvSpPr>
        <p:spPr>
          <a:xfrm>
            <a:off x="581191" y="5714431"/>
            <a:ext cx="1326322" cy="849463"/>
          </a:xfrm>
          <a:prstGeom prst="rect">
            <a:avLst/>
          </a:prstGeom>
          <a:noFill/>
        </p:spPr>
        <p:txBody>
          <a:bodyPr wrap="square" lIns="91339" tIns="91339" rIns="91339" bIns="91339" rtlCol="0">
            <a:spAutoFit/>
          </a:bodyPr>
          <a:lstStyle/>
          <a:p>
            <a:pPr>
              <a:lnSpc>
                <a:spcPct val="90000"/>
              </a:lnSpc>
              <a:spcAft>
                <a:spcPts val="600"/>
              </a:spcAft>
            </a:pPr>
            <a:r>
              <a:rPr lang="en-US" sz="2000" dirty="0">
                <a:gradFill>
                  <a:gsLst>
                    <a:gs pos="2917">
                      <a:srgbClr val="505050"/>
                    </a:gs>
                    <a:gs pos="30000">
                      <a:srgbClr val="505050"/>
                    </a:gs>
                  </a:gsLst>
                  <a:lin ang="5400000" scaled="0"/>
                </a:gradFill>
              </a:rPr>
              <a:t>Reseller</a:t>
            </a:r>
            <a:r>
              <a:rPr lang="en-US" sz="1400" dirty="0">
                <a:gradFill>
                  <a:gsLst>
                    <a:gs pos="2917">
                      <a:srgbClr val="505050"/>
                    </a:gs>
                    <a:gs pos="30000">
                      <a:srgbClr val="505050"/>
                    </a:gs>
                  </a:gsLst>
                  <a:lin ang="5400000" scaled="0"/>
                </a:gradFill>
              </a:rPr>
              <a:t> recommends renewal</a:t>
            </a:r>
          </a:p>
        </p:txBody>
      </p:sp>
      <p:sp>
        <p:nvSpPr>
          <p:cNvPr id="35" name="TextBox 34"/>
          <p:cNvSpPr txBox="1"/>
          <p:nvPr/>
        </p:nvSpPr>
        <p:spPr>
          <a:xfrm>
            <a:off x="2026190" y="5714431"/>
            <a:ext cx="1097590" cy="378565"/>
          </a:xfrm>
          <a:prstGeom prst="rect">
            <a:avLst/>
          </a:prstGeom>
          <a:noFill/>
        </p:spPr>
        <p:txBody>
          <a:bodyPr wrap="square" lIns="91339" tIns="91339" rIns="91339" bIns="91339" rtlCol="0">
            <a:spAutoFit/>
          </a:bodyPr>
          <a:lstStyle/>
          <a:p>
            <a:pPr>
              <a:lnSpc>
                <a:spcPct val="90000"/>
              </a:lnSpc>
              <a:spcAft>
                <a:spcPts val="600"/>
              </a:spcAft>
            </a:pPr>
            <a:r>
              <a:rPr lang="en-US" sz="1400" dirty="0">
                <a:gradFill>
                  <a:gsLst>
                    <a:gs pos="2917">
                      <a:srgbClr val="505050"/>
                    </a:gs>
                    <a:gs pos="30000">
                      <a:srgbClr val="505050"/>
                    </a:gs>
                  </a:gsLst>
                  <a:lin ang="5400000" scaled="0"/>
                </a:gradFill>
              </a:rPr>
              <a:t>Distributor</a:t>
            </a:r>
          </a:p>
        </p:txBody>
      </p:sp>
      <p:sp>
        <p:nvSpPr>
          <p:cNvPr id="36" name="TextBox 35"/>
          <p:cNvSpPr txBox="1"/>
          <p:nvPr/>
        </p:nvSpPr>
        <p:spPr>
          <a:xfrm>
            <a:off x="3696925" y="5714428"/>
            <a:ext cx="882180" cy="572465"/>
          </a:xfrm>
          <a:prstGeom prst="rect">
            <a:avLst/>
          </a:prstGeom>
          <a:noFill/>
        </p:spPr>
        <p:txBody>
          <a:bodyPr wrap="square" lIns="91339" tIns="91339" rIns="91339" bIns="91339" rtlCol="0">
            <a:spAutoFit/>
          </a:bodyPr>
          <a:lstStyle/>
          <a:p>
            <a:pPr algn="ctr">
              <a:lnSpc>
                <a:spcPct val="90000"/>
              </a:lnSpc>
              <a:spcAft>
                <a:spcPts val="600"/>
              </a:spcAft>
            </a:pPr>
            <a:r>
              <a:rPr lang="en-US" sz="1400" dirty="0">
                <a:gradFill>
                  <a:gsLst>
                    <a:gs pos="2917">
                      <a:srgbClr val="505050"/>
                    </a:gs>
                    <a:gs pos="30000">
                      <a:srgbClr val="505050"/>
                    </a:gs>
                  </a:gsLst>
                  <a:lin ang="5400000" scaled="0"/>
                </a:gradFill>
              </a:rPr>
              <a:t>Order is placed</a:t>
            </a:r>
          </a:p>
        </p:txBody>
      </p:sp>
      <p:sp>
        <p:nvSpPr>
          <p:cNvPr id="37" name="TextBox 36"/>
          <p:cNvSpPr txBox="1"/>
          <p:nvPr/>
        </p:nvSpPr>
        <p:spPr>
          <a:xfrm>
            <a:off x="4590600" y="5734896"/>
            <a:ext cx="1596543" cy="960263"/>
          </a:xfrm>
          <a:prstGeom prst="rect">
            <a:avLst/>
          </a:prstGeom>
          <a:noFill/>
        </p:spPr>
        <p:txBody>
          <a:bodyPr wrap="square" lIns="91339" tIns="91339" rIns="91339" bIns="91339" rtlCol="0">
            <a:spAutoFit/>
          </a:bodyPr>
          <a:lstStyle/>
          <a:p>
            <a:pPr>
              <a:lnSpc>
                <a:spcPct val="90000"/>
              </a:lnSpc>
              <a:spcAft>
                <a:spcPts val="600"/>
              </a:spcAft>
            </a:pPr>
            <a:r>
              <a:rPr lang="en-US" sz="1400" dirty="0">
                <a:gradFill>
                  <a:gsLst>
                    <a:gs pos="2917">
                      <a:srgbClr val="505050"/>
                    </a:gs>
                    <a:gs pos="30000">
                      <a:srgbClr val="505050"/>
                    </a:gs>
                  </a:gsLst>
                  <a:lin ang="5400000" scaled="0"/>
                </a:gradFill>
              </a:rPr>
              <a:t>Reseller/customer receives email with link to VLSC and Azure portal</a:t>
            </a:r>
          </a:p>
        </p:txBody>
      </p:sp>
      <p:sp>
        <p:nvSpPr>
          <p:cNvPr id="38" name="TextBox 37"/>
          <p:cNvSpPr txBox="1"/>
          <p:nvPr/>
        </p:nvSpPr>
        <p:spPr>
          <a:xfrm>
            <a:off x="6180005" y="5741399"/>
            <a:ext cx="1666130" cy="766364"/>
          </a:xfrm>
          <a:prstGeom prst="rect">
            <a:avLst/>
          </a:prstGeom>
          <a:noFill/>
        </p:spPr>
        <p:txBody>
          <a:bodyPr wrap="square" lIns="91339" tIns="91339" rIns="91339" bIns="91339" rtlCol="0">
            <a:spAutoFit/>
          </a:bodyPr>
          <a:lstStyle/>
          <a:p>
            <a:pPr>
              <a:lnSpc>
                <a:spcPct val="90000"/>
              </a:lnSpc>
              <a:spcAft>
                <a:spcPts val="600"/>
              </a:spcAft>
            </a:pPr>
            <a:r>
              <a:rPr lang="en-US" sz="1400" dirty="0">
                <a:gradFill>
                  <a:gsLst>
                    <a:gs pos="2917">
                      <a:srgbClr val="505050"/>
                    </a:gs>
                    <a:gs pos="30000">
                      <a:srgbClr val="505050"/>
                    </a:gs>
                  </a:gsLst>
                  <a:lin ang="5400000" scaled="0"/>
                </a:gradFill>
              </a:rPr>
              <a:t>Customer obtains 5x5 token key from VLSC</a:t>
            </a:r>
          </a:p>
        </p:txBody>
      </p:sp>
      <p:sp>
        <p:nvSpPr>
          <p:cNvPr id="39" name="TextBox 38"/>
          <p:cNvSpPr txBox="1"/>
          <p:nvPr/>
        </p:nvSpPr>
        <p:spPr>
          <a:xfrm>
            <a:off x="7852266" y="5743451"/>
            <a:ext cx="1732080" cy="960263"/>
          </a:xfrm>
          <a:prstGeom prst="rect">
            <a:avLst/>
          </a:prstGeom>
          <a:noFill/>
        </p:spPr>
        <p:txBody>
          <a:bodyPr wrap="square" lIns="91339" tIns="91339" rIns="91339" bIns="91339" rtlCol="0">
            <a:spAutoFit/>
          </a:bodyPr>
          <a:lstStyle/>
          <a:p>
            <a:pPr>
              <a:lnSpc>
                <a:spcPct val="90000"/>
              </a:lnSpc>
              <a:spcAft>
                <a:spcPts val="600"/>
              </a:spcAft>
            </a:pPr>
            <a:r>
              <a:rPr lang="en-US" sz="1400" dirty="0">
                <a:gradFill>
                  <a:gsLst>
                    <a:gs pos="2917">
                      <a:srgbClr val="505050"/>
                    </a:gs>
                    <a:gs pos="30000">
                      <a:srgbClr val="505050"/>
                    </a:gs>
                  </a:gsLst>
                  <a:lin ang="5400000" scaled="0"/>
                </a:gradFill>
              </a:rPr>
              <a:t>Customer adds key under “</a:t>
            </a:r>
            <a:r>
              <a:rPr lang="en-US" sz="1400" i="1" dirty="0">
                <a:gradFill>
                  <a:gsLst>
                    <a:gs pos="2917">
                      <a:srgbClr val="505050"/>
                    </a:gs>
                    <a:gs pos="30000">
                      <a:srgbClr val="505050"/>
                    </a:gs>
                  </a:gsLst>
                  <a:lin ang="5400000" scaled="0"/>
                </a:gradFill>
              </a:rPr>
              <a:t>Add Azure Credits</a:t>
            </a:r>
            <a:r>
              <a:rPr lang="en-US" sz="1400" dirty="0">
                <a:gradFill>
                  <a:gsLst>
                    <a:gs pos="2917">
                      <a:srgbClr val="505050"/>
                    </a:gs>
                    <a:gs pos="30000">
                      <a:srgbClr val="505050"/>
                    </a:gs>
                  </a:gsLst>
                  <a:lin ang="5400000" scaled="0"/>
                </a:gradFill>
              </a:rPr>
              <a:t>” in Azure portal</a:t>
            </a:r>
          </a:p>
        </p:txBody>
      </p:sp>
      <p:pic>
        <p:nvPicPr>
          <p:cNvPr id="40" name="Picture 3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620" y="1343065"/>
            <a:ext cx="2757175" cy="1857912"/>
          </a:xfrm>
          <a:prstGeom prst="rect">
            <a:avLst/>
          </a:prstGeom>
        </p:spPr>
      </p:pic>
      <p:pic>
        <p:nvPicPr>
          <p:cNvPr id="43" name="Picture 4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32200" y="1343065"/>
            <a:ext cx="2757176" cy="1857912"/>
          </a:xfrm>
          <a:prstGeom prst="rect">
            <a:avLst/>
          </a:prstGeom>
        </p:spPr>
      </p:pic>
      <p:pic>
        <p:nvPicPr>
          <p:cNvPr id="44" name="Picture 4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31805" y="1343063"/>
            <a:ext cx="2757175" cy="1857912"/>
          </a:xfrm>
          <a:prstGeom prst="rect">
            <a:avLst/>
          </a:prstGeom>
        </p:spPr>
      </p:pic>
      <p:pic>
        <p:nvPicPr>
          <p:cNvPr id="45" name="Picture 4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21296" y="1343076"/>
            <a:ext cx="2757174" cy="1857911"/>
          </a:xfrm>
          <a:prstGeom prst="rect">
            <a:avLst/>
          </a:prstGeom>
        </p:spPr>
      </p:pic>
      <p:sp>
        <p:nvSpPr>
          <p:cNvPr id="46" name="TextBox 45"/>
          <p:cNvSpPr txBox="1"/>
          <p:nvPr/>
        </p:nvSpPr>
        <p:spPr>
          <a:xfrm>
            <a:off x="432620" y="3521775"/>
            <a:ext cx="2757175" cy="640832"/>
          </a:xfrm>
          <a:prstGeom prst="rect">
            <a:avLst/>
          </a:prstGeom>
          <a:noFill/>
        </p:spPr>
        <p:txBody>
          <a:bodyPr wrap="square" lIns="91339" tIns="91339" rIns="91339" bIns="91339" rtlCol="0">
            <a:spAutoFit/>
          </a:bodyPr>
          <a:lstStyle/>
          <a:p>
            <a:pPr>
              <a:lnSpc>
                <a:spcPct val="90000"/>
              </a:lnSpc>
              <a:spcAft>
                <a:spcPts val="600"/>
              </a:spcAft>
            </a:pPr>
            <a:r>
              <a:rPr lang="en-US" sz="1600" dirty="0">
                <a:gradFill>
                  <a:gsLst>
                    <a:gs pos="2917">
                      <a:srgbClr val="505050"/>
                    </a:gs>
                    <a:gs pos="30000">
                      <a:srgbClr val="505050"/>
                    </a:gs>
                  </a:gsLst>
                  <a:lin ang="5400000" scaled="0"/>
                </a:gradFill>
              </a:rPr>
              <a:t>Customer completes verification process </a:t>
            </a:r>
          </a:p>
        </p:txBody>
      </p:sp>
      <p:sp>
        <p:nvSpPr>
          <p:cNvPr id="47" name="TextBox 46"/>
          <p:cNvSpPr txBox="1"/>
          <p:nvPr/>
        </p:nvSpPr>
        <p:spPr>
          <a:xfrm>
            <a:off x="3322110" y="3521776"/>
            <a:ext cx="2767265" cy="640832"/>
          </a:xfrm>
          <a:prstGeom prst="rect">
            <a:avLst/>
          </a:prstGeom>
          <a:noFill/>
        </p:spPr>
        <p:txBody>
          <a:bodyPr wrap="square" lIns="91339" tIns="91339" rIns="91339" bIns="91339" rtlCol="0">
            <a:spAutoFit/>
          </a:bodyPr>
          <a:lstStyle/>
          <a:p>
            <a:pPr>
              <a:lnSpc>
                <a:spcPct val="90000"/>
              </a:lnSpc>
              <a:spcAft>
                <a:spcPts val="600"/>
              </a:spcAft>
            </a:pPr>
            <a:r>
              <a:rPr lang="en-US" sz="1600" dirty="0">
                <a:gradFill>
                  <a:gsLst>
                    <a:gs pos="2917">
                      <a:srgbClr val="505050"/>
                    </a:gs>
                    <a:gs pos="30000">
                      <a:srgbClr val="505050"/>
                    </a:gs>
                  </a:gsLst>
                  <a:lin ang="5400000" scaled="0"/>
                </a:gradFill>
              </a:rPr>
              <a:t>Reseller or customer activates credit with token from VLSC</a:t>
            </a:r>
          </a:p>
        </p:txBody>
      </p:sp>
      <p:sp>
        <p:nvSpPr>
          <p:cNvPr id="48" name="TextBox 47"/>
          <p:cNvSpPr txBox="1"/>
          <p:nvPr/>
        </p:nvSpPr>
        <p:spPr>
          <a:xfrm>
            <a:off x="6219104" y="3521776"/>
            <a:ext cx="2767265" cy="866844"/>
          </a:xfrm>
          <a:prstGeom prst="rect">
            <a:avLst/>
          </a:prstGeom>
          <a:noFill/>
        </p:spPr>
        <p:txBody>
          <a:bodyPr wrap="square" lIns="91339" tIns="91339" rIns="91339" bIns="91339" rtlCol="0">
            <a:spAutoFit/>
          </a:bodyPr>
          <a:lstStyle/>
          <a:p>
            <a:pPr>
              <a:lnSpc>
                <a:spcPct val="90000"/>
              </a:lnSpc>
              <a:spcAft>
                <a:spcPts val="600"/>
              </a:spcAft>
            </a:pPr>
            <a:r>
              <a:rPr lang="en-US" sz="1600" dirty="0">
                <a:gradFill>
                  <a:gsLst>
                    <a:gs pos="2917">
                      <a:srgbClr val="505050"/>
                    </a:gs>
                    <a:gs pos="30000">
                      <a:srgbClr val="505050"/>
                    </a:gs>
                  </a:gsLst>
                  <a:lin ang="5400000" scaled="0"/>
                </a:gradFill>
              </a:rPr>
              <a:t>Reseller or customer views account status and sets up balance alerts</a:t>
            </a:r>
          </a:p>
        </p:txBody>
      </p:sp>
      <p:sp>
        <p:nvSpPr>
          <p:cNvPr id="49" name="TextBox 48"/>
          <p:cNvSpPr txBox="1"/>
          <p:nvPr/>
        </p:nvSpPr>
        <p:spPr>
          <a:xfrm>
            <a:off x="432620" y="3209604"/>
            <a:ext cx="2757175" cy="438559"/>
          </a:xfrm>
          <a:prstGeom prst="rect">
            <a:avLst/>
          </a:prstGeom>
          <a:noFill/>
        </p:spPr>
        <p:txBody>
          <a:bodyPr wrap="square" lIns="91339" tIns="91339" rIns="91339" bIns="91339" rtlCol="0">
            <a:spAutoFit/>
          </a:bodyPr>
          <a:lstStyle/>
          <a:p>
            <a:pPr>
              <a:lnSpc>
                <a:spcPct val="90000"/>
              </a:lnSpc>
              <a:spcAft>
                <a:spcPts val="600"/>
              </a:spcAft>
            </a:pPr>
            <a:r>
              <a:rPr lang="en-US" b="1" dirty="0" smtClean="0">
                <a:gradFill>
                  <a:gsLst>
                    <a:gs pos="2917">
                      <a:srgbClr val="505050"/>
                    </a:gs>
                    <a:gs pos="30000">
                      <a:srgbClr val="505050"/>
                    </a:gs>
                  </a:gsLst>
                  <a:lin ang="5400000" scaled="0"/>
                </a:gradFill>
              </a:rPr>
              <a:t>VERIFICATION</a:t>
            </a:r>
          </a:p>
        </p:txBody>
      </p:sp>
      <p:sp>
        <p:nvSpPr>
          <p:cNvPr id="50" name="TextBox 49"/>
          <p:cNvSpPr txBox="1"/>
          <p:nvPr/>
        </p:nvSpPr>
        <p:spPr>
          <a:xfrm>
            <a:off x="3322110" y="3209604"/>
            <a:ext cx="2767265" cy="438559"/>
          </a:xfrm>
          <a:prstGeom prst="rect">
            <a:avLst/>
          </a:prstGeom>
          <a:noFill/>
        </p:spPr>
        <p:txBody>
          <a:bodyPr wrap="square" lIns="91339" tIns="91339" rIns="91339" bIns="91339" rtlCol="0">
            <a:spAutoFit/>
          </a:bodyPr>
          <a:lstStyle/>
          <a:p>
            <a:pPr>
              <a:lnSpc>
                <a:spcPct val="90000"/>
              </a:lnSpc>
              <a:spcAft>
                <a:spcPts val="600"/>
              </a:spcAft>
            </a:pPr>
            <a:r>
              <a:rPr lang="en-US" b="1" dirty="0" smtClean="0">
                <a:gradFill>
                  <a:gsLst>
                    <a:gs pos="2917">
                      <a:srgbClr val="505050"/>
                    </a:gs>
                    <a:gs pos="30000">
                      <a:srgbClr val="505050"/>
                    </a:gs>
                  </a:gsLst>
                  <a:lin ang="5400000" scaled="0"/>
                </a:gradFill>
              </a:rPr>
              <a:t>ACTIVATION</a:t>
            </a:r>
          </a:p>
        </p:txBody>
      </p:sp>
      <p:sp>
        <p:nvSpPr>
          <p:cNvPr id="51" name="TextBox 50"/>
          <p:cNvSpPr txBox="1"/>
          <p:nvPr/>
        </p:nvSpPr>
        <p:spPr>
          <a:xfrm>
            <a:off x="6219104" y="3209604"/>
            <a:ext cx="2767265" cy="438559"/>
          </a:xfrm>
          <a:prstGeom prst="rect">
            <a:avLst/>
          </a:prstGeom>
          <a:noFill/>
        </p:spPr>
        <p:txBody>
          <a:bodyPr wrap="square" lIns="91339" tIns="91339" rIns="91339" bIns="91339" rtlCol="0">
            <a:spAutoFit/>
          </a:bodyPr>
          <a:lstStyle/>
          <a:p>
            <a:pPr>
              <a:lnSpc>
                <a:spcPct val="90000"/>
              </a:lnSpc>
              <a:spcAft>
                <a:spcPts val="600"/>
              </a:spcAft>
            </a:pPr>
            <a:r>
              <a:rPr lang="en-US" b="1" dirty="0" smtClean="0">
                <a:gradFill>
                  <a:gsLst>
                    <a:gs pos="2917">
                      <a:srgbClr val="505050"/>
                    </a:gs>
                    <a:gs pos="30000">
                      <a:srgbClr val="505050"/>
                    </a:gs>
                  </a:gsLst>
                  <a:lin ang="5400000" scaled="0"/>
                </a:gradFill>
              </a:rPr>
              <a:t>MANAGEMENT</a:t>
            </a:r>
          </a:p>
        </p:txBody>
      </p:sp>
      <p:sp>
        <p:nvSpPr>
          <p:cNvPr id="52" name="TextBox 51"/>
          <p:cNvSpPr txBox="1"/>
          <p:nvPr/>
        </p:nvSpPr>
        <p:spPr>
          <a:xfrm>
            <a:off x="9111206" y="3521776"/>
            <a:ext cx="2767265" cy="866844"/>
          </a:xfrm>
          <a:prstGeom prst="rect">
            <a:avLst/>
          </a:prstGeom>
          <a:noFill/>
        </p:spPr>
        <p:txBody>
          <a:bodyPr wrap="square" lIns="91339" tIns="91339" rIns="91339" bIns="91339" rtlCol="0">
            <a:spAutoFit/>
          </a:bodyPr>
          <a:lstStyle/>
          <a:p>
            <a:pPr>
              <a:lnSpc>
                <a:spcPct val="90000"/>
              </a:lnSpc>
              <a:spcAft>
                <a:spcPts val="600"/>
              </a:spcAft>
            </a:pPr>
            <a:r>
              <a:rPr lang="en-US" sz="1600" dirty="0">
                <a:gradFill>
                  <a:gsLst>
                    <a:gs pos="2917">
                      <a:srgbClr val="505050"/>
                    </a:gs>
                    <a:gs pos="30000">
                      <a:srgbClr val="505050"/>
                    </a:gs>
                  </a:gsLst>
                  <a:lin ang="5400000" scaled="0"/>
                </a:gradFill>
              </a:rPr>
              <a:t>Reseller or customer renews when 12-month period ends or balance is consumed</a:t>
            </a:r>
          </a:p>
        </p:txBody>
      </p:sp>
      <p:sp>
        <p:nvSpPr>
          <p:cNvPr id="53" name="TextBox 52"/>
          <p:cNvSpPr txBox="1"/>
          <p:nvPr/>
        </p:nvSpPr>
        <p:spPr>
          <a:xfrm>
            <a:off x="9111206" y="3209604"/>
            <a:ext cx="2767265" cy="438559"/>
          </a:xfrm>
          <a:prstGeom prst="rect">
            <a:avLst/>
          </a:prstGeom>
          <a:noFill/>
        </p:spPr>
        <p:txBody>
          <a:bodyPr wrap="square" lIns="91339" tIns="91339" rIns="91339" bIns="91339" rtlCol="0">
            <a:spAutoFit/>
          </a:bodyPr>
          <a:lstStyle/>
          <a:p>
            <a:pPr>
              <a:lnSpc>
                <a:spcPct val="90000"/>
              </a:lnSpc>
              <a:spcAft>
                <a:spcPts val="600"/>
              </a:spcAft>
            </a:pPr>
            <a:r>
              <a:rPr lang="en-US" b="1" dirty="0" smtClean="0">
                <a:gradFill>
                  <a:gsLst>
                    <a:gs pos="2917">
                      <a:srgbClr val="505050"/>
                    </a:gs>
                    <a:gs pos="30000">
                      <a:srgbClr val="505050"/>
                    </a:gs>
                  </a:gsLst>
                  <a:lin ang="5400000" scaled="0"/>
                </a:gradFill>
              </a:rPr>
              <a:t>RENEWAL</a:t>
            </a:r>
          </a:p>
        </p:txBody>
      </p:sp>
      <p:sp>
        <p:nvSpPr>
          <p:cNvPr id="54" name="Oval 53"/>
          <p:cNvSpPr/>
          <p:nvPr/>
        </p:nvSpPr>
        <p:spPr bwMode="auto">
          <a:xfrm>
            <a:off x="371721" y="1267498"/>
            <a:ext cx="342656" cy="342656"/>
          </a:xfrm>
          <a:prstGeom prst="ellipse">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670" tIns="146135" rIns="182670" bIns="146135" numCol="1" spcCol="0" rtlCol="0" fromWordArt="0" anchor="ctr" anchorCtr="0" forceAA="0" compatLnSpc="1">
            <a:prstTxWarp prst="textNoShape">
              <a:avLst/>
            </a:prstTxWarp>
            <a:noAutofit/>
          </a:bodyPr>
          <a:lstStyle/>
          <a:p>
            <a:pPr algn="ctr" defTabSz="931397" fontAlgn="base">
              <a:lnSpc>
                <a:spcPct val="90000"/>
              </a:lnSpc>
              <a:spcBef>
                <a:spcPct val="0"/>
              </a:spcBef>
              <a:spcAft>
                <a:spcPct val="0"/>
              </a:spcAft>
            </a:pPr>
            <a:r>
              <a:rPr lang="en-US" sz="2000" dirty="0">
                <a:gradFill>
                  <a:gsLst>
                    <a:gs pos="0">
                      <a:srgbClr val="FFFFFF"/>
                    </a:gs>
                    <a:gs pos="100000">
                      <a:srgbClr val="FFFFFF"/>
                    </a:gs>
                  </a:gsLst>
                  <a:lin ang="5400000" scaled="0"/>
                </a:gradFill>
                <a:ea typeface="Segoe UI" pitchFamily="34" charset="0"/>
                <a:cs typeface="Segoe UI" pitchFamily="34" charset="0"/>
              </a:rPr>
              <a:t>1</a:t>
            </a:r>
          </a:p>
        </p:txBody>
      </p:sp>
      <p:sp>
        <p:nvSpPr>
          <p:cNvPr id="55" name="Oval 54"/>
          <p:cNvSpPr/>
          <p:nvPr/>
        </p:nvSpPr>
        <p:spPr bwMode="auto">
          <a:xfrm>
            <a:off x="3264960" y="1253211"/>
            <a:ext cx="342656" cy="342656"/>
          </a:xfrm>
          <a:prstGeom prst="ellipse">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670" tIns="146135" rIns="182670" bIns="146135" numCol="1" spcCol="0" rtlCol="0" fromWordArt="0" anchor="ctr" anchorCtr="0" forceAA="0" compatLnSpc="1">
            <a:prstTxWarp prst="textNoShape">
              <a:avLst/>
            </a:prstTxWarp>
            <a:noAutofit/>
          </a:bodyPr>
          <a:lstStyle/>
          <a:p>
            <a:pPr algn="ctr" defTabSz="931397" fontAlgn="base">
              <a:lnSpc>
                <a:spcPct val="90000"/>
              </a:lnSpc>
              <a:spcBef>
                <a:spcPct val="0"/>
              </a:spcBef>
              <a:spcAft>
                <a:spcPct val="0"/>
              </a:spcAft>
            </a:pPr>
            <a:r>
              <a:rPr lang="en-US" sz="2000" dirty="0">
                <a:gradFill>
                  <a:gsLst>
                    <a:gs pos="0">
                      <a:srgbClr val="FFFFFF"/>
                    </a:gs>
                    <a:gs pos="100000">
                      <a:srgbClr val="FFFFFF"/>
                    </a:gs>
                  </a:gsLst>
                  <a:lin ang="5400000" scaled="0"/>
                </a:gradFill>
                <a:ea typeface="Segoe UI" pitchFamily="34" charset="0"/>
                <a:cs typeface="Segoe UI" pitchFamily="34" charset="0"/>
              </a:rPr>
              <a:t>2</a:t>
            </a:r>
          </a:p>
        </p:txBody>
      </p:sp>
      <p:sp>
        <p:nvSpPr>
          <p:cNvPr id="56" name="Oval 55"/>
          <p:cNvSpPr/>
          <p:nvPr/>
        </p:nvSpPr>
        <p:spPr bwMode="auto">
          <a:xfrm>
            <a:off x="6158199" y="1238922"/>
            <a:ext cx="342656" cy="342656"/>
          </a:xfrm>
          <a:prstGeom prst="ellipse">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670" tIns="146135" rIns="182670" bIns="146135" numCol="1" spcCol="0" rtlCol="0" fromWordArt="0" anchor="ctr" anchorCtr="0" forceAA="0" compatLnSpc="1">
            <a:prstTxWarp prst="textNoShape">
              <a:avLst/>
            </a:prstTxWarp>
            <a:noAutofit/>
          </a:bodyPr>
          <a:lstStyle/>
          <a:p>
            <a:pPr algn="ctr" defTabSz="931397" fontAlgn="base">
              <a:lnSpc>
                <a:spcPct val="90000"/>
              </a:lnSpc>
              <a:spcBef>
                <a:spcPct val="0"/>
              </a:spcBef>
              <a:spcAft>
                <a:spcPct val="0"/>
              </a:spcAft>
            </a:pPr>
            <a:r>
              <a:rPr lang="en-US" sz="2000" dirty="0">
                <a:gradFill>
                  <a:gsLst>
                    <a:gs pos="0">
                      <a:srgbClr val="FFFFFF"/>
                    </a:gs>
                    <a:gs pos="100000">
                      <a:srgbClr val="FFFFFF"/>
                    </a:gs>
                  </a:gsLst>
                  <a:lin ang="5400000" scaled="0"/>
                </a:gradFill>
                <a:ea typeface="Segoe UI" pitchFamily="34" charset="0"/>
                <a:cs typeface="Segoe UI" pitchFamily="34" charset="0"/>
              </a:rPr>
              <a:t>3</a:t>
            </a:r>
          </a:p>
        </p:txBody>
      </p:sp>
      <p:sp>
        <p:nvSpPr>
          <p:cNvPr id="57" name="Oval 56"/>
          <p:cNvSpPr/>
          <p:nvPr/>
        </p:nvSpPr>
        <p:spPr bwMode="auto">
          <a:xfrm>
            <a:off x="9051438" y="1224634"/>
            <a:ext cx="342656" cy="342656"/>
          </a:xfrm>
          <a:prstGeom prst="ellipse">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670" tIns="146135" rIns="182670" bIns="146135" numCol="1" spcCol="0" rtlCol="0" fromWordArt="0" anchor="ctr" anchorCtr="0" forceAA="0" compatLnSpc="1">
            <a:prstTxWarp prst="textNoShape">
              <a:avLst/>
            </a:prstTxWarp>
            <a:noAutofit/>
          </a:bodyPr>
          <a:lstStyle/>
          <a:p>
            <a:pPr algn="ctr" defTabSz="931397" fontAlgn="base">
              <a:lnSpc>
                <a:spcPct val="90000"/>
              </a:lnSpc>
              <a:spcBef>
                <a:spcPct val="0"/>
              </a:spcBef>
              <a:spcAft>
                <a:spcPct val="0"/>
              </a:spcAft>
            </a:pPr>
            <a:r>
              <a:rPr lang="en-US" sz="2000" dirty="0">
                <a:gradFill>
                  <a:gsLst>
                    <a:gs pos="0">
                      <a:srgbClr val="FFFFFF"/>
                    </a:gs>
                    <a:gs pos="100000">
                      <a:srgbClr val="FFFFFF"/>
                    </a:gs>
                  </a:gsLst>
                  <a:lin ang="5400000" scaled="0"/>
                </a:gradFill>
                <a:ea typeface="Segoe UI" pitchFamily="34" charset="0"/>
                <a:cs typeface="Segoe UI" pitchFamily="34" charset="0"/>
              </a:rPr>
              <a:t>4</a:t>
            </a:r>
          </a:p>
        </p:txBody>
      </p:sp>
      <p:grpSp>
        <p:nvGrpSpPr>
          <p:cNvPr id="82" name="Group 81"/>
          <p:cNvGrpSpPr/>
          <p:nvPr/>
        </p:nvGrpSpPr>
        <p:grpSpPr>
          <a:xfrm>
            <a:off x="1203863" y="5108791"/>
            <a:ext cx="2668322" cy="388678"/>
            <a:chOff x="1203863" y="5108809"/>
            <a:chExt cx="2819333" cy="348098"/>
          </a:xfrm>
        </p:grpSpPr>
        <p:grpSp>
          <p:nvGrpSpPr>
            <p:cNvPr id="77" name="Group 76"/>
            <p:cNvGrpSpPr/>
            <p:nvPr/>
          </p:nvGrpSpPr>
          <p:grpSpPr>
            <a:xfrm>
              <a:off x="1203863" y="5115340"/>
              <a:ext cx="1168615" cy="341567"/>
              <a:chOff x="1203863" y="4986748"/>
              <a:chExt cx="1168615" cy="341567"/>
            </a:xfrm>
          </p:grpSpPr>
          <p:cxnSp>
            <p:nvCxnSpPr>
              <p:cNvPr id="71" name="Straight Arrow Connector 70"/>
              <p:cNvCxnSpPr/>
              <p:nvPr/>
            </p:nvCxnSpPr>
            <p:spPr>
              <a:xfrm>
                <a:off x="1203863" y="5189880"/>
                <a:ext cx="1168615" cy="0"/>
              </a:xfrm>
              <a:prstGeom prst="straightConnector1">
                <a:avLst/>
              </a:prstGeom>
              <a:ln>
                <a:solidFill>
                  <a:schemeClr val="bg2">
                    <a:lumMod val="50000"/>
                  </a:schemeClr>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1390112" y="4986748"/>
                <a:ext cx="707518" cy="341567"/>
              </a:xfrm>
              <a:prstGeom prst="rect">
                <a:avLst/>
              </a:prstGeom>
              <a:solidFill>
                <a:schemeClr val="bg1">
                  <a:lumMod val="95000"/>
                </a:schemeClr>
              </a:solidFill>
              <a:ln>
                <a:solidFill>
                  <a:schemeClr val="bg1">
                    <a:lumMod val="50000"/>
                  </a:schemeClr>
                </a:solidFill>
              </a:ln>
            </p:spPr>
            <p:txBody>
              <a:bodyPr wrap="square" lIns="36576" tIns="36576" rIns="36576" bIns="36576" rtlCol="0">
                <a:spAutoFit/>
              </a:bodyPr>
              <a:lstStyle/>
              <a:p>
                <a:pPr algn="ctr">
                  <a:lnSpc>
                    <a:spcPct val="90000"/>
                  </a:lnSpc>
                  <a:spcAft>
                    <a:spcPts val="600"/>
                  </a:spcAft>
                </a:pPr>
                <a:r>
                  <a:rPr lang="en-US" sz="1100" dirty="0">
                    <a:gradFill>
                      <a:gsLst>
                        <a:gs pos="2917">
                          <a:srgbClr val="505050"/>
                        </a:gs>
                        <a:gs pos="30000">
                          <a:srgbClr val="505050"/>
                        </a:gs>
                      </a:gsLst>
                      <a:lin ang="5400000" scaled="0"/>
                    </a:gradFill>
                  </a:rPr>
                  <a:t>Purchase order</a:t>
                </a:r>
              </a:p>
            </p:txBody>
          </p:sp>
        </p:grpSp>
        <p:grpSp>
          <p:nvGrpSpPr>
            <p:cNvPr id="78" name="Group 77"/>
            <p:cNvGrpSpPr/>
            <p:nvPr/>
          </p:nvGrpSpPr>
          <p:grpSpPr>
            <a:xfrm>
              <a:off x="2854581" y="5108809"/>
              <a:ext cx="1168615" cy="341567"/>
              <a:chOff x="2854581" y="4965929"/>
              <a:chExt cx="1168615" cy="341567"/>
            </a:xfrm>
          </p:grpSpPr>
          <p:cxnSp>
            <p:nvCxnSpPr>
              <p:cNvPr id="76" name="Straight Arrow Connector 75"/>
              <p:cNvCxnSpPr/>
              <p:nvPr/>
            </p:nvCxnSpPr>
            <p:spPr>
              <a:xfrm>
                <a:off x="2854581" y="5169061"/>
                <a:ext cx="1168615" cy="0"/>
              </a:xfrm>
              <a:prstGeom prst="straightConnector1">
                <a:avLst/>
              </a:prstGeom>
              <a:ln>
                <a:solidFill>
                  <a:schemeClr val="bg2">
                    <a:lumMod val="50000"/>
                  </a:schemeClr>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3055382" y="4965929"/>
                <a:ext cx="707518" cy="341567"/>
              </a:xfrm>
              <a:prstGeom prst="rect">
                <a:avLst/>
              </a:prstGeom>
              <a:solidFill>
                <a:schemeClr val="bg1">
                  <a:lumMod val="95000"/>
                </a:schemeClr>
              </a:solidFill>
              <a:ln>
                <a:solidFill>
                  <a:schemeClr val="bg1">
                    <a:lumMod val="50000"/>
                  </a:schemeClr>
                </a:solidFill>
              </a:ln>
            </p:spPr>
            <p:txBody>
              <a:bodyPr wrap="square" lIns="36576" tIns="36576" rIns="36576" bIns="36576" rtlCol="0">
                <a:spAutoFit/>
              </a:bodyPr>
              <a:lstStyle/>
              <a:p>
                <a:pPr algn="ctr">
                  <a:lnSpc>
                    <a:spcPct val="90000"/>
                  </a:lnSpc>
                  <a:spcAft>
                    <a:spcPts val="600"/>
                  </a:spcAft>
                </a:pPr>
                <a:r>
                  <a:rPr lang="en-US" sz="1100" dirty="0">
                    <a:gradFill>
                      <a:gsLst>
                        <a:gs pos="2917">
                          <a:srgbClr val="505050"/>
                        </a:gs>
                        <a:gs pos="30000">
                          <a:srgbClr val="505050"/>
                        </a:gs>
                      </a:gsLst>
                      <a:lin ang="5400000" scaled="0"/>
                    </a:gradFill>
                  </a:rPr>
                  <a:t>EDI/ MOET</a:t>
                </a:r>
              </a:p>
            </p:txBody>
          </p:sp>
        </p:grpSp>
      </p:grpSp>
      <p:grpSp>
        <p:nvGrpSpPr>
          <p:cNvPr id="69" name="Group 68"/>
          <p:cNvGrpSpPr/>
          <p:nvPr/>
        </p:nvGrpSpPr>
        <p:grpSpPr>
          <a:xfrm>
            <a:off x="3939281" y="5200133"/>
            <a:ext cx="451716" cy="423064"/>
            <a:chOff x="5195888" y="4969949"/>
            <a:chExt cx="580956" cy="544107"/>
          </a:xfrm>
        </p:grpSpPr>
        <p:sp>
          <p:nvSpPr>
            <p:cNvPr id="59" name="Folded Corner 58"/>
            <p:cNvSpPr/>
            <p:nvPr/>
          </p:nvSpPr>
          <p:spPr bwMode="auto">
            <a:xfrm flipV="1">
              <a:off x="5195888" y="4981575"/>
              <a:ext cx="457200" cy="532019"/>
            </a:xfrm>
            <a:prstGeom prst="foldedCorner">
              <a:avLst>
                <a:gd name="adj" fmla="val 40625"/>
              </a:avLst>
            </a:prstGeom>
            <a:solidFill>
              <a:schemeClr val="bg1"/>
            </a:solidFill>
            <a:ln w="28575">
              <a:solidFill>
                <a:schemeClr val="bg2">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1397"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nvGrpSpPr>
            <p:cNvPr id="63" name="Group 62"/>
            <p:cNvGrpSpPr/>
            <p:nvPr/>
          </p:nvGrpSpPr>
          <p:grpSpPr>
            <a:xfrm>
              <a:off x="5544671" y="4969949"/>
              <a:ext cx="170330" cy="543645"/>
              <a:chOff x="5544671" y="4969949"/>
              <a:chExt cx="170330" cy="543645"/>
            </a:xfrm>
          </p:grpSpPr>
          <p:cxnSp>
            <p:nvCxnSpPr>
              <p:cNvPr id="7" name="Straight Connector 6"/>
              <p:cNvCxnSpPr/>
              <p:nvPr/>
            </p:nvCxnSpPr>
            <p:spPr>
              <a:xfrm>
                <a:off x="5544671" y="4969949"/>
                <a:ext cx="170330" cy="166691"/>
              </a:xfrm>
              <a:prstGeom prst="line">
                <a:avLst/>
              </a:prstGeom>
              <a:ln w="28575" cap="rnd">
                <a:solidFill>
                  <a:schemeClr val="bg2">
                    <a:lumMod val="5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5715001" y="5136449"/>
                <a:ext cx="0" cy="377145"/>
              </a:xfrm>
              <a:prstGeom prst="line">
                <a:avLst/>
              </a:prstGeom>
              <a:ln w="28575" cap="rnd">
                <a:solidFill>
                  <a:schemeClr val="bg2">
                    <a:lumMod val="5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cxnSp>
          <p:nvCxnSpPr>
            <p:cNvPr id="65" name="Straight Connector 64"/>
            <p:cNvCxnSpPr/>
            <p:nvPr/>
          </p:nvCxnSpPr>
          <p:spPr>
            <a:xfrm>
              <a:off x="5628924" y="4970411"/>
              <a:ext cx="147920" cy="151750"/>
            </a:xfrm>
            <a:prstGeom prst="line">
              <a:avLst/>
            </a:prstGeom>
            <a:ln w="28575" cap="rnd">
              <a:solidFill>
                <a:schemeClr val="bg2">
                  <a:lumMod val="5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5776844" y="5136911"/>
              <a:ext cx="0" cy="377145"/>
            </a:xfrm>
            <a:prstGeom prst="line">
              <a:avLst/>
            </a:prstGeom>
            <a:ln w="28575" cap="rnd">
              <a:solidFill>
                <a:schemeClr val="bg2">
                  <a:lumMod val="5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79" name="Freeform 128"/>
          <p:cNvSpPr>
            <a:spLocks noEditPoints="1"/>
          </p:cNvSpPr>
          <p:nvPr/>
        </p:nvSpPr>
        <p:spPr bwMode="black">
          <a:xfrm>
            <a:off x="5118904" y="5220968"/>
            <a:ext cx="548842" cy="383856"/>
          </a:xfrm>
          <a:custGeom>
            <a:avLst/>
            <a:gdLst>
              <a:gd name="T0" fmla="*/ 7 w 300"/>
              <a:gd name="T1" fmla="*/ 0 h 210"/>
              <a:gd name="T2" fmla="*/ 293 w 300"/>
              <a:gd name="T3" fmla="*/ 0 h 210"/>
              <a:gd name="T4" fmla="*/ 150 w 300"/>
              <a:gd name="T5" fmla="*/ 120 h 210"/>
              <a:gd name="T6" fmla="*/ 7 w 300"/>
              <a:gd name="T7" fmla="*/ 0 h 210"/>
              <a:gd name="T8" fmla="*/ 153 w 300"/>
              <a:gd name="T9" fmla="*/ 130 h 210"/>
              <a:gd name="T10" fmla="*/ 153 w 300"/>
              <a:gd name="T11" fmla="*/ 130 h 210"/>
              <a:gd name="T12" fmla="*/ 153 w 300"/>
              <a:gd name="T13" fmla="*/ 131 h 210"/>
              <a:gd name="T14" fmla="*/ 152 w 300"/>
              <a:gd name="T15" fmla="*/ 131 h 210"/>
              <a:gd name="T16" fmla="*/ 152 w 300"/>
              <a:gd name="T17" fmla="*/ 131 h 210"/>
              <a:gd name="T18" fmla="*/ 151 w 300"/>
              <a:gd name="T19" fmla="*/ 131 h 210"/>
              <a:gd name="T20" fmla="*/ 151 w 300"/>
              <a:gd name="T21" fmla="*/ 131 h 210"/>
              <a:gd name="T22" fmla="*/ 150 w 300"/>
              <a:gd name="T23" fmla="*/ 131 h 210"/>
              <a:gd name="T24" fmla="*/ 150 w 300"/>
              <a:gd name="T25" fmla="*/ 131 h 210"/>
              <a:gd name="T26" fmla="*/ 150 w 300"/>
              <a:gd name="T27" fmla="*/ 131 h 210"/>
              <a:gd name="T28" fmla="*/ 149 w 300"/>
              <a:gd name="T29" fmla="*/ 131 h 210"/>
              <a:gd name="T30" fmla="*/ 149 w 300"/>
              <a:gd name="T31" fmla="*/ 131 h 210"/>
              <a:gd name="T32" fmla="*/ 148 w 300"/>
              <a:gd name="T33" fmla="*/ 131 h 210"/>
              <a:gd name="T34" fmla="*/ 148 w 300"/>
              <a:gd name="T35" fmla="*/ 131 h 210"/>
              <a:gd name="T36" fmla="*/ 147 w 300"/>
              <a:gd name="T37" fmla="*/ 131 h 210"/>
              <a:gd name="T38" fmla="*/ 147 w 300"/>
              <a:gd name="T39" fmla="*/ 130 h 210"/>
              <a:gd name="T40" fmla="*/ 147 w 300"/>
              <a:gd name="T41" fmla="*/ 130 h 210"/>
              <a:gd name="T42" fmla="*/ 125 w 300"/>
              <a:gd name="T43" fmla="*/ 112 h 210"/>
              <a:gd name="T44" fmla="*/ 8 w 300"/>
              <a:gd name="T45" fmla="*/ 210 h 210"/>
              <a:gd name="T46" fmla="*/ 293 w 300"/>
              <a:gd name="T47" fmla="*/ 210 h 210"/>
              <a:gd name="T48" fmla="*/ 175 w 300"/>
              <a:gd name="T49" fmla="*/ 112 h 210"/>
              <a:gd name="T50" fmla="*/ 153 w 300"/>
              <a:gd name="T51" fmla="*/ 130 h 210"/>
              <a:gd name="T52" fmla="*/ 0 w 300"/>
              <a:gd name="T53" fmla="*/ 6 h 210"/>
              <a:gd name="T54" fmla="*/ 0 w 300"/>
              <a:gd name="T55" fmla="*/ 204 h 210"/>
              <a:gd name="T56" fmla="*/ 118 w 300"/>
              <a:gd name="T57" fmla="*/ 106 h 210"/>
              <a:gd name="T58" fmla="*/ 0 w 300"/>
              <a:gd name="T59" fmla="*/ 6 h 210"/>
              <a:gd name="T60" fmla="*/ 182 w 300"/>
              <a:gd name="T61" fmla="*/ 106 h 210"/>
              <a:gd name="T62" fmla="*/ 300 w 300"/>
              <a:gd name="T63" fmla="*/ 204 h 210"/>
              <a:gd name="T64" fmla="*/ 300 w 300"/>
              <a:gd name="T65" fmla="*/ 6 h 210"/>
              <a:gd name="T66" fmla="*/ 182 w 300"/>
              <a:gd name="T67" fmla="*/ 106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0" h="210">
                <a:moveTo>
                  <a:pt x="7" y="0"/>
                </a:moveTo>
                <a:cubicBezTo>
                  <a:pt x="293" y="0"/>
                  <a:pt x="293" y="0"/>
                  <a:pt x="293" y="0"/>
                </a:cubicBezTo>
                <a:cubicBezTo>
                  <a:pt x="150" y="120"/>
                  <a:pt x="150" y="120"/>
                  <a:pt x="150" y="120"/>
                </a:cubicBezTo>
                <a:lnTo>
                  <a:pt x="7" y="0"/>
                </a:lnTo>
                <a:close/>
                <a:moveTo>
                  <a:pt x="153" y="130"/>
                </a:moveTo>
                <a:cubicBezTo>
                  <a:pt x="153" y="130"/>
                  <a:pt x="153" y="130"/>
                  <a:pt x="153" y="130"/>
                </a:cubicBezTo>
                <a:cubicBezTo>
                  <a:pt x="153" y="130"/>
                  <a:pt x="153" y="130"/>
                  <a:pt x="153" y="131"/>
                </a:cubicBezTo>
                <a:cubicBezTo>
                  <a:pt x="153" y="131"/>
                  <a:pt x="152" y="131"/>
                  <a:pt x="152" y="131"/>
                </a:cubicBezTo>
                <a:cubicBezTo>
                  <a:pt x="152" y="131"/>
                  <a:pt x="152" y="131"/>
                  <a:pt x="152" y="131"/>
                </a:cubicBezTo>
                <a:cubicBezTo>
                  <a:pt x="152" y="131"/>
                  <a:pt x="151" y="131"/>
                  <a:pt x="151" y="131"/>
                </a:cubicBezTo>
                <a:cubicBezTo>
                  <a:pt x="151" y="131"/>
                  <a:pt x="151" y="131"/>
                  <a:pt x="151" y="131"/>
                </a:cubicBezTo>
                <a:cubicBezTo>
                  <a:pt x="151" y="131"/>
                  <a:pt x="150" y="131"/>
                  <a:pt x="150" y="131"/>
                </a:cubicBezTo>
                <a:cubicBezTo>
                  <a:pt x="150" y="131"/>
                  <a:pt x="150" y="131"/>
                  <a:pt x="150" y="131"/>
                </a:cubicBezTo>
                <a:cubicBezTo>
                  <a:pt x="150" y="131"/>
                  <a:pt x="150" y="131"/>
                  <a:pt x="150" y="131"/>
                </a:cubicBezTo>
                <a:cubicBezTo>
                  <a:pt x="150" y="131"/>
                  <a:pt x="149" y="131"/>
                  <a:pt x="149" y="131"/>
                </a:cubicBezTo>
                <a:cubicBezTo>
                  <a:pt x="149" y="131"/>
                  <a:pt x="149" y="131"/>
                  <a:pt x="149" y="131"/>
                </a:cubicBezTo>
                <a:cubicBezTo>
                  <a:pt x="149" y="131"/>
                  <a:pt x="148" y="131"/>
                  <a:pt x="148" y="131"/>
                </a:cubicBezTo>
                <a:cubicBezTo>
                  <a:pt x="148" y="131"/>
                  <a:pt x="148" y="131"/>
                  <a:pt x="148" y="131"/>
                </a:cubicBezTo>
                <a:cubicBezTo>
                  <a:pt x="148" y="131"/>
                  <a:pt x="148" y="131"/>
                  <a:pt x="147" y="131"/>
                </a:cubicBezTo>
                <a:cubicBezTo>
                  <a:pt x="147" y="130"/>
                  <a:pt x="147" y="130"/>
                  <a:pt x="147" y="130"/>
                </a:cubicBezTo>
                <a:cubicBezTo>
                  <a:pt x="147" y="130"/>
                  <a:pt x="147" y="130"/>
                  <a:pt x="147" y="130"/>
                </a:cubicBezTo>
                <a:cubicBezTo>
                  <a:pt x="125" y="112"/>
                  <a:pt x="125" y="112"/>
                  <a:pt x="125" y="112"/>
                </a:cubicBezTo>
                <a:cubicBezTo>
                  <a:pt x="8" y="210"/>
                  <a:pt x="8" y="210"/>
                  <a:pt x="8" y="210"/>
                </a:cubicBezTo>
                <a:cubicBezTo>
                  <a:pt x="293" y="210"/>
                  <a:pt x="293" y="210"/>
                  <a:pt x="293" y="210"/>
                </a:cubicBezTo>
                <a:cubicBezTo>
                  <a:pt x="175" y="112"/>
                  <a:pt x="175" y="112"/>
                  <a:pt x="175" y="112"/>
                </a:cubicBezTo>
                <a:lnTo>
                  <a:pt x="153" y="130"/>
                </a:lnTo>
                <a:close/>
                <a:moveTo>
                  <a:pt x="0" y="6"/>
                </a:moveTo>
                <a:cubicBezTo>
                  <a:pt x="0" y="204"/>
                  <a:pt x="0" y="204"/>
                  <a:pt x="0" y="204"/>
                </a:cubicBezTo>
                <a:cubicBezTo>
                  <a:pt x="118" y="106"/>
                  <a:pt x="118" y="106"/>
                  <a:pt x="118" y="106"/>
                </a:cubicBezTo>
                <a:lnTo>
                  <a:pt x="0" y="6"/>
                </a:lnTo>
                <a:close/>
                <a:moveTo>
                  <a:pt x="182" y="106"/>
                </a:moveTo>
                <a:cubicBezTo>
                  <a:pt x="300" y="204"/>
                  <a:pt x="300" y="204"/>
                  <a:pt x="300" y="204"/>
                </a:cubicBezTo>
                <a:cubicBezTo>
                  <a:pt x="300" y="6"/>
                  <a:pt x="300" y="6"/>
                  <a:pt x="300" y="6"/>
                </a:cubicBezTo>
                <a:lnTo>
                  <a:pt x="182" y="106"/>
                </a:lnTo>
                <a:close/>
              </a:path>
            </a:pathLst>
          </a:custGeom>
          <a:solidFill>
            <a:schemeClr val="bg2">
              <a:lumMod val="50000"/>
            </a:schemeClr>
          </a:solidFill>
          <a:ln>
            <a:noFill/>
          </a:ln>
          <a:extLst/>
        </p:spPr>
        <p:txBody>
          <a:bodyPr vert="horz" wrap="square" lIns="82209" tIns="41105" rIns="82209" bIns="41105" numCol="1" anchor="t" anchorCtr="0" compatLnSpc="1">
            <a:prstTxWarp prst="textNoShape">
              <a:avLst/>
            </a:prstTxWarp>
          </a:bodyPr>
          <a:lstStyle/>
          <a:p>
            <a:endParaRPr lang="en-US" sz="1600">
              <a:solidFill>
                <a:srgbClr val="505050"/>
              </a:solidFill>
            </a:endParaRPr>
          </a:p>
        </p:txBody>
      </p:sp>
      <p:pic>
        <p:nvPicPr>
          <p:cNvPr id="80" name="Picture 7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33532" y="4783438"/>
            <a:ext cx="1414954" cy="953461"/>
          </a:xfrm>
          <a:prstGeom prst="rect">
            <a:avLst/>
          </a:prstGeom>
        </p:spPr>
      </p:pic>
      <p:pic>
        <p:nvPicPr>
          <p:cNvPr id="81" name="Picture 80"/>
          <p:cNvPicPr>
            <a:picLocks noChangeAspect="1"/>
          </p:cNvPicPr>
          <p:nvPr/>
        </p:nvPicPr>
        <p:blipFill>
          <a:blip r:embed="rId7"/>
          <a:stretch>
            <a:fillRect/>
          </a:stretch>
        </p:blipFill>
        <p:spPr>
          <a:xfrm>
            <a:off x="6272548" y="4897780"/>
            <a:ext cx="1409659" cy="800547"/>
          </a:xfrm>
          <a:prstGeom prst="rect">
            <a:avLst/>
          </a:prstGeom>
        </p:spPr>
      </p:pic>
      <p:sp>
        <p:nvSpPr>
          <p:cNvPr id="83" name="TextBox 82"/>
          <p:cNvSpPr txBox="1"/>
          <p:nvPr/>
        </p:nvSpPr>
        <p:spPr>
          <a:xfrm>
            <a:off x="9562445" y="4393696"/>
            <a:ext cx="2282828" cy="489365"/>
          </a:xfrm>
          <a:prstGeom prst="rect">
            <a:avLst/>
          </a:prstGeom>
          <a:noFill/>
        </p:spPr>
        <p:txBody>
          <a:bodyPr wrap="square" lIns="182670" tIns="146135" rIns="182670" bIns="146135" rtlCol="0">
            <a:spAutoFit/>
          </a:bodyPr>
          <a:lstStyle/>
          <a:p>
            <a:pPr>
              <a:lnSpc>
                <a:spcPct val="90000"/>
              </a:lnSpc>
              <a:spcAft>
                <a:spcPts val="600"/>
              </a:spcAft>
            </a:pPr>
            <a:r>
              <a:rPr lang="en-US" sz="1400" b="1" dirty="0">
                <a:gradFill>
                  <a:gsLst>
                    <a:gs pos="2917">
                      <a:srgbClr val="505050"/>
                    </a:gs>
                    <a:gs pos="30000">
                      <a:srgbClr val="505050"/>
                    </a:gs>
                  </a:gsLst>
                  <a:lin ang="5400000" scaled="0"/>
                </a:gradFill>
              </a:rPr>
              <a:t>For Emergencies</a:t>
            </a:r>
          </a:p>
        </p:txBody>
      </p:sp>
      <p:cxnSp>
        <p:nvCxnSpPr>
          <p:cNvPr id="85" name="Straight Connector 84"/>
          <p:cNvCxnSpPr/>
          <p:nvPr/>
        </p:nvCxnSpPr>
        <p:spPr>
          <a:xfrm>
            <a:off x="9582314" y="4428055"/>
            <a:ext cx="0" cy="2289957"/>
          </a:xfrm>
          <a:prstGeom prst="line">
            <a:avLst/>
          </a:prstGeom>
          <a:ln>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535829" y="6648919"/>
            <a:ext cx="3095603" cy="246118"/>
          </a:xfrm>
          <a:prstGeom prst="rect">
            <a:avLst/>
          </a:prstGeom>
        </p:spPr>
        <p:txBody>
          <a:bodyPr wrap="none" lIns="91339" tIns="45669" rIns="91339" bIns="45669">
            <a:spAutoFit/>
          </a:bodyPr>
          <a:lstStyle/>
          <a:p>
            <a:r>
              <a:rPr lang="en-US" sz="1000" dirty="0">
                <a:latin typeface="+mj-lt"/>
                <a:ea typeface="Calibri" panose="020F0502020204030204" pitchFamily="34" charset="0"/>
                <a:cs typeface="Times New Roman" panose="02020603050405020304" pitchFamily="18" charset="0"/>
              </a:rPr>
              <a:t>*Credit card top up will be available shortly after launch</a:t>
            </a:r>
            <a:endParaRPr lang="en-US" sz="1000" dirty="0">
              <a:latin typeface="+mj-lt"/>
            </a:endParaRPr>
          </a:p>
        </p:txBody>
      </p:sp>
      <p:sp>
        <p:nvSpPr>
          <p:cNvPr id="4" name="TextBox 3"/>
          <p:cNvSpPr txBox="1"/>
          <p:nvPr/>
        </p:nvSpPr>
        <p:spPr>
          <a:xfrm>
            <a:off x="8477856" y="0"/>
            <a:ext cx="4122342" cy="369332"/>
          </a:xfrm>
          <a:prstGeom prst="rect">
            <a:avLst/>
          </a:prstGeom>
          <a:noFill/>
        </p:spPr>
        <p:txBody>
          <a:bodyPr wrap="none" lIns="91407" tIns="45703" rIns="91407" bIns="45703" rtlCol="0">
            <a:spAutoFit/>
          </a:bodyPr>
          <a:lstStyle/>
          <a:p>
            <a:r>
              <a:rPr lang="en-US" b="1" dirty="0" smtClean="0">
                <a:solidFill>
                  <a:schemeClr val="tx1">
                    <a:lumMod val="75000"/>
                  </a:schemeClr>
                </a:solidFill>
                <a:latin typeface="Arial" panose="020B0604020202020204" pitchFamily="34" charset="0"/>
                <a:cs typeface="Arial" panose="020B0604020202020204" pitchFamily="34" charset="0"/>
              </a:rPr>
              <a:t>Credits for base azure consumption</a:t>
            </a:r>
            <a:endParaRPr lang="en-US" b="1" dirty="0">
              <a:solidFill>
                <a:schemeClr val="tx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92769225"/>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a:noFill/>
          <a:ln w="9525">
            <a:noFill/>
            <a:miter lim="800000"/>
            <a:headEnd/>
            <a:tailEnd/>
          </a:ln>
        </p:spPr>
        <p:txBody>
          <a:bodyPr vert="horz" wrap="square" lIns="124212" tIns="62106" rIns="124212" bIns="62106" numCol="1" anchor="ctr" anchorCtr="0" compatLnSpc="1">
            <a:prstTxWarp prst="textNoShape">
              <a:avLst/>
            </a:prstTxWarp>
          </a:bodyPr>
          <a:lstStyle/>
          <a:p>
            <a:r>
              <a:rPr lang="en-US" sz="4400" dirty="0"/>
              <a:t>What is Azure in Open?</a:t>
            </a:r>
          </a:p>
        </p:txBody>
      </p:sp>
      <p:sp>
        <p:nvSpPr>
          <p:cNvPr id="7" name="TextBox 6"/>
          <p:cNvSpPr txBox="1"/>
          <p:nvPr/>
        </p:nvSpPr>
        <p:spPr>
          <a:xfrm>
            <a:off x="448762" y="1643822"/>
            <a:ext cx="3680410" cy="3520440"/>
          </a:xfrm>
          <a:prstGeom prst="rect">
            <a:avLst/>
          </a:prstGeom>
          <a:solidFill>
            <a:schemeClr val="tx2"/>
          </a:solidFill>
          <a:ln>
            <a:noFill/>
          </a:ln>
          <a:extLst/>
        </p:spPr>
        <p:txBody>
          <a:bodyPr wrap="square" lIns="91339" tIns="91339" rIns="91339" bIns="91339" rtlCol="0" anchor="t" anchorCtr="0">
            <a:noAutofit/>
          </a:bodyPr>
          <a:lstStyle>
            <a:defPPr>
              <a:defRPr lang="en-US"/>
            </a:defPPr>
            <a:lvl1pPr algn="ctr">
              <a:defRPr sz="2400">
                <a:ln>
                  <a:solidFill>
                    <a:srgbClr val="FFFFFF">
                      <a:alpha val="0"/>
                    </a:srgbClr>
                  </a:solidFill>
                </a:ln>
                <a:solidFill>
                  <a:srgbClr val="FFFFFF"/>
                </a:solidFill>
                <a:latin typeface="+mj-lt"/>
                <a:ea typeface="Segoe UI" pitchFamily="34" charset="0"/>
                <a:cs typeface="Segoe UI" pitchFamily="34" charset="0"/>
              </a:defRPr>
            </a:lvl1pPr>
          </a:lstStyle>
          <a:p>
            <a:pPr marL="53913" algn="l"/>
            <a:endParaRPr lang="en-US" dirty="0"/>
          </a:p>
        </p:txBody>
      </p:sp>
      <p:sp>
        <p:nvSpPr>
          <p:cNvPr id="8" name="Rectangle 7"/>
          <p:cNvSpPr/>
          <p:nvPr/>
        </p:nvSpPr>
        <p:spPr bwMode="auto">
          <a:xfrm>
            <a:off x="448758" y="3425687"/>
            <a:ext cx="3687273" cy="1645920"/>
          </a:xfrm>
          <a:prstGeom prst="rect">
            <a:avLst/>
          </a:prstGeom>
          <a:solidFill>
            <a:schemeClr val="bg1">
              <a:lumMod val="95000"/>
            </a:schemeClr>
          </a:solidFill>
        </p:spPr>
        <p:txBody>
          <a:bodyPr vert="horz" wrap="square" lIns="182670" tIns="91339" rIns="182670" bIns="91339" rtlCol="0" anchor="t" anchorCtr="0">
            <a:no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lvl="2" fontAlgn="base">
              <a:buSzPct val="90000"/>
            </a:pPr>
            <a:r>
              <a:rPr lang="en-US" sz="2900" dirty="0">
                <a:solidFill>
                  <a:srgbClr val="505050"/>
                </a:solidFill>
                <a:latin typeface="Segoe UI Light"/>
              </a:rPr>
              <a:t>Monetary commitment valid for 12 months</a:t>
            </a:r>
          </a:p>
        </p:txBody>
      </p:sp>
      <p:sp>
        <p:nvSpPr>
          <p:cNvPr id="10" name="TextBox 9"/>
          <p:cNvSpPr txBox="1"/>
          <p:nvPr/>
        </p:nvSpPr>
        <p:spPr>
          <a:xfrm>
            <a:off x="4371083" y="1643822"/>
            <a:ext cx="3680410" cy="3520440"/>
          </a:xfrm>
          <a:prstGeom prst="rect">
            <a:avLst/>
          </a:prstGeom>
          <a:solidFill>
            <a:schemeClr val="accent1"/>
          </a:solidFill>
          <a:ln>
            <a:noFill/>
          </a:ln>
          <a:extLst/>
        </p:spPr>
        <p:txBody>
          <a:bodyPr wrap="square" lIns="91339" tIns="91339" rIns="91339" bIns="91339" rtlCol="0" anchor="t" anchorCtr="0">
            <a:noAutofit/>
          </a:bodyPr>
          <a:lstStyle>
            <a:defPPr>
              <a:defRPr lang="en-US"/>
            </a:defPPr>
            <a:lvl1pPr algn="ctr">
              <a:defRPr sz="2400">
                <a:ln>
                  <a:solidFill>
                    <a:srgbClr val="FFFFFF">
                      <a:alpha val="0"/>
                    </a:srgbClr>
                  </a:solidFill>
                </a:ln>
                <a:solidFill>
                  <a:srgbClr val="FFFFFF"/>
                </a:solidFill>
                <a:latin typeface="+mj-lt"/>
                <a:ea typeface="Segoe UI" pitchFamily="34" charset="0"/>
                <a:cs typeface="Segoe UI" pitchFamily="34" charset="0"/>
              </a:defRPr>
            </a:lvl1pPr>
          </a:lstStyle>
          <a:p>
            <a:pPr marL="53913" algn="l"/>
            <a:endParaRPr lang="en-US" dirty="0"/>
          </a:p>
        </p:txBody>
      </p:sp>
      <p:sp>
        <p:nvSpPr>
          <p:cNvPr id="11" name="Rectangle 10"/>
          <p:cNvSpPr/>
          <p:nvPr/>
        </p:nvSpPr>
        <p:spPr bwMode="auto">
          <a:xfrm>
            <a:off x="4371085" y="3425687"/>
            <a:ext cx="3684993" cy="1645920"/>
          </a:xfrm>
          <a:prstGeom prst="rect">
            <a:avLst/>
          </a:prstGeom>
          <a:solidFill>
            <a:schemeClr val="bg1">
              <a:lumMod val="95000"/>
            </a:schemeClr>
          </a:solidFill>
        </p:spPr>
        <p:txBody>
          <a:bodyPr vert="horz" wrap="square" lIns="182670" tIns="91339" rIns="182670" bIns="91339" rtlCol="0" anchor="t" anchorCtr="0">
            <a:no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defTabSz="931525"/>
            <a:r>
              <a:rPr lang="en-US" sz="2900" dirty="0">
                <a:solidFill>
                  <a:srgbClr val="505050"/>
                </a:solidFill>
                <a:latin typeface="Segoe UI Light"/>
              </a:rPr>
              <a:t>Applicable to any Azure Service </a:t>
            </a:r>
            <a:r>
              <a:rPr lang="en-US" sz="1600" i="1" dirty="0">
                <a:solidFill>
                  <a:srgbClr val="505050"/>
                </a:solidFill>
                <a:latin typeface="Segoe UI Light"/>
              </a:rPr>
              <a:t>eligible for Monetary Commitments</a:t>
            </a:r>
          </a:p>
        </p:txBody>
      </p:sp>
      <p:sp>
        <p:nvSpPr>
          <p:cNvPr id="13" name="TextBox 12"/>
          <p:cNvSpPr txBox="1"/>
          <p:nvPr/>
        </p:nvSpPr>
        <p:spPr>
          <a:xfrm>
            <a:off x="8293403" y="1643822"/>
            <a:ext cx="3680410" cy="3520440"/>
          </a:xfrm>
          <a:prstGeom prst="rect">
            <a:avLst/>
          </a:prstGeom>
          <a:solidFill>
            <a:schemeClr val="accent2"/>
          </a:solidFill>
          <a:ln>
            <a:noFill/>
          </a:ln>
          <a:extLst/>
        </p:spPr>
        <p:txBody>
          <a:bodyPr wrap="square" lIns="91339" tIns="91339" rIns="91339" bIns="91339" rtlCol="0" anchor="t" anchorCtr="0">
            <a:noAutofit/>
          </a:bodyPr>
          <a:lstStyle>
            <a:defPPr>
              <a:defRPr lang="en-US"/>
            </a:defPPr>
            <a:lvl1pPr algn="ctr">
              <a:defRPr sz="2400">
                <a:ln>
                  <a:solidFill>
                    <a:srgbClr val="FFFFFF">
                      <a:alpha val="0"/>
                    </a:srgbClr>
                  </a:solidFill>
                </a:ln>
                <a:solidFill>
                  <a:srgbClr val="FFFFFF"/>
                </a:solidFill>
                <a:latin typeface="+mj-lt"/>
                <a:ea typeface="Segoe UI" pitchFamily="34" charset="0"/>
                <a:cs typeface="Segoe UI" pitchFamily="34" charset="0"/>
              </a:defRPr>
            </a:lvl1pPr>
          </a:lstStyle>
          <a:p>
            <a:pPr marL="53913" algn="l"/>
            <a:endParaRPr lang="en-US" dirty="0"/>
          </a:p>
        </p:txBody>
      </p:sp>
      <p:sp>
        <p:nvSpPr>
          <p:cNvPr id="14" name="Rectangle 13"/>
          <p:cNvSpPr/>
          <p:nvPr/>
        </p:nvSpPr>
        <p:spPr bwMode="auto">
          <a:xfrm>
            <a:off x="8291118" y="3425687"/>
            <a:ext cx="3684993" cy="1645920"/>
          </a:xfrm>
          <a:prstGeom prst="rect">
            <a:avLst/>
          </a:prstGeom>
          <a:solidFill>
            <a:schemeClr val="bg1">
              <a:lumMod val="95000"/>
            </a:schemeClr>
          </a:solidFill>
        </p:spPr>
        <p:txBody>
          <a:bodyPr vert="horz" wrap="square" lIns="182670" tIns="91339" rIns="182670" bIns="91339" rtlCol="0" anchor="t" anchorCtr="0">
            <a:no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defTabSz="931525"/>
            <a:r>
              <a:rPr lang="en-US" sz="2900" dirty="0">
                <a:solidFill>
                  <a:srgbClr val="505050"/>
                </a:solidFill>
                <a:latin typeface="Segoe UI Light"/>
              </a:rPr>
              <a:t>Business processes follow existing Online Services in Open</a:t>
            </a:r>
          </a:p>
        </p:txBody>
      </p:sp>
      <p:sp>
        <p:nvSpPr>
          <p:cNvPr id="19" name="Freeform 159"/>
          <p:cNvSpPr>
            <a:spLocks noEditPoints="1"/>
          </p:cNvSpPr>
          <p:nvPr/>
        </p:nvSpPr>
        <p:spPr bwMode="black">
          <a:xfrm>
            <a:off x="1825209" y="1895414"/>
            <a:ext cx="927516" cy="1332906"/>
          </a:xfrm>
          <a:custGeom>
            <a:avLst/>
            <a:gdLst>
              <a:gd name="T0" fmla="*/ 101 w 283"/>
              <a:gd name="T1" fmla="*/ 50 h 426"/>
              <a:gd name="T2" fmla="*/ 202 w 283"/>
              <a:gd name="T3" fmla="*/ 50 h 426"/>
              <a:gd name="T4" fmla="*/ 271 w 283"/>
              <a:gd name="T5" fmla="*/ 254 h 426"/>
              <a:gd name="T6" fmla="*/ 274 w 283"/>
              <a:gd name="T7" fmla="*/ 266 h 426"/>
              <a:gd name="T8" fmla="*/ 204 w 283"/>
              <a:gd name="T9" fmla="*/ 298 h 426"/>
              <a:gd name="T10" fmla="*/ 210 w 283"/>
              <a:gd name="T11" fmla="*/ 426 h 426"/>
              <a:gd name="T12" fmla="*/ 179 w 283"/>
              <a:gd name="T13" fmla="*/ 407 h 426"/>
              <a:gd name="T14" fmla="*/ 141 w 283"/>
              <a:gd name="T15" fmla="*/ 315 h 426"/>
              <a:gd name="T16" fmla="*/ 94 w 283"/>
              <a:gd name="T17" fmla="*/ 426 h 426"/>
              <a:gd name="T18" fmla="*/ 70 w 283"/>
              <a:gd name="T19" fmla="*/ 395 h 426"/>
              <a:gd name="T20" fmla="*/ 54 w 283"/>
              <a:gd name="T21" fmla="*/ 338 h 426"/>
              <a:gd name="T22" fmla="*/ 34 w 283"/>
              <a:gd name="T23" fmla="*/ 326 h 426"/>
              <a:gd name="T24" fmla="*/ 0 w 283"/>
              <a:gd name="T25" fmla="*/ 198 h 426"/>
              <a:gd name="T26" fmla="*/ 49 w 283"/>
              <a:gd name="T27" fmla="*/ 172 h 426"/>
              <a:gd name="T28" fmla="*/ 110 w 283"/>
              <a:gd name="T29" fmla="*/ 125 h 426"/>
              <a:gd name="T30" fmla="*/ 195 w 283"/>
              <a:gd name="T31" fmla="*/ 133 h 426"/>
              <a:gd name="T32" fmla="*/ 224 w 283"/>
              <a:gd name="T33" fmla="*/ 126 h 426"/>
              <a:gd name="T34" fmla="*/ 261 w 283"/>
              <a:gd name="T35" fmla="*/ 215 h 426"/>
              <a:gd name="T36" fmla="*/ 283 w 283"/>
              <a:gd name="T37" fmla="*/ 235 h 426"/>
              <a:gd name="T38" fmla="*/ 86 w 283"/>
              <a:gd name="T39" fmla="*/ 208 h 426"/>
              <a:gd name="T40" fmla="*/ 230 w 283"/>
              <a:gd name="T41" fmla="*/ 141 h 426"/>
              <a:gd name="T42" fmla="*/ 222 w 283"/>
              <a:gd name="T43" fmla="*/ 136 h 426"/>
              <a:gd name="T44" fmla="*/ 86 w 283"/>
              <a:gd name="T45" fmla="*/ 194 h 426"/>
              <a:gd name="T46" fmla="*/ 17 w 283"/>
              <a:gd name="T47" fmla="*/ 226 h 426"/>
              <a:gd name="T48" fmla="*/ 46 w 283"/>
              <a:gd name="T49" fmla="*/ 183 h 426"/>
              <a:gd name="T50" fmla="*/ 10 w 283"/>
              <a:gd name="T51" fmla="*/ 198 h 426"/>
              <a:gd name="T52" fmla="*/ 17 w 283"/>
              <a:gd name="T53" fmla="*/ 226 h 426"/>
              <a:gd name="T54" fmla="*/ 263 w 283"/>
              <a:gd name="T55" fmla="*/ 264 h 426"/>
              <a:gd name="T56" fmla="*/ 86 w 283"/>
              <a:gd name="T57" fmla="*/ 244 h 426"/>
              <a:gd name="T58" fmla="*/ 86 w 283"/>
              <a:gd name="T59" fmla="*/ 246 h 426"/>
              <a:gd name="T60" fmla="*/ 48 w 283"/>
              <a:gd name="T61" fmla="*/ 255 h 426"/>
              <a:gd name="T62" fmla="*/ 43 w 283"/>
              <a:gd name="T63" fmla="*/ 323 h 426"/>
              <a:gd name="T64" fmla="*/ 52 w 283"/>
              <a:gd name="T65" fmla="*/ 328 h 426"/>
              <a:gd name="T66" fmla="*/ 264 w 283"/>
              <a:gd name="T67" fmla="*/ 266 h 426"/>
              <a:gd name="T68" fmla="*/ 245 w 283"/>
              <a:gd name="T69" fmla="*/ 259 h 426"/>
              <a:gd name="T70" fmla="*/ 222 w 283"/>
              <a:gd name="T71" fmla="*/ 246 h 426"/>
              <a:gd name="T72" fmla="*/ 215 w 283"/>
              <a:gd name="T73" fmla="*/ 248 h 426"/>
              <a:gd name="T74" fmla="*/ 202 w 283"/>
              <a:gd name="T75" fmla="*/ 270 h 426"/>
              <a:gd name="T76" fmla="*/ 215 w 283"/>
              <a:gd name="T77" fmla="*/ 248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83" h="426">
                <a:moveTo>
                  <a:pt x="151" y="100"/>
                </a:moveTo>
                <a:cubicBezTo>
                  <a:pt x="124" y="100"/>
                  <a:pt x="101" y="77"/>
                  <a:pt x="101" y="50"/>
                </a:cubicBezTo>
                <a:cubicBezTo>
                  <a:pt x="101" y="22"/>
                  <a:pt x="124" y="0"/>
                  <a:pt x="151" y="0"/>
                </a:cubicBezTo>
                <a:cubicBezTo>
                  <a:pt x="179" y="0"/>
                  <a:pt x="202" y="22"/>
                  <a:pt x="202" y="50"/>
                </a:cubicBezTo>
                <a:cubicBezTo>
                  <a:pt x="202" y="77"/>
                  <a:pt x="179" y="100"/>
                  <a:pt x="151" y="100"/>
                </a:cubicBezTo>
                <a:close/>
                <a:moveTo>
                  <a:pt x="271" y="254"/>
                </a:moveTo>
                <a:cubicBezTo>
                  <a:pt x="273" y="262"/>
                  <a:pt x="273" y="262"/>
                  <a:pt x="273" y="262"/>
                </a:cubicBezTo>
                <a:cubicBezTo>
                  <a:pt x="273" y="263"/>
                  <a:pt x="274" y="265"/>
                  <a:pt x="274" y="266"/>
                </a:cubicBezTo>
                <a:cubicBezTo>
                  <a:pt x="274" y="274"/>
                  <a:pt x="269" y="280"/>
                  <a:pt x="261" y="282"/>
                </a:cubicBezTo>
                <a:cubicBezTo>
                  <a:pt x="204" y="298"/>
                  <a:pt x="204" y="298"/>
                  <a:pt x="204" y="298"/>
                </a:cubicBezTo>
                <a:cubicBezTo>
                  <a:pt x="228" y="395"/>
                  <a:pt x="228" y="395"/>
                  <a:pt x="228" y="395"/>
                </a:cubicBezTo>
                <a:cubicBezTo>
                  <a:pt x="231" y="409"/>
                  <a:pt x="223" y="422"/>
                  <a:pt x="210" y="426"/>
                </a:cubicBezTo>
                <a:cubicBezTo>
                  <a:pt x="208" y="426"/>
                  <a:pt x="206" y="426"/>
                  <a:pt x="204" y="426"/>
                </a:cubicBezTo>
                <a:cubicBezTo>
                  <a:pt x="192" y="426"/>
                  <a:pt x="182" y="419"/>
                  <a:pt x="179" y="407"/>
                </a:cubicBezTo>
                <a:cubicBezTo>
                  <a:pt x="155" y="311"/>
                  <a:pt x="155" y="311"/>
                  <a:pt x="155" y="311"/>
                </a:cubicBezTo>
                <a:cubicBezTo>
                  <a:pt x="141" y="315"/>
                  <a:pt x="141" y="315"/>
                  <a:pt x="141" y="315"/>
                </a:cubicBezTo>
                <a:cubicBezTo>
                  <a:pt x="118" y="407"/>
                  <a:pt x="118" y="407"/>
                  <a:pt x="118" y="407"/>
                </a:cubicBezTo>
                <a:cubicBezTo>
                  <a:pt x="116" y="419"/>
                  <a:pt x="105" y="426"/>
                  <a:pt x="94" y="426"/>
                </a:cubicBezTo>
                <a:cubicBezTo>
                  <a:pt x="92" y="426"/>
                  <a:pt x="90" y="426"/>
                  <a:pt x="88" y="426"/>
                </a:cubicBezTo>
                <a:cubicBezTo>
                  <a:pt x="75" y="422"/>
                  <a:pt x="67" y="409"/>
                  <a:pt x="70" y="395"/>
                </a:cubicBezTo>
                <a:cubicBezTo>
                  <a:pt x="86" y="329"/>
                  <a:pt x="86" y="329"/>
                  <a:pt x="86" y="329"/>
                </a:cubicBezTo>
                <a:cubicBezTo>
                  <a:pt x="54" y="338"/>
                  <a:pt x="54" y="338"/>
                  <a:pt x="54" y="338"/>
                </a:cubicBezTo>
                <a:cubicBezTo>
                  <a:pt x="53" y="338"/>
                  <a:pt x="51" y="338"/>
                  <a:pt x="50" y="338"/>
                </a:cubicBezTo>
                <a:cubicBezTo>
                  <a:pt x="42" y="338"/>
                  <a:pt x="36" y="334"/>
                  <a:pt x="34" y="326"/>
                </a:cubicBezTo>
                <a:cubicBezTo>
                  <a:pt x="0" y="202"/>
                  <a:pt x="0" y="202"/>
                  <a:pt x="0" y="202"/>
                </a:cubicBezTo>
                <a:cubicBezTo>
                  <a:pt x="0" y="201"/>
                  <a:pt x="0" y="200"/>
                  <a:pt x="0" y="198"/>
                </a:cubicBezTo>
                <a:cubicBezTo>
                  <a:pt x="0" y="191"/>
                  <a:pt x="5" y="184"/>
                  <a:pt x="12" y="182"/>
                </a:cubicBezTo>
                <a:cubicBezTo>
                  <a:pt x="49" y="172"/>
                  <a:pt x="49" y="172"/>
                  <a:pt x="49" y="172"/>
                </a:cubicBezTo>
                <a:cubicBezTo>
                  <a:pt x="106" y="127"/>
                  <a:pt x="106" y="127"/>
                  <a:pt x="106" y="127"/>
                </a:cubicBezTo>
                <a:cubicBezTo>
                  <a:pt x="107" y="126"/>
                  <a:pt x="109" y="125"/>
                  <a:pt x="110" y="125"/>
                </a:cubicBezTo>
                <a:cubicBezTo>
                  <a:pt x="117" y="119"/>
                  <a:pt x="130" y="116"/>
                  <a:pt x="149" y="116"/>
                </a:cubicBezTo>
                <a:cubicBezTo>
                  <a:pt x="175" y="116"/>
                  <a:pt x="189" y="123"/>
                  <a:pt x="195" y="133"/>
                </a:cubicBezTo>
                <a:cubicBezTo>
                  <a:pt x="219" y="126"/>
                  <a:pt x="219" y="126"/>
                  <a:pt x="219" y="126"/>
                </a:cubicBezTo>
                <a:cubicBezTo>
                  <a:pt x="221" y="126"/>
                  <a:pt x="222" y="126"/>
                  <a:pt x="224" y="126"/>
                </a:cubicBezTo>
                <a:cubicBezTo>
                  <a:pt x="231" y="126"/>
                  <a:pt x="238" y="131"/>
                  <a:pt x="240" y="138"/>
                </a:cubicBezTo>
                <a:cubicBezTo>
                  <a:pt x="261" y="215"/>
                  <a:pt x="261" y="215"/>
                  <a:pt x="261" y="215"/>
                </a:cubicBezTo>
                <a:cubicBezTo>
                  <a:pt x="263" y="215"/>
                  <a:pt x="263" y="215"/>
                  <a:pt x="263" y="215"/>
                </a:cubicBezTo>
                <a:cubicBezTo>
                  <a:pt x="275" y="215"/>
                  <a:pt x="283" y="224"/>
                  <a:pt x="283" y="235"/>
                </a:cubicBezTo>
                <a:cubicBezTo>
                  <a:pt x="283" y="244"/>
                  <a:pt x="278" y="251"/>
                  <a:pt x="271" y="254"/>
                </a:cubicBezTo>
                <a:close/>
                <a:moveTo>
                  <a:pt x="86" y="208"/>
                </a:moveTo>
                <a:cubicBezTo>
                  <a:pt x="237" y="167"/>
                  <a:pt x="237" y="167"/>
                  <a:pt x="237" y="167"/>
                </a:cubicBezTo>
                <a:cubicBezTo>
                  <a:pt x="230" y="141"/>
                  <a:pt x="230" y="141"/>
                  <a:pt x="230" y="141"/>
                </a:cubicBezTo>
                <a:cubicBezTo>
                  <a:pt x="230" y="138"/>
                  <a:pt x="227" y="136"/>
                  <a:pt x="224" y="136"/>
                </a:cubicBezTo>
                <a:cubicBezTo>
                  <a:pt x="223" y="136"/>
                  <a:pt x="223" y="136"/>
                  <a:pt x="222" y="136"/>
                </a:cubicBezTo>
                <a:cubicBezTo>
                  <a:pt x="127" y="161"/>
                  <a:pt x="127" y="161"/>
                  <a:pt x="127" y="161"/>
                </a:cubicBezTo>
                <a:cubicBezTo>
                  <a:pt x="86" y="194"/>
                  <a:pt x="86" y="194"/>
                  <a:pt x="86" y="194"/>
                </a:cubicBezTo>
                <a:lnTo>
                  <a:pt x="86" y="208"/>
                </a:lnTo>
                <a:close/>
                <a:moveTo>
                  <a:pt x="17" y="226"/>
                </a:moveTo>
                <a:cubicBezTo>
                  <a:pt x="46" y="219"/>
                  <a:pt x="46" y="219"/>
                  <a:pt x="46" y="219"/>
                </a:cubicBezTo>
                <a:cubicBezTo>
                  <a:pt x="46" y="183"/>
                  <a:pt x="46" y="183"/>
                  <a:pt x="46" y="183"/>
                </a:cubicBezTo>
                <a:cubicBezTo>
                  <a:pt x="15" y="191"/>
                  <a:pt x="15" y="191"/>
                  <a:pt x="15" y="191"/>
                </a:cubicBezTo>
                <a:cubicBezTo>
                  <a:pt x="12" y="192"/>
                  <a:pt x="10" y="195"/>
                  <a:pt x="10" y="198"/>
                </a:cubicBezTo>
                <a:cubicBezTo>
                  <a:pt x="10" y="199"/>
                  <a:pt x="10" y="199"/>
                  <a:pt x="10" y="200"/>
                </a:cubicBezTo>
                <a:lnTo>
                  <a:pt x="17" y="226"/>
                </a:lnTo>
                <a:close/>
                <a:moveTo>
                  <a:pt x="264" y="266"/>
                </a:moveTo>
                <a:cubicBezTo>
                  <a:pt x="264" y="266"/>
                  <a:pt x="264" y="265"/>
                  <a:pt x="263" y="264"/>
                </a:cubicBezTo>
                <a:cubicBezTo>
                  <a:pt x="247" y="201"/>
                  <a:pt x="247" y="201"/>
                  <a:pt x="247" y="201"/>
                </a:cubicBezTo>
                <a:cubicBezTo>
                  <a:pt x="86" y="244"/>
                  <a:pt x="86" y="244"/>
                  <a:pt x="86" y="244"/>
                </a:cubicBezTo>
                <a:cubicBezTo>
                  <a:pt x="86" y="246"/>
                  <a:pt x="86" y="246"/>
                  <a:pt x="86" y="246"/>
                </a:cubicBezTo>
                <a:cubicBezTo>
                  <a:pt x="86" y="246"/>
                  <a:pt x="86" y="246"/>
                  <a:pt x="86" y="246"/>
                </a:cubicBezTo>
                <a:cubicBezTo>
                  <a:pt x="86" y="257"/>
                  <a:pt x="77" y="266"/>
                  <a:pt x="66" y="266"/>
                </a:cubicBezTo>
                <a:cubicBezTo>
                  <a:pt x="58" y="266"/>
                  <a:pt x="51" y="262"/>
                  <a:pt x="48" y="255"/>
                </a:cubicBezTo>
                <a:cubicBezTo>
                  <a:pt x="26" y="260"/>
                  <a:pt x="26" y="260"/>
                  <a:pt x="26" y="260"/>
                </a:cubicBezTo>
                <a:cubicBezTo>
                  <a:pt x="43" y="323"/>
                  <a:pt x="43" y="323"/>
                  <a:pt x="43" y="323"/>
                </a:cubicBezTo>
                <a:cubicBezTo>
                  <a:pt x="44" y="326"/>
                  <a:pt x="47" y="328"/>
                  <a:pt x="50" y="328"/>
                </a:cubicBezTo>
                <a:cubicBezTo>
                  <a:pt x="50" y="328"/>
                  <a:pt x="51" y="328"/>
                  <a:pt x="52" y="328"/>
                </a:cubicBezTo>
                <a:cubicBezTo>
                  <a:pt x="259" y="273"/>
                  <a:pt x="259" y="273"/>
                  <a:pt x="259" y="273"/>
                </a:cubicBezTo>
                <a:cubicBezTo>
                  <a:pt x="262" y="272"/>
                  <a:pt x="264" y="269"/>
                  <a:pt x="264" y="266"/>
                </a:cubicBezTo>
                <a:close/>
                <a:moveTo>
                  <a:pt x="240" y="241"/>
                </a:moveTo>
                <a:cubicBezTo>
                  <a:pt x="245" y="259"/>
                  <a:pt x="245" y="259"/>
                  <a:pt x="245" y="259"/>
                </a:cubicBezTo>
                <a:cubicBezTo>
                  <a:pt x="227" y="264"/>
                  <a:pt x="227" y="264"/>
                  <a:pt x="227" y="264"/>
                </a:cubicBezTo>
                <a:cubicBezTo>
                  <a:pt x="222" y="246"/>
                  <a:pt x="222" y="246"/>
                  <a:pt x="222" y="246"/>
                </a:cubicBezTo>
                <a:lnTo>
                  <a:pt x="240" y="241"/>
                </a:lnTo>
                <a:close/>
                <a:moveTo>
                  <a:pt x="215" y="248"/>
                </a:moveTo>
                <a:cubicBezTo>
                  <a:pt x="220" y="265"/>
                  <a:pt x="220" y="265"/>
                  <a:pt x="220" y="265"/>
                </a:cubicBezTo>
                <a:cubicBezTo>
                  <a:pt x="202" y="270"/>
                  <a:pt x="202" y="270"/>
                  <a:pt x="202" y="270"/>
                </a:cubicBezTo>
                <a:cubicBezTo>
                  <a:pt x="197" y="253"/>
                  <a:pt x="197" y="253"/>
                  <a:pt x="197" y="253"/>
                </a:cubicBezTo>
                <a:lnTo>
                  <a:pt x="215" y="2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09" tIns="41105" rIns="82209" bIns="41105" numCol="1" anchor="t" anchorCtr="0" compatLnSpc="1">
            <a:prstTxWarp prst="textNoShape">
              <a:avLst/>
            </a:prstTxWarp>
          </a:bodyPr>
          <a:lstStyle/>
          <a:p>
            <a:endParaRPr lang="en-US" sz="1600">
              <a:solidFill>
                <a:srgbClr val="505050"/>
              </a:solidFill>
            </a:endParaRPr>
          </a:p>
        </p:txBody>
      </p:sp>
      <p:sp>
        <p:nvSpPr>
          <p:cNvPr id="20" name="Freeform 84"/>
          <p:cNvSpPr>
            <a:spLocks noEditPoints="1"/>
          </p:cNvSpPr>
          <p:nvPr/>
        </p:nvSpPr>
        <p:spPr bwMode="black">
          <a:xfrm>
            <a:off x="5689492" y="1965956"/>
            <a:ext cx="1043596" cy="1191841"/>
          </a:xfrm>
          <a:custGeom>
            <a:avLst/>
            <a:gdLst>
              <a:gd name="T0" fmla="*/ 604 w 1838"/>
              <a:gd name="T1" fmla="*/ 253 h 2192"/>
              <a:gd name="T2" fmla="*/ 1159 w 1838"/>
              <a:gd name="T3" fmla="*/ 963 h 2192"/>
              <a:gd name="T4" fmla="*/ 1105 w 1838"/>
              <a:gd name="T5" fmla="*/ 573 h 2192"/>
              <a:gd name="T6" fmla="*/ 214 w 1838"/>
              <a:gd name="T7" fmla="*/ 0 h 2192"/>
              <a:gd name="T8" fmla="*/ 1159 w 1838"/>
              <a:gd name="T9" fmla="*/ 694 h 2192"/>
              <a:gd name="T10" fmla="*/ 1088 w 1838"/>
              <a:gd name="T11" fmla="*/ 764 h 2192"/>
              <a:gd name="T12" fmla="*/ 284 w 1838"/>
              <a:gd name="T13" fmla="*/ 198 h 2192"/>
              <a:gd name="T14" fmla="*/ 214 w 1838"/>
              <a:gd name="T15" fmla="*/ 128 h 2192"/>
              <a:gd name="T16" fmla="*/ 1443 w 1838"/>
              <a:gd name="T17" fmla="*/ 262 h 2192"/>
              <a:gd name="T18" fmla="*/ 1309 w 1838"/>
              <a:gd name="T19" fmla="*/ 1063 h 2192"/>
              <a:gd name="T20" fmla="*/ 903 w 1838"/>
              <a:gd name="T21" fmla="*/ 764 h 2192"/>
              <a:gd name="T22" fmla="*/ 639 w 1838"/>
              <a:gd name="T23" fmla="*/ 952 h 2192"/>
              <a:gd name="T24" fmla="*/ 704 w 1838"/>
              <a:gd name="T25" fmla="*/ 1683 h 2192"/>
              <a:gd name="T26" fmla="*/ 767 w 1838"/>
              <a:gd name="T27" fmla="*/ 1191 h 2192"/>
              <a:gd name="T28" fmla="*/ 1683 w 1838"/>
              <a:gd name="T29" fmla="*/ 390 h 2192"/>
              <a:gd name="T30" fmla="*/ 1443 w 1838"/>
              <a:gd name="T31" fmla="*/ 134 h 2192"/>
              <a:gd name="T32" fmla="*/ 960 w 1838"/>
              <a:gd name="T33" fmla="*/ 198 h 2192"/>
              <a:gd name="T34" fmla="*/ 704 w 1838"/>
              <a:gd name="T35" fmla="*/ 1555 h 2192"/>
              <a:gd name="T36" fmla="*/ 775 w 1838"/>
              <a:gd name="T37" fmla="*/ 1484 h 2192"/>
              <a:gd name="T38" fmla="*/ 704 w 1838"/>
              <a:gd name="T39" fmla="*/ 694 h 2192"/>
              <a:gd name="T40" fmla="*/ 1631 w 1838"/>
              <a:gd name="T41" fmla="*/ 128 h 2192"/>
              <a:gd name="T42" fmla="*/ 1560 w 1838"/>
              <a:gd name="T43" fmla="*/ 198 h 2192"/>
              <a:gd name="T44" fmla="*/ 1230 w 1838"/>
              <a:gd name="T45" fmla="*/ 198 h 2192"/>
              <a:gd name="T46" fmla="*/ 1159 w 1838"/>
              <a:gd name="T47" fmla="*/ 128 h 2192"/>
              <a:gd name="T48" fmla="*/ 1823 w 1838"/>
              <a:gd name="T49" fmla="*/ 1484 h 2192"/>
              <a:gd name="T50" fmla="*/ 1553 w 1838"/>
              <a:gd name="T51" fmla="*/ 1670 h 2192"/>
              <a:gd name="T52" fmla="*/ 1362 w 1838"/>
              <a:gd name="T53" fmla="*/ 1922 h 2192"/>
              <a:gd name="T54" fmla="*/ 1177 w 1838"/>
              <a:gd name="T55" fmla="*/ 2192 h 2192"/>
              <a:gd name="T56" fmla="*/ 1639 w 1838"/>
              <a:gd name="T57" fmla="*/ 2192 h 2192"/>
              <a:gd name="T58" fmla="*/ 1177 w 1838"/>
              <a:gd name="T59" fmla="*/ 2064 h 2192"/>
              <a:gd name="T60" fmla="*/ 1247 w 1838"/>
              <a:gd name="T61" fmla="*/ 1993 h 2192"/>
              <a:gd name="T62" fmla="*/ 1695 w 1838"/>
              <a:gd name="T63" fmla="*/ 1484 h 2192"/>
              <a:gd name="T64" fmla="*/ 1624 w 1838"/>
              <a:gd name="T65" fmla="*/ 1414 h 2192"/>
              <a:gd name="T66" fmla="*/ 1639 w 1838"/>
              <a:gd name="T67" fmla="*/ 1922 h 2192"/>
              <a:gd name="T68" fmla="*/ 1133 w 1838"/>
              <a:gd name="T69" fmla="*/ 1678 h 2192"/>
              <a:gd name="T70" fmla="*/ 1177 w 1838"/>
              <a:gd name="T71" fmla="*/ 1286 h 2192"/>
              <a:gd name="T72" fmla="*/ 807 w 1838"/>
              <a:gd name="T73" fmla="*/ 1823 h 2192"/>
              <a:gd name="T74" fmla="*/ 384 w 1838"/>
              <a:gd name="T75" fmla="*/ 1922 h 2192"/>
              <a:gd name="T76" fmla="*/ 412 w 1838"/>
              <a:gd name="T77" fmla="*/ 764 h 2192"/>
              <a:gd name="T78" fmla="*/ 157 w 1838"/>
              <a:gd name="T79" fmla="*/ 955 h 2192"/>
              <a:gd name="T80" fmla="*/ 199 w 1838"/>
              <a:gd name="T81" fmla="*/ 2192 h 2192"/>
              <a:gd name="T82" fmla="*/ 704 w 1838"/>
              <a:gd name="T83" fmla="*/ 2192 h 2192"/>
              <a:gd name="T84" fmla="*/ 1133 w 1838"/>
              <a:gd name="T85" fmla="*/ 1678 h 2192"/>
              <a:gd name="T86" fmla="*/ 1177 w 1838"/>
              <a:gd name="T87" fmla="*/ 1555 h 2192"/>
              <a:gd name="T88" fmla="*/ 199 w 1838"/>
              <a:gd name="T89" fmla="*/ 2064 h 2192"/>
              <a:gd name="T90" fmla="*/ 270 w 1838"/>
              <a:gd name="T91" fmla="*/ 1993 h 2192"/>
              <a:gd name="T92" fmla="*/ 143 w 1838"/>
              <a:gd name="T93" fmla="*/ 764 h 2192"/>
              <a:gd name="T94" fmla="*/ 214 w 1838"/>
              <a:gd name="T95" fmla="*/ 835 h 2192"/>
              <a:gd name="T96" fmla="*/ 704 w 1838"/>
              <a:gd name="T97" fmla="*/ 1922 h 2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38" h="2192">
                <a:moveTo>
                  <a:pt x="214" y="397"/>
                </a:moveTo>
                <a:cubicBezTo>
                  <a:pt x="304" y="397"/>
                  <a:pt x="381" y="336"/>
                  <a:pt x="405" y="253"/>
                </a:cubicBezTo>
                <a:cubicBezTo>
                  <a:pt x="604" y="253"/>
                  <a:pt x="604" y="253"/>
                  <a:pt x="604" y="253"/>
                </a:cubicBezTo>
                <a:cubicBezTo>
                  <a:pt x="998" y="647"/>
                  <a:pt x="998" y="647"/>
                  <a:pt x="998" y="647"/>
                </a:cubicBezTo>
                <a:cubicBezTo>
                  <a:pt x="974" y="680"/>
                  <a:pt x="960" y="720"/>
                  <a:pt x="960" y="764"/>
                </a:cubicBezTo>
                <a:cubicBezTo>
                  <a:pt x="960" y="874"/>
                  <a:pt x="1049" y="963"/>
                  <a:pt x="1159" y="963"/>
                </a:cubicBezTo>
                <a:cubicBezTo>
                  <a:pt x="1268" y="963"/>
                  <a:pt x="1358" y="874"/>
                  <a:pt x="1358" y="764"/>
                </a:cubicBezTo>
                <a:cubicBezTo>
                  <a:pt x="1358" y="655"/>
                  <a:pt x="1268" y="566"/>
                  <a:pt x="1159" y="566"/>
                </a:cubicBezTo>
                <a:cubicBezTo>
                  <a:pt x="1140" y="566"/>
                  <a:pt x="1122" y="568"/>
                  <a:pt x="1105" y="573"/>
                </a:cubicBezTo>
                <a:cubicBezTo>
                  <a:pt x="657" y="125"/>
                  <a:pt x="657" y="125"/>
                  <a:pt x="657" y="125"/>
                </a:cubicBezTo>
                <a:cubicBezTo>
                  <a:pt x="398" y="125"/>
                  <a:pt x="398" y="125"/>
                  <a:pt x="398" y="125"/>
                </a:cubicBezTo>
                <a:cubicBezTo>
                  <a:pt x="369" y="51"/>
                  <a:pt x="297" y="0"/>
                  <a:pt x="214" y="0"/>
                </a:cubicBezTo>
                <a:cubicBezTo>
                  <a:pt x="104" y="0"/>
                  <a:pt x="15" y="89"/>
                  <a:pt x="15" y="198"/>
                </a:cubicBezTo>
                <a:cubicBezTo>
                  <a:pt x="15" y="308"/>
                  <a:pt x="104" y="397"/>
                  <a:pt x="214" y="397"/>
                </a:cubicBezTo>
                <a:close/>
                <a:moveTo>
                  <a:pt x="1159" y="694"/>
                </a:moveTo>
                <a:cubicBezTo>
                  <a:pt x="1198" y="694"/>
                  <a:pt x="1230" y="725"/>
                  <a:pt x="1230" y="764"/>
                </a:cubicBezTo>
                <a:cubicBezTo>
                  <a:pt x="1230" y="803"/>
                  <a:pt x="1198" y="835"/>
                  <a:pt x="1159" y="835"/>
                </a:cubicBezTo>
                <a:cubicBezTo>
                  <a:pt x="1120" y="835"/>
                  <a:pt x="1088" y="803"/>
                  <a:pt x="1088" y="764"/>
                </a:cubicBezTo>
                <a:cubicBezTo>
                  <a:pt x="1088" y="725"/>
                  <a:pt x="1120" y="694"/>
                  <a:pt x="1159" y="694"/>
                </a:cubicBezTo>
                <a:close/>
                <a:moveTo>
                  <a:pt x="214" y="128"/>
                </a:moveTo>
                <a:cubicBezTo>
                  <a:pt x="253" y="128"/>
                  <a:pt x="284" y="159"/>
                  <a:pt x="284" y="198"/>
                </a:cubicBezTo>
                <a:cubicBezTo>
                  <a:pt x="284" y="237"/>
                  <a:pt x="253" y="269"/>
                  <a:pt x="214" y="269"/>
                </a:cubicBezTo>
                <a:cubicBezTo>
                  <a:pt x="175" y="269"/>
                  <a:pt x="143" y="237"/>
                  <a:pt x="143" y="198"/>
                </a:cubicBezTo>
                <a:cubicBezTo>
                  <a:pt x="143" y="159"/>
                  <a:pt x="175" y="128"/>
                  <a:pt x="214" y="128"/>
                </a:cubicBezTo>
                <a:close/>
                <a:moveTo>
                  <a:pt x="1159" y="397"/>
                </a:moveTo>
                <a:cubicBezTo>
                  <a:pt x="1246" y="397"/>
                  <a:pt x="1320" y="341"/>
                  <a:pt x="1347" y="262"/>
                </a:cubicBezTo>
                <a:cubicBezTo>
                  <a:pt x="1443" y="262"/>
                  <a:pt x="1443" y="262"/>
                  <a:pt x="1443" y="262"/>
                </a:cubicBezTo>
                <a:cubicBezTo>
                  <a:pt x="1461" y="317"/>
                  <a:pt x="1503" y="360"/>
                  <a:pt x="1555" y="382"/>
                </a:cubicBezTo>
                <a:cubicBezTo>
                  <a:pt x="1555" y="817"/>
                  <a:pt x="1555" y="817"/>
                  <a:pt x="1555" y="817"/>
                </a:cubicBezTo>
                <a:cubicBezTo>
                  <a:pt x="1309" y="1063"/>
                  <a:pt x="1309" y="1063"/>
                  <a:pt x="1309" y="1063"/>
                </a:cubicBezTo>
                <a:cubicBezTo>
                  <a:pt x="767" y="1063"/>
                  <a:pt x="767" y="1063"/>
                  <a:pt x="767" y="1063"/>
                </a:cubicBezTo>
                <a:cubicBezTo>
                  <a:pt x="767" y="953"/>
                  <a:pt x="767" y="953"/>
                  <a:pt x="767" y="953"/>
                </a:cubicBezTo>
                <a:cubicBezTo>
                  <a:pt x="846" y="927"/>
                  <a:pt x="903" y="852"/>
                  <a:pt x="903" y="764"/>
                </a:cubicBezTo>
                <a:cubicBezTo>
                  <a:pt x="903" y="655"/>
                  <a:pt x="814" y="566"/>
                  <a:pt x="704" y="566"/>
                </a:cubicBezTo>
                <a:cubicBezTo>
                  <a:pt x="595" y="566"/>
                  <a:pt x="506" y="655"/>
                  <a:pt x="506" y="764"/>
                </a:cubicBezTo>
                <a:cubicBezTo>
                  <a:pt x="506" y="851"/>
                  <a:pt x="561" y="925"/>
                  <a:pt x="639" y="952"/>
                </a:cubicBezTo>
                <a:cubicBezTo>
                  <a:pt x="639" y="1297"/>
                  <a:pt x="639" y="1297"/>
                  <a:pt x="639" y="1297"/>
                </a:cubicBezTo>
                <a:cubicBezTo>
                  <a:pt x="561" y="1324"/>
                  <a:pt x="506" y="1398"/>
                  <a:pt x="506" y="1484"/>
                </a:cubicBezTo>
                <a:cubicBezTo>
                  <a:pt x="506" y="1594"/>
                  <a:pt x="595" y="1683"/>
                  <a:pt x="704" y="1683"/>
                </a:cubicBezTo>
                <a:cubicBezTo>
                  <a:pt x="814" y="1683"/>
                  <a:pt x="903" y="1594"/>
                  <a:pt x="903" y="1484"/>
                </a:cubicBezTo>
                <a:cubicBezTo>
                  <a:pt x="903" y="1397"/>
                  <a:pt x="846" y="1322"/>
                  <a:pt x="767" y="1296"/>
                </a:cubicBezTo>
                <a:cubicBezTo>
                  <a:pt x="767" y="1191"/>
                  <a:pt x="767" y="1191"/>
                  <a:pt x="767" y="1191"/>
                </a:cubicBezTo>
                <a:cubicBezTo>
                  <a:pt x="1362" y="1191"/>
                  <a:pt x="1362" y="1191"/>
                  <a:pt x="1362" y="1191"/>
                </a:cubicBezTo>
                <a:cubicBezTo>
                  <a:pt x="1683" y="870"/>
                  <a:pt x="1683" y="870"/>
                  <a:pt x="1683" y="870"/>
                </a:cubicBezTo>
                <a:cubicBezTo>
                  <a:pt x="1683" y="390"/>
                  <a:pt x="1683" y="390"/>
                  <a:pt x="1683" y="390"/>
                </a:cubicBezTo>
                <a:cubicBezTo>
                  <a:pt x="1768" y="367"/>
                  <a:pt x="1830" y="290"/>
                  <a:pt x="1830" y="198"/>
                </a:cubicBezTo>
                <a:cubicBezTo>
                  <a:pt x="1830" y="89"/>
                  <a:pt x="1740" y="0"/>
                  <a:pt x="1631" y="0"/>
                </a:cubicBezTo>
                <a:cubicBezTo>
                  <a:pt x="1544" y="0"/>
                  <a:pt x="1469" y="56"/>
                  <a:pt x="1443" y="134"/>
                </a:cubicBezTo>
                <a:cubicBezTo>
                  <a:pt x="1347" y="134"/>
                  <a:pt x="1347" y="134"/>
                  <a:pt x="1347" y="134"/>
                </a:cubicBezTo>
                <a:cubicBezTo>
                  <a:pt x="1320" y="56"/>
                  <a:pt x="1246" y="0"/>
                  <a:pt x="1159" y="0"/>
                </a:cubicBezTo>
                <a:cubicBezTo>
                  <a:pt x="1049" y="0"/>
                  <a:pt x="960" y="89"/>
                  <a:pt x="960" y="198"/>
                </a:cubicBezTo>
                <a:cubicBezTo>
                  <a:pt x="960" y="308"/>
                  <a:pt x="1049" y="397"/>
                  <a:pt x="1159" y="397"/>
                </a:cubicBezTo>
                <a:close/>
                <a:moveTo>
                  <a:pt x="775" y="1484"/>
                </a:moveTo>
                <a:cubicBezTo>
                  <a:pt x="775" y="1523"/>
                  <a:pt x="743" y="1555"/>
                  <a:pt x="704" y="1555"/>
                </a:cubicBezTo>
                <a:cubicBezTo>
                  <a:pt x="665" y="1555"/>
                  <a:pt x="634" y="1523"/>
                  <a:pt x="634" y="1484"/>
                </a:cubicBezTo>
                <a:cubicBezTo>
                  <a:pt x="634" y="1445"/>
                  <a:pt x="665" y="1414"/>
                  <a:pt x="704" y="1414"/>
                </a:cubicBezTo>
                <a:cubicBezTo>
                  <a:pt x="743" y="1414"/>
                  <a:pt x="775" y="1445"/>
                  <a:pt x="775" y="1484"/>
                </a:cubicBezTo>
                <a:close/>
                <a:moveTo>
                  <a:pt x="704" y="835"/>
                </a:moveTo>
                <a:cubicBezTo>
                  <a:pt x="665" y="835"/>
                  <a:pt x="634" y="803"/>
                  <a:pt x="634" y="764"/>
                </a:cubicBezTo>
                <a:cubicBezTo>
                  <a:pt x="634" y="725"/>
                  <a:pt x="665" y="694"/>
                  <a:pt x="704" y="694"/>
                </a:cubicBezTo>
                <a:cubicBezTo>
                  <a:pt x="743" y="694"/>
                  <a:pt x="775" y="725"/>
                  <a:pt x="775" y="764"/>
                </a:cubicBezTo>
                <a:cubicBezTo>
                  <a:pt x="775" y="803"/>
                  <a:pt x="743" y="835"/>
                  <a:pt x="704" y="835"/>
                </a:cubicBezTo>
                <a:close/>
                <a:moveTo>
                  <a:pt x="1631" y="128"/>
                </a:moveTo>
                <a:cubicBezTo>
                  <a:pt x="1670" y="128"/>
                  <a:pt x="1702" y="159"/>
                  <a:pt x="1702" y="198"/>
                </a:cubicBezTo>
                <a:cubicBezTo>
                  <a:pt x="1702" y="237"/>
                  <a:pt x="1670" y="269"/>
                  <a:pt x="1631" y="269"/>
                </a:cubicBezTo>
                <a:cubicBezTo>
                  <a:pt x="1592" y="269"/>
                  <a:pt x="1560" y="237"/>
                  <a:pt x="1560" y="198"/>
                </a:cubicBezTo>
                <a:cubicBezTo>
                  <a:pt x="1560" y="159"/>
                  <a:pt x="1592" y="128"/>
                  <a:pt x="1631" y="128"/>
                </a:cubicBezTo>
                <a:close/>
                <a:moveTo>
                  <a:pt x="1159" y="128"/>
                </a:moveTo>
                <a:cubicBezTo>
                  <a:pt x="1198" y="128"/>
                  <a:pt x="1230" y="159"/>
                  <a:pt x="1230" y="198"/>
                </a:cubicBezTo>
                <a:cubicBezTo>
                  <a:pt x="1230" y="237"/>
                  <a:pt x="1198" y="269"/>
                  <a:pt x="1159" y="269"/>
                </a:cubicBezTo>
                <a:cubicBezTo>
                  <a:pt x="1120" y="269"/>
                  <a:pt x="1088" y="237"/>
                  <a:pt x="1088" y="198"/>
                </a:cubicBezTo>
                <a:cubicBezTo>
                  <a:pt x="1088" y="159"/>
                  <a:pt x="1120" y="128"/>
                  <a:pt x="1159" y="128"/>
                </a:cubicBezTo>
                <a:close/>
                <a:moveTo>
                  <a:pt x="1681" y="1799"/>
                </a:moveTo>
                <a:cubicBezTo>
                  <a:pt x="1681" y="1675"/>
                  <a:pt x="1681" y="1675"/>
                  <a:pt x="1681" y="1675"/>
                </a:cubicBezTo>
                <a:cubicBezTo>
                  <a:pt x="1763" y="1650"/>
                  <a:pt x="1823" y="1574"/>
                  <a:pt x="1823" y="1484"/>
                </a:cubicBezTo>
                <a:cubicBezTo>
                  <a:pt x="1823" y="1375"/>
                  <a:pt x="1734" y="1286"/>
                  <a:pt x="1624" y="1286"/>
                </a:cubicBezTo>
                <a:cubicBezTo>
                  <a:pt x="1514" y="1286"/>
                  <a:pt x="1425" y="1375"/>
                  <a:pt x="1425" y="1484"/>
                </a:cubicBezTo>
                <a:cubicBezTo>
                  <a:pt x="1425" y="1569"/>
                  <a:pt x="1478" y="1641"/>
                  <a:pt x="1553" y="1670"/>
                </a:cubicBezTo>
                <a:cubicBezTo>
                  <a:pt x="1553" y="1814"/>
                  <a:pt x="1553" y="1814"/>
                  <a:pt x="1553" y="1814"/>
                </a:cubicBezTo>
                <a:cubicBezTo>
                  <a:pt x="1507" y="1836"/>
                  <a:pt x="1472" y="1874"/>
                  <a:pt x="1453" y="1922"/>
                </a:cubicBezTo>
                <a:cubicBezTo>
                  <a:pt x="1362" y="1922"/>
                  <a:pt x="1362" y="1922"/>
                  <a:pt x="1362" y="1922"/>
                </a:cubicBezTo>
                <a:cubicBezTo>
                  <a:pt x="1333" y="1847"/>
                  <a:pt x="1261" y="1794"/>
                  <a:pt x="1177" y="1794"/>
                </a:cubicBezTo>
                <a:cubicBezTo>
                  <a:pt x="1067" y="1794"/>
                  <a:pt x="978" y="1883"/>
                  <a:pt x="978" y="1993"/>
                </a:cubicBezTo>
                <a:cubicBezTo>
                  <a:pt x="978" y="2103"/>
                  <a:pt x="1067" y="2192"/>
                  <a:pt x="1177" y="2192"/>
                </a:cubicBezTo>
                <a:cubicBezTo>
                  <a:pt x="1266" y="2192"/>
                  <a:pt x="1343" y="2132"/>
                  <a:pt x="1367" y="2050"/>
                </a:cubicBezTo>
                <a:cubicBezTo>
                  <a:pt x="1448" y="2050"/>
                  <a:pt x="1448" y="2050"/>
                  <a:pt x="1448" y="2050"/>
                </a:cubicBezTo>
                <a:cubicBezTo>
                  <a:pt x="1473" y="2132"/>
                  <a:pt x="1549" y="2192"/>
                  <a:pt x="1639" y="2192"/>
                </a:cubicBezTo>
                <a:cubicBezTo>
                  <a:pt x="1748" y="2192"/>
                  <a:pt x="1838" y="2103"/>
                  <a:pt x="1838" y="1993"/>
                </a:cubicBezTo>
                <a:cubicBezTo>
                  <a:pt x="1838" y="1898"/>
                  <a:pt x="1770" y="1818"/>
                  <a:pt x="1681" y="1799"/>
                </a:cubicBezTo>
                <a:close/>
                <a:moveTo>
                  <a:pt x="1177" y="2064"/>
                </a:moveTo>
                <a:cubicBezTo>
                  <a:pt x="1138" y="2064"/>
                  <a:pt x="1106" y="2032"/>
                  <a:pt x="1106" y="1993"/>
                </a:cubicBezTo>
                <a:cubicBezTo>
                  <a:pt x="1106" y="1954"/>
                  <a:pt x="1138" y="1922"/>
                  <a:pt x="1177" y="1922"/>
                </a:cubicBezTo>
                <a:cubicBezTo>
                  <a:pt x="1216" y="1922"/>
                  <a:pt x="1247" y="1954"/>
                  <a:pt x="1247" y="1993"/>
                </a:cubicBezTo>
                <a:cubicBezTo>
                  <a:pt x="1247" y="2032"/>
                  <a:pt x="1216" y="2064"/>
                  <a:pt x="1177" y="2064"/>
                </a:cubicBezTo>
                <a:close/>
                <a:moveTo>
                  <a:pt x="1624" y="1414"/>
                </a:moveTo>
                <a:cubicBezTo>
                  <a:pt x="1663" y="1414"/>
                  <a:pt x="1695" y="1445"/>
                  <a:pt x="1695" y="1484"/>
                </a:cubicBezTo>
                <a:cubicBezTo>
                  <a:pt x="1695" y="1523"/>
                  <a:pt x="1663" y="1555"/>
                  <a:pt x="1624" y="1555"/>
                </a:cubicBezTo>
                <a:cubicBezTo>
                  <a:pt x="1585" y="1555"/>
                  <a:pt x="1553" y="1523"/>
                  <a:pt x="1553" y="1484"/>
                </a:cubicBezTo>
                <a:cubicBezTo>
                  <a:pt x="1553" y="1445"/>
                  <a:pt x="1585" y="1414"/>
                  <a:pt x="1624" y="1414"/>
                </a:cubicBezTo>
                <a:close/>
                <a:moveTo>
                  <a:pt x="1639" y="2064"/>
                </a:moveTo>
                <a:cubicBezTo>
                  <a:pt x="1600" y="2064"/>
                  <a:pt x="1568" y="2032"/>
                  <a:pt x="1568" y="1993"/>
                </a:cubicBezTo>
                <a:cubicBezTo>
                  <a:pt x="1568" y="1954"/>
                  <a:pt x="1600" y="1922"/>
                  <a:pt x="1639" y="1922"/>
                </a:cubicBezTo>
                <a:cubicBezTo>
                  <a:pt x="1678" y="1922"/>
                  <a:pt x="1710" y="1954"/>
                  <a:pt x="1710" y="1993"/>
                </a:cubicBezTo>
                <a:cubicBezTo>
                  <a:pt x="1710" y="2032"/>
                  <a:pt x="1678" y="2064"/>
                  <a:pt x="1639" y="2064"/>
                </a:cubicBezTo>
                <a:close/>
                <a:moveTo>
                  <a:pt x="1133" y="1678"/>
                </a:moveTo>
                <a:cubicBezTo>
                  <a:pt x="1147" y="1681"/>
                  <a:pt x="1162" y="1683"/>
                  <a:pt x="1177" y="1683"/>
                </a:cubicBezTo>
                <a:cubicBezTo>
                  <a:pt x="1286" y="1683"/>
                  <a:pt x="1375" y="1594"/>
                  <a:pt x="1375" y="1484"/>
                </a:cubicBezTo>
                <a:cubicBezTo>
                  <a:pt x="1375" y="1375"/>
                  <a:pt x="1286" y="1286"/>
                  <a:pt x="1177" y="1286"/>
                </a:cubicBezTo>
                <a:cubicBezTo>
                  <a:pt x="1067" y="1286"/>
                  <a:pt x="978" y="1375"/>
                  <a:pt x="978" y="1484"/>
                </a:cubicBezTo>
                <a:cubicBezTo>
                  <a:pt x="978" y="1531"/>
                  <a:pt x="994" y="1575"/>
                  <a:pt x="1022" y="1609"/>
                </a:cubicBezTo>
                <a:cubicBezTo>
                  <a:pt x="807" y="1823"/>
                  <a:pt x="807" y="1823"/>
                  <a:pt x="807" y="1823"/>
                </a:cubicBezTo>
                <a:cubicBezTo>
                  <a:pt x="777" y="1805"/>
                  <a:pt x="742" y="1794"/>
                  <a:pt x="704" y="1794"/>
                </a:cubicBezTo>
                <a:cubicBezTo>
                  <a:pt x="620" y="1794"/>
                  <a:pt x="548" y="1847"/>
                  <a:pt x="519" y="1922"/>
                </a:cubicBezTo>
                <a:cubicBezTo>
                  <a:pt x="384" y="1922"/>
                  <a:pt x="384" y="1922"/>
                  <a:pt x="384" y="1922"/>
                </a:cubicBezTo>
                <a:cubicBezTo>
                  <a:pt x="366" y="1874"/>
                  <a:pt x="330" y="1836"/>
                  <a:pt x="285" y="1814"/>
                </a:cubicBezTo>
                <a:cubicBezTo>
                  <a:pt x="285" y="950"/>
                  <a:pt x="285" y="950"/>
                  <a:pt x="285" y="950"/>
                </a:cubicBezTo>
                <a:cubicBezTo>
                  <a:pt x="359" y="921"/>
                  <a:pt x="412" y="849"/>
                  <a:pt x="412" y="764"/>
                </a:cubicBezTo>
                <a:cubicBezTo>
                  <a:pt x="412" y="655"/>
                  <a:pt x="323" y="566"/>
                  <a:pt x="214" y="566"/>
                </a:cubicBezTo>
                <a:cubicBezTo>
                  <a:pt x="104" y="566"/>
                  <a:pt x="15" y="655"/>
                  <a:pt x="15" y="764"/>
                </a:cubicBezTo>
                <a:cubicBezTo>
                  <a:pt x="15" y="854"/>
                  <a:pt x="75" y="930"/>
                  <a:pt x="157" y="955"/>
                </a:cubicBezTo>
                <a:cubicBezTo>
                  <a:pt x="157" y="1799"/>
                  <a:pt x="157" y="1799"/>
                  <a:pt x="157" y="1799"/>
                </a:cubicBezTo>
                <a:cubicBezTo>
                  <a:pt x="67" y="1818"/>
                  <a:pt x="0" y="1898"/>
                  <a:pt x="0" y="1993"/>
                </a:cubicBezTo>
                <a:cubicBezTo>
                  <a:pt x="0" y="2103"/>
                  <a:pt x="89" y="2192"/>
                  <a:pt x="199" y="2192"/>
                </a:cubicBezTo>
                <a:cubicBezTo>
                  <a:pt x="289" y="2192"/>
                  <a:pt x="365" y="2132"/>
                  <a:pt x="389" y="2050"/>
                </a:cubicBezTo>
                <a:cubicBezTo>
                  <a:pt x="514" y="2050"/>
                  <a:pt x="514" y="2050"/>
                  <a:pt x="514" y="2050"/>
                </a:cubicBezTo>
                <a:cubicBezTo>
                  <a:pt x="538" y="2132"/>
                  <a:pt x="615" y="2192"/>
                  <a:pt x="704" y="2192"/>
                </a:cubicBezTo>
                <a:cubicBezTo>
                  <a:pt x="814" y="2192"/>
                  <a:pt x="903" y="2103"/>
                  <a:pt x="903" y="1993"/>
                </a:cubicBezTo>
                <a:cubicBezTo>
                  <a:pt x="903" y="1968"/>
                  <a:pt x="898" y="1944"/>
                  <a:pt x="890" y="1922"/>
                </a:cubicBezTo>
                <a:lnTo>
                  <a:pt x="1133" y="1678"/>
                </a:lnTo>
                <a:close/>
                <a:moveTo>
                  <a:pt x="1177" y="1414"/>
                </a:moveTo>
                <a:cubicBezTo>
                  <a:pt x="1216" y="1414"/>
                  <a:pt x="1247" y="1445"/>
                  <a:pt x="1247" y="1484"/>
                </a:cubicBezTo>
                <a:cubicBezTo>
                  <a:pt x="1247" y="1523"/>
                  <a:pt x="1216" y="1555"/>
                  <a:pt x="1177" y="1555"/>
                </a:cubicBezTo>
                <a:cubicBezTo>
                  <a:pt x="1138" y="1555"/>
                  <a:pt x="1106" y="1523"/>
                  <a:pt x="1106" y="1484"/>
                </a:cubicBezTo>
                <a:cubicBezTo>
                  <a:pt x="1106" y="1445"/>
                  <a:pt x="1138" y="1414"/>
                  <a:pt x="1177" y="1414"/>
                </a:cubicBezTo>
                <a:close/>
                <a:moveTo>
                  <a:pt x="199" y="2064"/>
                </a:moveTo>
                <a:cubicBezTo>
                  <a:pt x="160" y="2064"/>
                  <a:pt x="128" y="2032"/>
                  <a:pt x="128" y="1993"/>
                </a:cubicBezTo>
                <a:cubicBezTo>
                  <a:pt x="128" y="1954"/>
                  <a:pt x="160" y="1922"/>
                  <a:pt x="199" y="1922"/>
                </a:cubicBezTo>
                <a:cubicBezTo>
                  <a:pt x="238" y="1922"/>
                  <a:pt x="270" y="1954"/>
                  <a:pt x="270" y="1993"/>
                </a:cubicBezTo>
                <a:cubicBezTo>
                  <a:pt x="270" y="2032"/>
                  <a:pt x="238" y="2064"/>
                  <a:pt x="199" y="2064"/>
                </a:cubicBezTo>
                <a:close/>
                <a:moveTo>
                  <a:pt x="214" y="835"/>
                </a:moveTo>
                <a:cubicBezTo>
                  <a:pt x="175" y="835"/>
                  <a:pt x="143" y="803"/>
                  <a:pt x="143" y="764"/>
                </a:cubicBezTo>
                <a:cubicBezTo>
                  <a:pt x="143" y="725"/>
                  <a:pt x="175" y="694"/>
                  <a:pt x="214" y="694"/>
                </a:cubicBezTo>
                <a:cubicBezTo>
                  <a:pt x="253" y="694"/>
                  <a:pt x="284" y="725"/>
                  <a:pt x="284" y="764"/>
                </a:cubicBezTo>
                <a:cubicBezTo>
                  <a:pt x="284" y="803"/>
                  <a:pt x="253" y="835"/>
                  <a:pt x="214" y="835"/>
                </a:cubicBezTo>
                <a:close/>
                <a:moveTo>
                  <a:pt x="704" y="2064"/>
                </a:moveTo>
                <a:cubicBezTo>
                  <a:pt x="665" y="2064"/>
                  <a:pt x="634" y="2032"/>
                  <a:pt x="634" y="1993"/>
                </a:cubicBezTo>
                <a:cubicBezTo>
                  <a:pt x="634" y="1954"/>
                  <a:pt x="665" y="1922"/>
                  <a:pt x="704" y="1922"/>
                </a:cubicBezTo>
                <a:cubicBezTo>
                  <a:pt x="743" y="1922"/>
                  <a:pt x="775" y="1954"/>
                  <a:pt x="775" y="1993"/>
                </a:cubicBezTo>
                <a:cubicBezTo>
                  <a:pt x="775" y="2032"/>
                  <a:pt x="743" y="2064"/>
                  <a:pt x="704" y="2064"/>
                </a:cubicBezTo>
                <a:close/>
              </a:path>
            </a:pathLst>
          </a:custGeom>
          <a:solidFill>
            <a:srgbClr val="FFFFFF"/>
          </a:solidFill>
          <a:ln>
            <a:noFill/>
          </a:ln>
        </p:spPr>
        <p:txBody>
          <a:bodyPr vert="horz" wrap="square" lIns="82209" tIns="41105" rIns="82209" bIns="41105" numCol="1" anchor="t" anchorCtr="0" compatLnSpc="1">
            <a:prstTxWarp prst="textNoShape">
              <a:avLst/>
            </a:prstTxWarp>
          </a:bodyPr>
          <a:lstStyle/>
          <a:p>
            <a:endParaRPr lang="en-US" sz="1600">
              <a:solidFill>
                <a:srgbClr val="505050"/>
              </a:solidFill>
            </a:endParaRPr>
          </a:p>
        </p:txBody>
      </p:sp>
      <p:grpSp>
        <p:nvGrpSpPr>
          <p:cNvPr id="21" name="Group 20"/>
          <p:cNvGrpSpPr/>
          <p:nvPr/>
        </p:nvGrpSpPr>
        <p:grpSpPr bwMode="black">
          <a:xfrm>
            <a:off x="9351286" y="1953834"/>
            <a:ext cx="1564644" cy="1216085"/>
            <a:chOff x="5184775" y="225425"/>
            <a:chExt cx="1500188" cy="1220788"/>
          </a:xfrm>
          <a:solidFill>
            <a:srgbClr val="FFFFFF"/>
          </a:solidFill>
        </p:grpSpPr>
        <p:sp>
          <p:nvSpPr>
            <p:cNvPr id="22" name="Freeform 86"/>
            <p:cNvSpPr>
              <a:spLocks noEditPoints="1"/>
            </p:cNvSpPr>
            <p:nvPr/>
          </p:nvSpPr>
          <p:spPr bwMode="black">
            <a:xfrm>
              <a:off x="5184775" y="344488"/>
              <a:ext cx="1095375" cy="1101725"/>
            </a:xfrm>
            <a:custGeom>
              <a:avLst/>
              <a:gdLst>
                <a:gd name="T0" fmla="*/ 287 w 292"/>
                <a:gd name="T1" fmla="*/ 113 h 294"/>
                <a:gd name="T2" fmla="*/ 239 w 292"/>
                <a:gd name="T3" fmla="*/ 105 h 294"/>
                <a:gd name="T4" fmla="*/ 252 w 292"/>
                <a:gd name="T5" fmla="*/ 58 h 294"/>
                <a:gd name="T6" fmla="*/ 229 w 292"/>
                <a:gd name="T7" fmla="*/ 32 h 294"/>
                <a:gd name="T8" fmla="*/ 187 w 292"/>
                <a:gd name="T9" fmla="*/ 57 h 294"/>
                <a:gd name="T10" fmla="*/ 167 w 292"/>
                <a:gd name="T11" fmla="*/ 6 h 294"/>
                <a:gd name="T12" fmla="*/ 132 w 292"/>
                <a:gd name="T13" fmla="*/ 0 h 294"/>
                <a:gd name="T14" fmla="*/ 115 w 292"/>
                <a:gd name="T15" fmla="*/ 53 h 294"/>
                <a:gd name="T16" fmla="*/ 72 w 292"/>
                <a:gd name="T17" fmla="*/ 31 h 294"/>
                <a:gd name="T18" fmla="*/ 42 w 292"/>
                <a:gd name="T19" fmla="*/ 49 h 294"/>
                <a:gd name="T20" fmla="*/ 59 w 292"/>
                <a:gd name="T21" fmla="*/ 95 h 294"/>
                <a:gd name="T22" fmla="*/ 12 w 292"/>
                <a:gd name="T23" fmla="*/ 107 h 294"/>
                <a:gd name="T24" fmla="*/ 0 w 292"/>
                <a:gd name="T25" fmla="*/ 140 h 294"/>
                <a:gd name="T26" fmla="*/ 43 w 292"/>
                <a:gd name="T27" fmla="*/ 164 h 294"/>
                <a:gd name="T28" fmla="*/ 14 w 292"/>
                <a:gd name="T29" fmla="*/ 204 h 294"/>
                <a:gd name="T30" fmla="*/ 27 w 292"/>
                <a:gd name="T31" fmla="*/ 237 h 294"/>
                <a:gd name="T32" fmla="*/ 75 w 292"/>
                <a:gd name="T33" fmla="*/ 227 h 294"/>
                <a:gd name="T34" fmla="*/ 79 w 292"/>
                <a:gd name="T35" fmla="*/ 276 h 294"/>
                <a:gd name="T36" fmla="*/ 109 w 292"/>
                <a:gd name="T37" fmla="*/ 293 h 294"/>
                <a:gd name="T38" fmla="*/ 140 w 292"/>
                <a:gd name="T39" fmla="*/ 255 h 294"/>
                <a:gd name="T40" fmla="*/ 152 w 292"/>
                <a:gd name="T41" fmla="*/ 255 h 294"/>
                <a:gd name="T42" fmla="*/ 183 w 292"/>
                <a:gd name="T43" fmla="*/ 293 h 294"/>
                <a:gd name="T44" fmla="*/ 213 w 292"/>
                <a:gd name="T45" fmla="*/ 276 h 294"/>
                <a:gd name="T46" fmla="*/ 217 w 292"/>
                <a:gd name="T47" fmla="*/ 227 h 294"/>
                <a:gd name="T48" fmla="*/ 265 w 292"/>
                <a:gd name="T49" fmla="*/ 237 h 294"/>
                <a:gd name="T50" fmla="*/ 278 w 292"/>
                <a:gd name="T51" fmla="*/ 204 h 294"/>
                <a:gd name="T52" fmla="*/ 249 w 292"/>
                <a:gd name="T53" fmla="*/ 164 h 294"/>
                <a:gd name="T54" fmla="*/ 292 w 292"/>
                <a:gd name="T55" fmla="*/ 140 h 294"/>
                <a:gd name="T56" fmla="*/ 187 w 292"/>
                <a:gd name="T57" fmla="*/ 193 h 294"/>
                <a:gd name="T58" fmla="*/ 105 w 292"/>
                <a:gd name="T59" fmla="*/ 193 h 294"/>
                <a:gd name="T60" fmla="*/ 105 w 292"/>
                <a:gd name="T61" fmla="*/ 111 h 294"/>
                <a:gd name="T62" fmla="*/ 187 w 292"/>
                <a:gd name="T63" fmla="*/ 11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2" h="294">
                  <a:moveTo>
                    <a:pt x="292" y="140"/>
                  </a:moveTo>
                  <a:cubicBezTo>
                    <a:pt x="287" y="113"/>
                    <a:pt x="287" y="113"/>
                    <a:pt x="287" y="113"/>
                  </a:cubicBezTo>
                  <a:cubicBezTo>
                    <a:pt x="286" y="110"/>
                    <a:pt x="284" y="108"/>
                    <a:pt x="280" y="107"/>
                  </a:cubicBezTo>
                  <a:cubicBezTo>
                    <a:pt x="239" y="105"/>
                    <a:pt x="239" y="105"/>
                    <a:pt x="239" y="105"/>
                  </a:cubicBezTo>
                  <a:cubicBezTo>
                    <a:pt x="237" y="102"/>
                    <a:pt x="235" y="98"/>
                    <a:pt x="233" y="95"/>
                  </a:cubicBezTo>
                  <a:cubicBezTo>
                    <a:pt x="252" y="58"/>
                    <a:pt x="252" y="58"/>
                    <a:pt x="252" y="58"/>
                  </a:cubicBezTo>
                  <a:cubicBezTo>
                    <a:pt x="254" y="55"/>
                    <a:pt x="253" y="51"/>
                    <a:pt x="250" y="49"/>
                  </a:cubicBezTo>
                  <a:cubicBezTo>
                    <a:pt x="229" y="32"/>
                    <a:pt x="229" y="32"/>
                    <a:pt x="229" y="32"/>
                  </a:cubicBezTo>
                  <a:cubicBezTo>
                    <a:pt x="227" y="29"/>
                    <a:pt x="223" y="29"/>
                    <a:pt x="220" y="31"/>
                  </a:cubicBezTo>
                  <a:cubicBezTo>
                    <a:pt x="187" y="57"/>
                    <a:pt x="187" y="57"/>
                    <a:pt x="187" y="57"/>
                  </a:cubicBezTo>
                  <a:cubicBezTo>
                    <a:pt x="184" y="55"/>
                    <a:pt x="181" y="54"/>
                    <a:pt x="177" y="53"/>
                  </a:cubicBezTo>
                  <a:cubicBezTo>
                    <a:pt x="167" y="6"/>
                    <a:pt x="167" y="6"/>
                    <a:pt x="167" y="6"/>
                  </a:cubicBezTo>
                  <a:cubicBezTo>
                    <a:pt x="166" y="3"/>
                    <a:pt x="163" y="0"/>
                    <a:pt x="160" y="0"/>
                  </a:cubicBezTo>
                  <a:cubicBezTo>
                    <a:pt x="132" y="0"/>
                    <a:pt x="132" y="0"/>
                    <a:pt x="132" y="0"/>
                  </a:cubicBezTo>
                  <a:cubicBezTo>
                    <a:pt x="129" y="0"/>
                    <a:pt x="126" y="3"/>
                    <a:pt x="125" y="6"/>
                  </a:cubicBezTo>
                  <a:cubicBezTo>
                    <a:pt x="115" y="53"/>
                    <a:pt x="115" y="53"/>
                    <a:pt x="115" y="53"/>
                  </a:cubicBezTo>
                  <a:cubicBezTo>
                    <a:pt x="111" y="54"/>
                    <a:pt x="108" y="55"/>
                    <a:pt x="105" y="57"/>
                  </a:cubicBezTo>
                  <a:cubicBezTo>
                    <a:pt x="72" y="31"/>
                    <a:pt x="72" y="31"/>
                    <a:pt x="72" y="31"/>
                  </a:cubicBezTo>
                  <a:cubicBezTo>
                    <a:pt x="69" y="29"/>
                    <a:pt x="65" y="29"/>
                    <a:pt x="63" y="31"/>
                  </a:cubicBezTo>
                  <a:cubicBezTo>
                    <a:pt x="42" y="49"/>
                    <a:pt x="42" y="49"/>
                    <a:pt x="42" y="49"/>
                  </a:cubicBezTo>
                  <a:cubicBezTo>
                    <a:pt x="39" y="51"/>
                    <a:pt x="39" y="55"/>
                    <a:pt x="40" y="58"/>
                  </a:cubicBezTo>
                  <a:cubicBezTo>
                    <a:pt x="59" y="95"/>
                    <a:pt x="59" y="95"/>
                    <a:pt x="59" y="95"/>
                  </a:cubicBezTo>
                  <a:cubicBezTo>
                    <a:pt x="57" y="98"/>
                    <a:pt x="55" y="102"/>
                    <a:pt x="53" y="105"/>
                  </a:cubicBezTo>
                  <a:cubicBezTo>
                    <a:pt x="12" y="107"/>
                    <a:pt x="12" y="107"/>
                    <a:pt x="12" y="107"/>
                  </a:cubicBezTo>
                  <a:cubicBezTo>
                    <a:pt x="8" y="107"/>
                    <a:pt x="6" y="110"/>
                    <a:pt x="5" y="113"/>
                  </a:cubicBezTo>
                  <a:cubicBezTo>
                    <a:pt x="0" y="140"/>
                    <a:pt x="0" y="140"/>
                    <a:pt x="0" y="140"/>
                  </a:cubicBezTo>
                  <a:cubicBezTo>
                    <a:pt x="0" y="143"/>
                    <a:pt x="1" y="147"/>
                    <a:pt x="4" y="148"/>
                  </a:cubicBezTo>
                  <a:cubicBezTo>
                    <a:pt x="43" y="164"/>
                    <a:pt x="43" y="164"/>
                    <a:pt x="43" y="164"/>
                  </a:cubicBezTo>
                  <a:cubicBezTo>
                    <a:pt x="44" y="168"/>
                    <a:pt x="44" y="172"/>
                    <a:pt x="45" y="176"/>
                  </a:cubicBezTo>
                  <a:cubicBezTo>
                    <a:pt x="14" y="204"/>
                    <a:pt x="14" y="204"/>
                    <a:pt x="14" y="204"/>
                  </a:cubicBezTo>
                  <a:cubicBezTo>
                    <a:pt x="12" y="206"/>
                    <a:pt x="11" y="210"/>
                    <a:pt x="13" y="213"/>
                  </a:cubicBezTo>
                  <a:cubicBezTo>
                    <a:pt x="27" y="237"/>
                    <a:pt x="27" y="237"/>
                    <a:pt x="27" y="237"/>
                  </a:cubicBezTo>
                  <a:cubicBezTo>
                    <a:pt x="28" y="239"/>
                    <a:pt x="32" y="241"/>
                    <a:pt x="35" y="240"/>
                  </a:cubicBezTo>
                  <a:cubicBezTo>
                    <a:pt x="75" y="227"/>
                    <a:pt x="75" y="227"/>
                    <a:pt x="75" y="227"/>
                  </a:cubicBezTo>
                  <a:cubicBezTo>
                    <a:pt x="78" y="230"/>
                    <a:pt x="81" y="233"/>
                    <a:pt x="84" y="235"/>
                  </a:cubicBezTo>
                  <a:cubicBezTo>
                    <a:pt x="79" y="276"/>
                    <a:pt x="79" y="276"/>
                    <a:pt x="79" y="276"/>
                  </a:cubicBezTo>
                  <a:cubicBezTo>
                    <a:pt x="78" y="280"/>
                    <a:pt x="80" y="283"/>
                    <a:pt x="83" y="284"/>
                  </a:cubicBezTo>
                  <a:cubicBezTo>
                    <a:pt x="109" y="293"/>
                    <a:pt x="109" y="293"/>
                    <a:pt x="109" y="293"/>
                  </a:cubicBezTo>
                  <a:cubicBezTo>
                    <a:pt x="112" y="294"/>
                    <a:pt x="116" y="293"/>
                    <a:pt x="118" y="291"/>
                  </a:cubicBezTo>
                  <a:cubicBezTo>
                    <a:pt x="140" y="255"/>
                    <a:pt x="140" y="255"/>
                    <a:pt x="140" y="255"/>
                  </a:cubicBezTo>
                  <a:cubicBezTo>
                    <a:pt x="142" y="255"/>
                    <a:pt x="144" y="256"/>
                    <a:pt x="146" y="256"/>
                  </a:cubicBezTo>
                  <a:cubicBezTo>
                    <a:pt x="148" y="256"/>
                    <a:pt x="150" y="255"/>
                    <a:pt x="152" y="255"/>
                  </a:cubicBezTo>
                  <a:cubicBezTo>
                    <a:pt x="174" y="291"/>
                    <a:pt x="174" y="291"/>
                    <a:pt x="174" y="291"/>
                  </a:cubicBezTo>
                  <a:cubicBezTo>
                    <a:pt x="176" y="293"/>
                    <a:pt x="180" y="294"/>
                    <a:pt x="183" y="293"/>
                  </a:cubicBezTo>
                  <a:cubicBezTo>
                    <a:pt x="209" y="284"/>
                    <a:pt x="209" y="284"/>
                    <a:pt x="209" y="284"/>
                  </a:cubicBezTo>
                  <a:cubicBezTo>
                    <a:pt x="212" y="283"/>
                    <a:pt x="214" y="280"/>
                    <a:pt x="213" y="276"/>
                  </a:cubicBezTo>
                  <a:cubicBezTo>
                    <a:pt x="208" y="235"/>
                    <a:pt x="208" y="235"/>
                    <a:pt x="208" y="235"/>
                  </a:cubicBezTo>
                  <a:cubicBezTo>
                    <a:pt x="211" y="232"/>
                    <a:pt x="214" y="230"/>
                    <a:pt x="217" y="227"/>
                  </a:cubicBezTo>
                  <a:cubicBezTo>
                    <a:pt x="257" y="240"/>
                    <a:pt x="257" y="240"/>
                    <a:pt x="257" y="240"/>
                  </a:cubicBezTo>
                  <a:cubicBezTo>
                    <a:pt x="260" y="241"/>
                    <a:pt x="264" y="239"/>
                    <a:pt x="265" y="237"/>
                  </a:cubicBezTo>
                  <a:cubicBezTo>
                    <a:pt x="279" y="213"/>
                    <a:pt x="279" y="213"/>
                    <a:pt x="279" y="213"/>
                  </a:cubicBezTo>
                  <a:cubicBezTo>
                    <a:pt x="281" y="210"/>
                    <a:pt x="280" y="206"/>
                    <a:pt x="278" y="204"/>
                  </a:cubicBezTo>
                  <a:cubicBezTo>
                    <a:pt x="247" y="176"/>
                    <a:pt x="247" y="176"/>
                    <a:pt x="247" y="176"/>
                  </a:cubicBezTo>
                  <a:cubicBezTo>
                    <a:pt x="248" y="172"/>
                    <a:pt x="248" y="168"/>
                    <a:pt x="249" y="164"/>
                  </a:cubicBezTo>
                  <a:cubicBezTo>
                    <a:pt x="288" y="148"/>
                    <a:pt x="288" y="148"/>
                    <a:pt x="288" y="148"/>
                  </a:cubicBezTo>
                  <a:cubicBezTo>
                    <a:pt x="291" y="147"/>
                    <a:pt x="292" y="144"/>
                    <a:pt x="292" y="140"/>
                  </a:cubicBezTo>
                  <a:close/>
                  <a:moveTo>
                    <a:pt x="204" y="152"/>
                  </a:moveTo>
                  <a:cubicBezTo>
                    <a:pt x="204" y="168"/>
                    <a:pt x="197" y="182"/>
                    <a:pt x="187" y="193"/>
                  </a:cubicBezTo>
                  <a:cubicBezTo>
                    <a:pt x="176" y="203"/>
                    <a:pt x="162" y="210"/>
                    <a:pt x="146" y="210"/>
                  </a:cubicBezTo>
                  <a:cubicBezTo>
                    <a:pt x="130" y="210"/>
                    <a:pt x="116" y="203"/>
                    <a:pt x="105" y="193"/>
                  </a:cubicBezTo>
                  <a:cubicBezTo>
                    <a:pt x="95" y="182"/>
                    <a:pt x="88" y="168"/>
                    <a:pt x="88" y="152"/>
                  </a:cubicBezTo>
                  <a:cubicBezTo>
                    <a:pt x="88" y="136"/>
                    <a:pt x="95" y="121"/>
                    <a:pt x="105" y="111"/>
                  </a:cubicBezTo>
                  <a:cubicBezTo>
                    <a:pt x="116" y="100"/>
                    <a:pt x="130" y="94"/>
                    <a:pt x="146" y="94"/>
                  </a:cubicBezTo>
                  <a:cubicBezTo>
                    <a:pt x="162" y="94"/>
                    <a:pt x="176" y="100"/>
                    <a:pt x="187" y="111"/>
                  </a:cubicBezTo>
                  <a:cubicBezTo>
                    <a:pt x="197" y="121"/>
                    <a:pt x="204" y="136"/>
                    <a:pt x="204" y="1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600">
                <a:solidFill>
                  <a:srgbClr val="505050"/>
                </a:solidFill>
              </a:endParaRPr>
            </a:p>
          </p:txBody>
        </p:sp>
        <p:sp>
          <p:nvSpPr>
            <p:cNvPr id="23" name="Oval 87"/>
            <p:cNvSpPr>
              <a:spLocks noChangeArrowheads="1"/>
            </p:cNvSpPr>
            <p:nvPr/>
          </p:nvSpPr>
          <p:spPr bwMode="black">
            <a:xfrm>
              <a:off x="5630863" y="812800"/>
              <a:ext cx="203200" cy="2032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600">
                <a:solidFill>
                  <a:srgbClr val="505050"/>
                </a:solidFill>
              </a:endParaRPr>
            </a:p>
          </p:txBody>
        </p:sp>
        <p:sp>
          <p:nvSpPr>
            <p:cNvPr id="24" name="Freeform 88"/>
            <p:cNvSpPr>
              <a:spLocks noEditPoints="1"/>
            </p:cNvSpPr>
            <p:nvPr/>
          </p:nvSpPr>
          <p:spPr bwMode="black">
            <a:xfrm>
              <a:off x="6129338" y="225425"/>
              <a:ext cx="555625" cy="598488"/>
            </a:xfrm>
            <a:custGeom>
              <a:avLst/>
              <a:gdLst>
                <a:gd name="T0" fmla="*/ 129 w 148"/>
                <a:gd name="T1" fmla="*/ 91 h 160"/>
                <a:gd name="T2" fmla="*/ 131 w 148"/>
                <a:gd name="T3" fmla="*/ 80 h 160"/>
                <a:gd name="T4" fmla="*/ 129 w 148"/>
                <a:gd name="T5" fmla="*/ 70 h 160"/>
                <a:gd name="T6" fmla="*/ 145 w 148"/>
                <a:gd name="T7" fmla="*/ 55 h 160"/>
                <a:gd name="T8" fmla="*/ 147 w 148"/>
                <a:gd name="T9" fmla="*/ 50 h 160"/>
                <a:gd name="T10" fmla="*/ 147 w 148"/>
                <a:gd name="T11" fmla="*/ 46 h 160"/>
                <a:gd name="T12" fmla="*/ 140 w 148"/>
                <a:gd name="T13" fmla="*/ 34 h 160"/>
                <a:gd name="T14" fmla="*/ 133 w 148"/>
                <a:gd name="T15" fmla="*/ 31 h 160"/>
                <a:gd name="T16" fmla="*/ 131 w 148"/>
                <a:gd name="T17" fmla="*/ 31 h 160"/>
                <a:gd name="T18" fmla="*/ 111 w 148"/>
                <a:gd name="T19" fmla="*/ 37 h 160"/>
                <a:gd name="T20" fmla="*/ 92 w 148"/>
                <a:gd name="T21" fmla="*/ 27 h 160"/>
                <a:gd name="T22" fmla="*/ 88 w 148"/>
                <a:gd name="T23" fmla="*/ 6 h 160"/>
                <a:gd name="T24" fmla="*/ 81 w 148"/>
                <a:gd name="T25" fmla="*/ 0 h 160"/>
                <a:gd name="T26" fmla="*/ 67 w 148"/>
                <a:gd name="T27" fmla="*/ 0 h 160"/>
                <a:gd name="T28" fmla="*/ 60 w 148"/>
                <a:gd name="T29" fmla="*/ 6 h 160"/>
                <a:gd name="T30" fmla="*/ 55 w 148"/>
                <a:gd name="T31" fmla="*/ 27 h 160"/>
                <a:gd name="T32" fmla="*/ 37 w 148"/>
                <a:gd name="T33" fmla="*/ 38 h 160"/>
                <a:gd name="T34" fmla="*/ 16 w 148"/>
                <a:gd name="T35" fmla="*/ 31 h 160"/>
                <a:gd name="T36" fmla="*/ 14 w 148"/>
                <a:gd name="T37" fmla="*/ 31 h 160"/>
                <a:gd name="T38" fmla="*/ 8 w 148"/>
                <a:gd name="T39" fmla="*/ 34 h 160"/>
                <a:gd name="T40" fmla="*/ 1 w 148"/>
                <a:gd name="T41" fmla="*/ 46 h 160"/>
                <a:gd name="T42" fmla="*/ 0 w 148"/>
                <a:gd name="T43" fmla="*/ 50 h 160"/>
                <a:gd name="T44" fmla="*/ 2 w 148"/>
                <a:gd name="T45" fmla="*/ 55 h 160"/>
                <a:gd name="T46" fmla="*/ 19 w 148"/>
                <a:gd name="T47" fmla="*/ 70 h 160"/>
                <a:gd name="T48" fmla="*/ 17 w 148"/>
                <a:gd name="T49" fmla="*/ 80 h 160"/>
                <a:gd name="T50" fmla="*/ 19 w 148"/>
                <a:gd name="T51" fmla="*/ 91 h 160"/>
                <a:gd name="T52" fmla="*/ 2 w 148"/>
                <a:gd name="T53" fmla="*/ 106 h 160"/>
                <a:gd name="T54" fmla="*/ 0 w 148"/>
                <a:gd name="T55" fmla="*/ 111 h 160"/>
                <a:gd name="T56" fmla="*/ 1 w 148"/>
                <a:gd name="T57" fmla="*/ 114 h 160"/>
                <a:gd name="T58" fmla="*/ 8 w 148"/>
                <a:gd name="T59" fmla="*/ 126 h 160"/>
                <a:gd name="T60" fmla="*/ 14 w 148"/>
                <a:gd name="T61" fmla="*/ 130 h 160"/>
                <a:gd name="T62" fmla="*/ 16 w 148"/>
                <a:gd name="T63" fmla="*/ 130 h 160"/>
                <a:gd name="T64" fmla="*/ 37 w 148"/>
                <a:gd name="T65" fmla="*/ 123 h 160"/>
                <a:gd name="T66" fmla="*/ 55 w 148"/>
                <a:gd name="T67" fmla="*/ 133 h 160"/>
                <a:gd name="T68" fmla="*/ 60 w 148"/>
                <a:gd name="T69" fmla="*/ 155 h 160"/>
                <a:gd name="T70" fmla="*/ 67 w 148"/>
                <a:gd name="T71" fmla="*/ 160 h 160"/>
                <a:gd name="T72" fmla="*/ 81 w 148"/>
                <a:gd name="T73" fmla="*/ 160 h 160"/>
                <a:gd name="T74" fmla="*/ 88 w 148"/>
                <a:gd name="T75" fmla="*/ 155 h 160"/>
                <a:gd name="T76" fmla="*/ 92 w 148"/>
                <a:gd name="T77" fmla="*/ 134 h 160"/>
                <a:gd name="T78" fmla="*/ 111 w 148"/>
                <a:gd name="T79" fmla="*/ 123 h 160"/>
                <a:gd name="T80" fmla="*/ 131 w 148"/>
                <a:gd name="T81" fmla="*/ 130 h 160"/>
                <a:gd name="T82" fmla="*/ 133 w 148"/>
                <a:gd name="T83" fmla="*/ 130 h 160"/>
                <a:gd name="T84" fmla="*/ 140 w 148"/>
                <a:gd name="T85" fmla="*/ 126 h 160"/>
                <a:gd name="T86" fmla="*/ 147 w 148"/>
                <a:gd name="T87" fmla="*/ 114 h 160"/>
                <a:gd name="T88" fmla="*/ 147 w 148"/>
                <a:gd name="T89" fmla="*/ 111 h 160"/>
                <a:gd name="T90" fmla="*/ 145 w 148"/>
                <a:gd name="T91" fmla="*/ 106 h 160"/>
                <a:gd name="T92" fmla="*/ 129 w 148"/>
                <a:gd name="T93" fmla="*/ 91 h 160"/>
                <a:gd name="T94" fmla="*/ 96 w 148"/>
                <a:gd name="T95" fmla="*/ 80 h 160"/>
                <a:gd name="T96" fmla="*/ 74 w 148"/>
                <a:gd name="T97" fmla="*/ 102 h 160"/>
                <a:gd name="T98" fmla="*/ 52 w 148"/>
                <a:gd name="T99" fmla="*/ 80 h 160"/>
                <a:gd name="T100" fmla="*/ 74 w 148"/>
                <a:gd name="T101" fmla="*/ 58 h 160"/>
                <a:gd name="T102" fmla="*/ 96 w 148"/>
                <a:gd name="T103" fmla="*/ 8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8" h="160">
                  <a:moveTo>
                    <a:pt x="129" y="91"/>
                  </a:moveTo>
                  <a:cubicBezTo>
                    <a:pt x="130" y="88"/>
                    <a:pt x="131" y="84"/>
                    <a:pt x="131" y="80"/>
                  </a:cubicBezTo>
                  <a:cubicBezTo>
                    <a:pt x="131" y="77"/>
                    <a:pt x="130" y="73"/>
                    <a:pt x="129" y="70"/>
                  </a:cubicBezTo>
                  <a:cubicBezTo>
                    <a:pt x="145" y="55"/>
                    <a:pt x="145" y="55"/>
                    <a:pt x="145" y="55"/>
                  </a:cubicBezTo>
                  <a:cubicBezTo>
                    <a:pt x="147" y="54"/>
                    <a:pt x="147" y="52"/>
                    <a:pt x="147" y="50"/>
                  </a:cubicBezTo>
                  <a:cubicBezTo>
                    <a:pt x="147" y="49"/>
                    <a:pt x="147" y="47"/>
                    <a:pt x="147" y="46"/>
                  </a:cubicBezTo>
                  <a:cubicBezTo>
                    <a:pt x="140" y="34"/>
                    <a:pt x="140" y="34"/>
                    <a:pt x="140" y="34"/>
                  </a:cubicBezTo>
                  <a:cubicBezTo>
                    <a:pt x="138" y="32"/>
                    <a:pt x="136" y="31"/>
                    <a:pt x="133" y="31"/>
                  </a:cubicBezTo>
                  <a:cubicBezTo>
                    <a:pt x="133" y="31"/>
                    <a:pt x="132" y="31"/>
                    <a:pt x="131" y="31"/>
                  </a:cubicBezTo>
                  <a:cubicBezTo>
                    <a:pt x="111" y="37"/>
                    <a:pt x="111" y="37"/>
                    <a:pt x="111" y="37"/>
                  </a:cubicBezTo>
                  <a:cubicBezTo>
                    <a:pt x="105" y="33"/>
                    <a:pt x="99" y="29"/>
                    <a:pt x="92" y="27"/>
                  </a:cubicBezTo>
                  <a:cubicBezTo>
                    <a:pt x="88" y="6"/>
                    <a:pt x="88" y="6"/>
                    <a:pt x="88" y="6"/>
                  </a:cubicBezTo>
                  <a:cubicBezTo>
                    <a:pt x="87" y="3"/>
                    <a:pt x="84" y="0"/>
                    <a:pt x="81" y="0"/>
                  </a:cubicBezTo>
                  <a:cubicBezTo>
                    <a:pt x="67" y="0"/>
                    <a:pt x="67" y="0"/>
                    <a:pt x="67" y="0"/>
                  </a:cubicBezTo>
                  <a:cubicBezTo>
                    <a:pt x="63" y="0"/>
                    <a:pt x="61" y="3"/>
                    <a:pt x="60" y="6"/>
                  </a:cubicBezTo>
                  <a:cubicBezTo>
                    <a:pt x="55" y="27"/>
                    <a:pt x="55" y="27"/>
                    <a:pt x="55" y="27"/>
                  </a:cubicBezTo>
                  <a:cubicBezTo>
                    <a:pt x="48" y="29"/>
                    <a:pt x="42" y="33"/>
                    <a:pt x="37" y="38"/>
                  </a:cubicBezTo>
                  <a:cubicBezTo>
                    <a:pt x="16" y="31"/>
                    <a:pt x="16" y="31"/>
                    <a:pt x="16" y="31"/>
                  </a:cubicBezTo>
                  <a:cubicBezTo>
                    <a:pt x="15" y="31"/>
                    <a:pt x="15" y="31"/>
                    <a:pt x="14" y="31"/>
                  </a:cubicBezTo>
                  <a:cubicBezTo>
                    <a:pt x="12" y="31"/>
                    <a:pt x="9" y="32"/>
                    <a:pt x="8" y="34"/>
                  </a:cubicBezTo>
                  <a:cubicBezTo>
                    <a:pt x="1" y="46"/>
                    <a:pt x="1" y="46"/>
                    <a:pt x="1" y="46"/>
                  </a:cubicBezTo>
                  <a:cubicBezTo>
                    <a:pt x="0" y="47"/>
                    <a:pt x="0" y="49"/>
                    <a:pt x="0" y="50"/>
                  </a:cubicBezTo>
                  <a:cubicBezTo>
                    <a:pt x="0" y="52"/>
                    <a:pt x="1" y="54"/>
                    <a:pt x="2" y="55"/>
                  </a:cubicBezTo>
                  <a:cubicBezTo>
                    <a:pt x="19" y="70"/>
                    <a:pt x="19" y="70"/>
                    <a:pt x="19" y="70"/>
                  </a:cubicBezTo>
                  <a:cubicBezTo>
                    <a:pt x="18" y="73"/>
                    <a:pt x="17" y="77"/>
                    <a:pt x="17" y="80"/>
                  </a:cubicBezTo>
                  <a:cubicBezTo>
                    <a:pt x="17" y="84"/>
                    <a:pt x="18" y="87"/>
                    <a:pt x="19" y="91"/>
                  </a:cubicBezTo>
                  <a:cubicBezTo>
                    <a:pt x="2" y="106"/>
                    <a:pt x="2" y="106"/>
                    <a:pt x="2" y="106"/>
                  </a:cubicBezTo>
                  <a:cubicBezTo>
                    <a:pt x="1" y="107"/>
                    <a:pt x="0" y="109"/>
                    <a:pt x="0" y="111"/>
                  </a:cubicBezTo>
                  <a:cubicBezTo>
                    <a:pt x="0" y="112"/>
                    <a:pt x="0" y="113"/>
                    <a:pt x="1" y="114"/>
                  </a:cubicBezTo>
                  <a:cubicBezTo>
                    <a:pt x="8" y="126"/>
                    <a:pt x="8" y="126"/>
                    <a:pt x="8" y="126"/>
                  </a:cubicBezTo>
                  <a:cubicBezTo>
                    <a:pt x="9" y="129"/>
                    <a:pt x="12" y="130"/>
                    <a:pt x="14" y="130"/>
                  </a:cubicBezTo>
                  <a:cubicBezTo>
                    <a:pt x="15" y="130"/>
                    <a:pt x="15" y="130"/>
                    <a:pt x="16" y="130"/>
                  </a:cubicBezTo>
                  <a:cubicBezTo>
                    <a:pt x="37" y="123"/>
                    <a:pt x="37" y="123"/>
                    <a:pt x="37" y="123"/>
                  </a:cubicBezTo>
                  <a:cubicBezTo>
                    <a:pt x="42" y="127"/>
                    <a:pt x="48" y="131"/>
                    <a:pt x="55" y="133"/>
                  </a:cubicBezTo>
                  <a:cubicBezTo>
                    <a:pt x="60" y="155"/>
                    <a:pt x="60" y="155"/>
                    <a:pt x="60" y="155"/>
                  </a:cubicBezTo>
                  <a:cubicBezTo>
                    <a:pt x="61" y="158"/>
                    <a:pt x="63" y="160"/>
                    <a:pt x="67" y="160"/>
                  </a:cubicBezTo>
                  <a:cubicBezTo>
                    <a:pt x="81" y="160"/>
                    <a:pt x="81" y="160"/>
                    <a:pt x="81" y="160"/>
                  </a:cubicBezTo>
                  <a:cubicBezTo>
                    <a:pt x="84" y="160"/>
                    <a:pt x="87" y="158"/>
                    <a:pt x="88" y="155"/>
                  </a:cubicBezTo>
                  <a:cubicBezTo>
                    <a:pt x="92" y="134"/>
                    <a:pt x="92" y="134"/>
                    <a:pt x="92" y="134"/>
                  </a:cubicBezTo>
                  <a:cubicBezTo>
                    <a:pt x="99" y="131"/>
                    <a:pt x="105" y="128"/>
                    <a:pt x="111" y="123"/>
                  </a:cubicBezTo>
                  <a:cubicBezTo>
                    <a:pt x="131" y="130"/>
                    <a:pt x="131" y="130"/>
                    <a:pt x="131" y="130"/>
                  </a:cubicBezTo>
                  <a:cubicBezTo>
                    <a:pt x="132" y="130"/>
                    <a:pt x="133" y="130"/>
                    <a:pt x="133" y="130"/>
                  </a:cubicBezTo>
                  <a:cubicBezTo>
                    <a:pt x="136" y="130"/>
                    <a:pt x="138" y="129"/>
                    <a:pt x="140" y="126"/>
                  </a:cubicBezTo>
                  <a:cubicBezTo>
                    <a:pt x="147" y="114"/>
                    <a:pt x="147" y="114"/>
                    <a:pt x="147" y="114"/>
                  </a:cubicBezTo>
                  <a:cubicBezTo>
                    <a:pt x="147" y="113"/>
                    <a:pt x="148" y="112"/>
                    <a:pt x="147" y="111"/>
                  </a:cubicBezTo>
                  <a:cubicBezTo>
                    <a:pt x="148" y="109"/>
                    <a:pt x="147" y="107"/>
                    <a:pt x="145" y="106"/>
                  </a:cubicBezTo>
                  <a:lnTo>
                    <a:pt x="129" y="91"/>
                  </a:lnTo>
                  <a:close/>
                  <a:moveTo>
                    <a:pt x="96" y="80"/>
                  </a:moveTo>
                  <a:cubicBezTo>
                    <a:pt x="96" y="92"/>
                    <a:pt x="86" y="102"/>
                    <a:pt x="74" y="102"/>
                  </a:cubicBezTo>
                  <a:cubicBezTo>
                    <a:pt x="62" y="102"/>
                    <a:pt x="52" y="92"/>
                    <a:pt x="52" y="80"/>
                  </a:cubicBezTo>
                  <a:cubicBezTo>
                    <a:pt x="52" y="68"/>
                    <a:pt x="62" y="58"/>
                    <a:pt x="74" y="58"/>
                  </a:cubicBezTo>
                  <a:cubicBezTo>
                    <a:pt x="86" y="58"/>
                    <a:pt x="96" y="68"/>
                    <a:pt x="96"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600">
                <a:solidFill>
                  <a:srgbClr val="505050"/>
                </a:solidFill>
              </a:endParaRPr>
            </a:p>
          </p:txBody>
        </p:sp>
      </p:grpSp>
    </p:spTree>
    <p:extLst>
      <p:ext uri="{BB962C8B-B14F-4D97-AF65-F5344CB8AC3E}">
        <p14:creationId xmlns:p14="http://schemas.microsoft.com/office/powerpoint/2010/main" val="237018099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8"/>
          <p:cNvSpPr>
            <a:spLocks/>
          </p:cNvSpPr>
          <p:nvPr/>
        </p:nvSpPr>
        <p:spPr bwMode="auto">
          <a:xfrm>
            <a:off x="7397342" y="4909525"/>
            <a:ext cx="4299828" cy="1144446"/>
          </a:xfrm>
          <a:prstGeom prst="rect">
            <a:avLst/>
          </a:prstGeom>
          <a:solidFill>
            <a:srgbClr val="1C527E"/>
          </a:solidFill>
          <a:ln w="25400" cap="flat">
            <a:solidFill>
              <a:srgbClr val="1A1A1A">
                <a:alpha val="29999"/>
              </a:srgbClr>
            </a:solidFill>
            <a:prstDash val="solid"/>
            <a:miter lim="800000"/>
            <a:headEnd type="none" w="med" len="med"/>
            <a:tailEnd type="none" w="med" len="med"/>
          </a:ln>
        </p:spPr>
        <p:txBody>
          <a:bodyPr lIns="0" tIns="0" rIns="0" bIns="0"/>
          <a:lstStyle/>
          <a:p>
            <a:pPr defTabSz="931977"/>
            <a:endParaRPr lang="en-US" sz="1000">
              <a:solidFill>
                <a:srgbClr val="F6F8F8"/>
              </a:solidFill>
            </a:endParaRPr>
          </a:p>
        </p:txBody>
      </p:sp>
      <p:sp>
        <p:nvSpPr>
          <p:cNvPr id="22533" name="Rectangle 5"/>
          <p:cNvSpPr>
            <a:spLocks/>
          </p:cNvSpPr>
          <p:nvPr/>
        </p:nvSpPr>
        <p:spPr bwMode="auto">
          <a:xfrm>
            <a:off x="5151559" y="1691630"/>
            <a:ext cx="2160438" cy="4362347"/>
          </a:xfrm>
          <a:prstGeom prst="rect">
            <a:avLst/>
          </a:prstGeom>
          <a:solidFill>
            <a:schemeClr val="accent6">
              <a:lumMod val="75000"/>
            </a:schemeClr>
          </a:solidFill>
          <a:ln w="25400" cap="flat">
            <a:solidFill>
              <a:schemeClr val="tx2">
                <a:lumMod val="75000"/>
                <a:alpha val="29999"/>
              </a:schemeClr>
            </a:solidFill>
            <a:prstDash val="solid"/>
            <a:miter lim="800000"/>
            <a:headEnd type="none" w="med" len="med"/>
            <a:tailEnd type="none" w="med" len="med"/>
          </a:ln>
        </p:spPr>
        <p:txBody>
          <a:bodyPr lIns="0" tIns="0" rIns="0" bIns="0"/>
          <a:lstStyle/>
          <a:p>
            <a:pPr defTabSz="931977"/>
            <a:endParaRPr lang="en-US" sz="1000">
              <a:solidFill>
                <a:srgbClr val="F6F8F8"/>
              </a:solidFill>
            </a:endParaRPr>
          </a:p>
        </p:txBody>
      </p:sp>
      <p:grpSp>
        <p:nvGrpSpPr>
          <p:cNvPr id="22531" name="Group 3"/>
          <p:cNvGrpSpPr>
            <a:grpSpLocks/>
          </p:cNvGrpSpPr>
          <p:nvPr/>
        </p:nvGrpSpPr>
        <p:grpSpPr bwMode="auto">
          <a:xfrm>
            <a:off x="741469" y="416912"/>
            <a:ext cx="1484971" cy="578679"/>
            <a:chOff x="0" y="58"/>
            <a:chExt cx="1834" cy="715"/>
          </a:xfrm>
        </p:grpSpPr>
        <p:sp>
          <p:nvSpPr>
            <p:cNvPr id="22529" name="Rectangle 1"/>
            <p:cNvSpPr>
              <a:spLocks/>
            </p:cNvSpPr>
            <p:nvPr/>
          </p:nvSpPr>
          <p:spPr bwMode="auto">
            <a:xfrm>
              <a:off x="0" y="58"/>
              <a:ext cx="1834"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defTabSz="931977"/>
              <a:r>
                <a:rPr lang="en-US" sz="2000" dirty="0">
                  <a:solidFill>
                    <a:srgbClr val="FFFFFF"/>
                  </a:solidFill>
                  <a:latin typeface="Open Sans Bold" charset="0"/>
                  <a:ea typeface="ＭＳ Ｐゴシック" charset="0"/>
                  <a:cs typeface="Open Sans Bold" charset="0"/>
                  <a:sym typeface="Open Sans Bold" charset="0"/>
                </a:rPr>
                <a:t>SPHERE 3D</a:t>
              </a:r>
            </a:p>
          </p:txBody>
        </p:sp>
        <p:sp>
          <p:nvSpPr>
            <p:cNvPr id="22530" name="Rectangle 2"/>
            <p:cNvSpPr>
              <a:spLocks/>
            </p:cNvSpPr>
            <p:nvPr/>
          </p:nvSpPr>
          <p:spPr bwMode="auto">
            <a:xfrm>
              <a:off x="5" y="482"/>
              <a:ext cx="1818"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defTabSz="931977"/>
              <a:r>
                <a:rPr lang="en-US" sz="1500" dirty="0">
                  <a:solidFill>
                    <a:srgbClr val="FFFFFF"/>
                  </a:solidFill>
                  <a:latin typeface="Open Sans Light" charset="0"/>
                  <a:ea typeface="ＭＳ Ｐゴシック" charset="0"/>
                  <a:cs typeface="Open Sans Light" charset="0"/>
                  <a:sym typeface="Open Sans Light" charset="0"/>
                </a:rPr>
                <a:t>A quick overview</a:t>
              </a:r>
            </a:p>
          </p:txBody>
        </p:sp>
      </p:grpSp>
      <p:sp>
        <p:nvSpPr>
          <p:cNvPr id="22532" name="Rectangle 4"/>
          <p:cNvSpPr>
            <a:spLocks/>
          </p:cNvSpPr>
          <p:nvPr/>
        </p:nvSpPr>
        <p:spPr bwMode="auto">
          <a:xfrm>
            <a:off x="758462" y="1690815"/>
            <a:ext cx="4299018" cy="1816160"/>
          </a:xfrm>
          <a:prstGeom prst="rect">
            <a:avLst/>
          </a:prstGeom>
          <a:solidFill>
            <a:schemeClr val="tx1">
              <a:lumMod val="50000"/>
            </a:schemeClr>
          </a:solidFill>
          <a:ln w="25400" cap="flat">
            <a:solidFill>
              <a:srgbClr val="1A1A1A">
                <a:alpha val="29999"/>
              </a:srgbClr>
            </a:solidFill>
            <a:prstDash val="solid"/>
            <a:miter lim="800000"/>
            <a:headEnd type="none" w="med" len="med"/>
            <a:tailEnd type="none" w="med" len="med"/>
          </a:ln>
        </p:spPr>
        <p:txBody>
          <a:bodyPr lIns="0" tIns="0" rIns="0" bIns="0"/>
          <a:lstStyle/>
          <a:p>
            <a:pPr defTabSz="931977"/>
            <a:endParaRPr lang="en-US" sz="1000">
              <a:solidFill>
                <a:srgbClr val="F6F8F8"/>
              </a:solidFill>
            </a:endParaRPr>
          </a:p>
        </p:txBody>
      </p:sp>
      <p:sp>
        <p:nvSpPr>
          <p:cNvPr id="22534" name="Rectangle 6"/>
          <p:cNvSpPr>
            <a:spLocks/>
          </p:cNvSpPr>
          <p:nvPr/>
        </p:nvSpPr>
        <p:spPr bwMode="auto">
          <a:xfrm>
            <a:off x="757657" y="3613811"/>
            <a:ext cx="4301447" cy="2440164"/>
          </a:xfrm>
          <a:prstGeom prst="rect">
            <a:avLst/>
          </a:prstGeom>
          <a:solidFill>
            <a:schemeClr val="accent2"/>
          </a:solidFill>
          <a:ln w="25400" cap="flat">
            <a:solidFill>
              <a:srgbClr val="1A1A1A">
                <a:alpha val="29999"/>
              </a:srgbClr>
            </a:solidFill>
            <a:prstDash val="solid"/>
            <a:miter lim="800000"/>
            <a:headEnd type="none" w="med" len="med"/>
            <a:tailEnd type="none" w="med" len="med"/>
          </a:ln>
        </p:spPr>
        <p:txBody>
          <a:bodyPr lIns="0" tIns="0" rIns="0" bIns="0"/>
          <a:lstStyle/>
          <a:p>
            <a:pPr defTabSz="931977"/>
            <a:r>
              <a:rPr lang="en-US" sz="1000" dirty="0">
                <a:solidFill>
                  <a:srgbClr val="F6F8F8"/>
                </a:solidFill>
              </a:rPr>
              <a:t> </a:t>
            </a:r>
          </a:p>
        </p:txBody>
      </p:sp>
      <p:sp>
        <p:nvSpPr>
          <p:cNvPr id="22535" name="Rectangle 7"/>
          <p:cNvSpPr>
            <a:spLocks/>
          </p:cNvSpPr>
          <p:nvPr/>
        </p:nvSpPr>
        <p:spPr bwMode="auto">
          <a:xfrm>
            <a:off x="7403488" y="3164332"/>
            <a:ext cx="4299018" cy="1661935"/>
          </a:xfrm>
          <a:prstGeom prst="rect">
            <a:avLst/>
          </a:prstGeom>
          <a:solidFill>
            <a:schemeClr val="accent6">
              <a:alpha val="29999"/>
            </a:schemeClr>
          </a:solidFill>
          <a:ln w="25400" cap="flat">
            <a:solidFill>
              <a:srgbClr val="1A1A1A">
                <a:alpha val="29999"/>
              </a:srgbClr>
            </a:solidFill>
            <a:prstDash val="solid"/>
            <a:miter lim="800000"/>
            <a:headEnd type="none" w="med" len="med"/>
            <a:tailEnd type="none" w="med" len="med"/>
          </a:ln>
        </p:spPr>
        <p:txBody>
          <a:bodyPr lIns="0" tIns="0" rIns="0" bIns="0"/>
          <a:lstStyle/>
          <a:p>
            <a:pPr defTabSz="931977"/>
            <a:endParaRPr lang="en-US" sz="1000">
              <a:solidFill>
                <a:srgbClr val="F6F8F8"/>
              </a:solidFill>
            </a:endParaRPr>
          </a:p>
        </p:txBody>
      </p:sp>
      <p:sp>
        <p:nvSpPr>
          <p:cNvPr id="22536" name="Rectangle 8"/>
          <p:cNvSpPr>
            <a:spLocks/>
          </p:cNvSpPr>
          <p:nvPr/>
        </p:nvSpPr>
        <p:spPr bwMode="auto">
          <a:xfrm>
            <a:off x="7396529" y="1712853"/>
            <a:ext cx="4299828" cy="1357572"/>
          </a:xfrm>
          <a:prstGeom prst="rect">
            <a:avLst/>
          </a:prstGeom>
          <a:solidFill>
            <a:schemeClr val="accent5"/>
          </a:solidFill>
          <a:ln w="25400" cap="flat">
            <a:solidFill>
              <a:srgbClr val="1A1A1A">
                <a:alpha val="29999"/>
              </a:srgbClr>
            </a:solidFill>
            <a:prstDash val="solid"/>
            <a:miter lim="800000"/>
            <a:headEnd type="none" w="med" len="med"/>
            <a:tailEnd type="none" w="med" len="med"/>
          </a:ln>
        </p:spPr>
        <p:txBody>
          <a:bodyPr lIns="0" tIns="0" rIns="0" bIns="0"/>
          <a:lstStyle/>
          <a:p>
            <a:pPr defTabSz="931977"/>
            <a:endParaRPr lang="en-US" sz="1000">
              <a:solidFill>
                <a:srgbClr val="F6F8F8"/>
              </a:solidFill>
            </a:endParaRPr>
          </a:p>
        </p:txBody>
      </p:sp>
      <p:sp>
        <p:nvSpPr>
          <p:cNvPr id="22541" name="Rectangle 13"/>
          <p:cNvSpPr>
            <a:spLocks/>
          </p:cNvSpPr>
          <p:nvPr/>
        </p:nvSpPr>
        <p:spPr bwMode="auto">
          <a:xfrm>
            <a:off x="2327191" y="1969228"/>
            <a:ext cx="2428367" cy="809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defTabSz="931977">
              <a:lnSpc>
                <a:spcPct val="80000"/>
              </a:lnSpc>
            </a:pPr>
            <a:r>
              <a:rPr lang="en-US" dirty="0">
                <a:solidFill>
                  <a:srgbClr val="FFFFFF"/>
                </a:solidFill>
                <a:latin typeface="Open Sans Light" charset="0"/>
                <a:ea typeface="ＭＳ Ｐゴシック" charset="0"/>
                <a:cs typeface="Open Sans Light" charset="0"/>
                <a:sym typeface="Open Sans Light" charset="0"/>
              </a:rPr>
              <a:t>WHAT WE DO</a:t>
            </a:r>
          </a:p>
        </p:txBody>
      </p:sp>
      <p:sp>
        <p:nvSpPr>
          <p:cNvPr id="22542" name="Rectangle 14"/>
          <p:cNvSpPr>
            <a:spLocks/>
          </p:cNvSpPr>
          <p:nvPr/>
        </p:nvSpPr>
        <p:spPr bwMode="auto">
          <a:xfrm>
            <a:off x="2327187" y="2587564"/>
            <a:ext cx="2568356" cy="631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just" defTabSz="931977"/>
            <a:r>
              <a:rPr lang="en-US" sz="1200" dirty="0">
                <a:solidFill>
                  <a:srgbClr val="FFFFFF"/>
                </a:solidFill>
                <a:latin typeface="Open Sans Light" charset="0"/>
                <a:ea typeface="ＭＳ Ｐゴシック" charset="0"/>
                <a:cs typeface="Open Sans Light" charset="0"/>
                <a:sym typeface="Open Sans Light" charset="0"/>
              </a:rPr>
              <a:t>We provide the technology to move your apps, data, and workflow to the cloud so you can use them anywhere on any device…anytime.</a:t>
            </a:r>
          </a:p>
        </p:txBody>
      </p:sp>
      <p:sp>
        <p:nvSpPr>
          <p:cNvPr id="22543" name="Rectangle 15"/>
          <p:cNvSpPr>
            <a:spLocks/>
          </p:cNvSpPr>
          <p:nvPr/>
        </p:nvSpPr>
        <p:spPr bwMode="auto">
          <a:xfrm>
            <a:off x="2326382" y="3905170"/>
            <a:ext cx="2428367" cy="809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defTabSz="931977">
              <a:lnSpc>
                <a:spcPct val="80000"/>
              </a:lnSpc>
            </a:pPr>
            <a:r>
              <a:rPr lang="en-US" dirty="0">
                <a:solidFill>
                  <a:srgbClr val="FFFFFF"/>
                </a:solidFill>
                <a:latin typeface="Open Sans Light" charset="0"/>
                <a:ea typeface="ＭＳ Ｐゴシック" charset="0"/>
                <a:cs typeface="Open Sans Light" charset="0"/>
                <a:sym typeface="Open Sans Light" charset="0"/>
              </a:rPr>
              <a:t>WHOM WE DO IT FOR</a:t>
            </a:r>
          </a:p>
        </p:txBody>
      </p:sp>
      <p:sp>
        <p:nvSpPr>
          <p:cNvPr id="22544" name="Rectangle 16"/>
          <p:cNvSpPr>
            <a:spLocks/>
          </p:cNvSpPr>
          <p:nvPr/>
        </p:nvSpPr>
        <p:spPr bwMode="auto">
          <a:xfrm>
            <a:off x="2326376" y="4953489"/>
            <a:ext cx="2569166" cy="59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just" defTabSz="931977"/>
            <a:r>
              <a:rPr lang="en-US" sz="1200" dirty="0">
                <a:solidFill>
                  <a:srgbClr val="FFFFFF"/>
                </a:solidFill>
                <a:latin typeface="Open Sans Light" charset="0"/>
                <a:ea typeface="ＭＳ Ｐゴシック" charset="0"/>
                <a:cs typeface="Open Sans Light" charset="0"/>
                <a:sym typeface="Open Sans Light" charset="0"/>
              </a:rPr>
              <a:t>Help modernize IT for SMBs as well as large enterprises across multiple verticals. We equip ISV’s and data centers with new capabilities and economics for delivering cloud and mobile ready software. </a:t>
            </a:r>
          </a:p>
        </p:txBody>
      </p:sp>
      <p:grpSp>
        <p:nvGrpSpPr>
          <p:cNvPr id="22547" name="Group 19"/>
          <p:cNvGrpSpPr>
            <a:grpSpLocks/>
          </p:cNvGrpSpPr>
          <p:nvPr/>
        </p:nvGrpSpPr>
        <p:grpSpPr bwMode="auto">
          <a:xfrm>
            <a:off x="1180997" y="2139195"/>
            <a:ext cx="718797" cy="673371"/>
            <a:chOff x="0" y="0"/>
            <a:chExt cx="888" cy="832"/>
          </a:xfrm>
        </p:grpSpPr>
        <p:sp>
          <p:nvSpPr>
            <p:cNvPr id="22545" name="AutoShape 17"/>
            <p:cNvSpPr>
              <a:spLocks/>
            </p:cNvSpPr>
            <p:nvPr/>
          </p:nvSpPr>
          <p:spPr bwMode="auto">
            <a:xfrm>
              <a:off x="111" y="110"/>
              <a:ext cx="666" cy="444"/>
            </a:xfrm>
            <a:custGeom>
              <a:avLst/>
              <a:gdLst/>
              <a:ahLst/>
              <a:cxnLst/>
              <a:rect l="0" t="0" r="r" b="b"/>
              <a:pathLst>
                <a:path w="21600" h="21600">
                  <a:moveTo>
                    <a:pt x="20700" y="20255"/>
                  </a:moveTo>
                  <a:lnTo>
                    <a:pt x="900" y="20255"/>
                  </a:lnTo>
                  <a:lnTo>
                    <a:pt x="900" y="1350"/>
                  </a:lnTo>
                  <a:lnTo>
                    <a:pt x="20700" y="1350"/>
                  </a:lnTo>
                  <a:cubicBezTo>
                    <a:pt x="20700" y="1350"/>
                    <a:pt x="20700" y="20255"/>
                    <a:pt x="20700" y="20255"/>
                  </a:cubicBezTo>
                  <a:close/>
                  <a:moveTo>
                    <a:pt x="20700" y="0"/>
                  </a:moveTo>
                  <a:lnTo>
                    <a:pt x="900" y="5"/>
                  </a:lnTo>
                  <a:cubicBezTo>
                    <a:pt x="403" y="5"/>
                    <a:pt x="0" y="603"/>
                    <a:pt x="0" y="1350"/>
                  </a:cubicBezTo>
                  <a:lnTo>
                    <a:pt x="0" y="20250"/>
                  </a:lnTo>
                  <a:cubicBezTo>
                    <a:pt x="0" y="20996"/>
                    <a:pt x="403" y="21600"/>
                    <a:pt x="900" y="21600"/>
                  </a:cubicBezTo>
                  <a:lnTo>
                    <a:pt x="20700" y="21600"/>
                  </a:lnTo>
                  <a:cubicBezTo>
                    <a:pt x="21197" y="21600"/>
                    <a:pt x="21600" y="20996"/>
                    <a:pt x="21600" y="20250"/>
                  </a:cubicBezTo>
                  <a:lnTo>
                    <a:pt x="21600" y="1350"/>
                  </a:lnTo>
                  <a:cubicBezTo>
                    <a:pt x="21600" y="603"/>
                    <a:pt x="21197" y="0"/>
                    <a:pt x="20700" y="0"/>
                  </a:cubicBezTo>
                </a:path>
              </a:pathLst>
            </a:custGeom>
            <a:solidFill>
              <a:srgbClr val="FFFFFF"/>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defTabSz="931977"/>
              <a:endParaRPr lang="en-US" sz="1000">
                <a:solidFill>
                  <a:srgbClr val="F6F8F8"/>
                </a:solidFill>
              </a:endParaRPr>
            </a:p>
          </p:txBody>
        </p:sp>
        <p:sp>
          <p:nvSpPr>
            <p:cNvPr id="22546" name="AutoShape 18"/>
            <p:cNvSpPr>
              <a:spLocks/>
            </p:cNvSpPr>
            <p:nvPr/>
          </p:nvSpPr>
          <p:spPr bwMode="auto">
            <a:xfrm>
              <a:off x="0" y="0"/>
              <a:ext cx="888" cy="832"/>
            </a:xfrm>
            <a:custGeom>
              <a:avLst/>
              <a:gdLst/>
              <a:ahLst/>
              <a:cxnLst/>
              <a:rect l="0" t="0" r="r" b="b"/>
              <a:pathLst>
                <a:path w="21600" h="21600">
                  <a:moveTo>
                    <a:pt x="20250" y="16562"/>
                  </a:moveTo>
                  <a:cubicBezTo>
                    <a:pt x="20250" y="16959"/>
                    <a:pt x="19947" y="17282"/>
                    <a:pt x="19575" y="17282"/>
                  </a:cubicBezTo>
                  <a:lnTo>
                    <a:pt x="13500" y="17282"/>
                  </a:lnTo>
                  <a:lnTo>
                    <a:pt x="8100" y="17282"/>
                  </a:lnTo>
                  <a:lnTo>
                    <a:pt x="2025" y="17282"/>
                  </a:lnTo>
                  <a:cubicBezTo>
                    <a:pt x="1652" y="17282"/>
                    <a:pt x="1350" y="16959"/>
                    <a:pt x="1350" y="16562"/>
                  </a:cubicBezTo>
                  <a:lnTo>
                    <a:pt x="1350" y="2160"/>
                  </a:lnTo>
                  <a:cubicBezTo>
                    <a:pt x="1350" y="1763"/>
                    <a:pt x="1652" y="1440"/>
                    <a:pt x="2025" y="1440"/>
                  </a:cubicBezTo>
                  <a:lnTo>
                    <a:pt x="19575" y="1440"/>
                  </a:lnTo>
                  <a:cubicBezTo>
                    <a:pt x="19947" y="1440"/>
                    <a:pt x="20250" y="1763"/>
                    <a:pt x="20250" y="2160"/>
                  </a:cubicBezTo>
                  <a:cubicBezTo>
                    <a:pt x="20250" y="2160"/>
                    <a:pt x="20250" y="16562"/>
                    <a:pt x="20250" y="16562"/>
                  </a:cubicBezTo>
                  <a:close/>
                  <a:moveTo>
                    <a:pt x="19575" y="0"/>
                  </a:moveTo>
                  <a:lnTo>
                    <a:pt x="2025" y="0"/>
                  </a:lnTo>
                  <a:cubicBezTo>
                    <a:pt x="906" y="0"/>
                    <a:pt x="0" y="967"/>
                    <a:pt x="0" y="2160"/>
                  </a:cubicBezTo>
                  <a:lnTo>
                    <a:pt x="0" y="16562"/>
                  </a:lnTo>
                  <a:cubicBezTo>
                    <a:pt x="0" y="17753"/>
                    <a:pt x="903" y="18718"/>
                    <a:pt x="2018" y="18722"/>
                  </a:cubicBezTo>
                  <a:lnTo>
                    <a:pt x="8775" y="18722"/>
                  </a:lnTo>
                  <a:lnTo>
                    <a:pt x="8775" y="19597"/>
                  </a:lnTo>
                  <a:lnTo>
                    <a:pt x="4562" y="20181"/>
                  </a:lnTo>
                  <a:cubicBezTo>
                    <a:pt x="4261" y="20262"/>
                    <a:pt x="4050" y="20549"/>
                    <a:pt x="4050" y="20880"/>
                  </a:cubicBezTo>
                  <a:cubicBezTo>
                    <a:pt x="4050" y="21278"/>
                    <a:pt x="4352" y="21600"/>
                    <a:pt x="4725" y="21600"/>
                  </a:cubicBezTo>
                  <a:lnTo>
                    <a:pt x="16875" y="21600"/>
                  </a:lnTo>
                  <a:cubicBezTo>
                    <a:pt x="17248" y="21600"/>
                    <a:pt x="17550" y="21278"/>
                    <a:pt x="17550" y="20880"/>
                  </a:cubicBezTo>
                  <a:cubicBezTo>
                    <a:pt x="17550" y="20549"/>
                    <a:pt x="17339" y="20262"/>
                    <a:pt x="17038" y="20181"/>
                  </a:cubicBezTo>
                  <a:lnTo>
                    <a:pt x="12825" y="19597"/>
                  </a:lnTo>
                  <a:lnTo>
                    <a:pt x="12825" y="18722"/>
                  </a:lnTo>
                  <a:lnTo>
                    <a:pt x="19582" y="18722"/>
                  </a:lnTo>
                  <a:cubicBezTo>
                    <a:pt x="20697" y="18718"/>
                    <a:pt x="21600" y="17753"/>
                    <a:pt x="21600" y="16562"/>
                  </a:cubicBezTo>
                  <a:lnTo>
                    <a:pt x="21600" y="2160"/>
                  </a:lnTo>
                  <a:cubicBezTo>
                    <a:pt x="21600" y="967"/>
                    <a:pt x="20693" y="0"/>
                    <a:pt x="19575" y="0"/>
                  </a:cubicBezTo>
                </a:path>
              </a:pathLst>
            </a:custGeom>
            <a:solidFill>
              <a:srgbClr val="FFFFFF"/>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defTabSz="931977"/>
              <a:endParaRPr lang="en-US" sz="1000">
                <a:solidFill>
                  <a:srgbClr val="F6F8F8"/>
                </a:solidFill>
              </a:endParaRPr>
            </a:p>
          </p:txBody>
        </p:sp>
      </p:grpSp>
      <p:sp>
        <p:nvSpPr>
          <p:cNvPr id="22549" name="Rectangle 21"/>
          <p:cNvSpPr>
            <a:spLocks/>
          </p:cNvSpPr>
          <p:nvPr/>
        </p:nvSpPr>
        <p:spPr bwMode="auto">
          <a:xfrm>
            <a:off x="5377389" y="3240737"/>
            <a:ext cx="1593009" cy="809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ctr" defTabSz="931977">
              <a:lnSpc>
                <a:spcPct val="80000"/>
              </a:lnSpc>
            </a:pPr>
            <a:r>
              <a:rPr lang="en-US" i="1" dirty="0" smtClean="0">
                <a:solidFill>
                  <a:srgbClr val="FFFFFF"/>
                </a:solidFill>
                <a:latin typeface="Open Sans Light" charset="0"/>
                <a:ea typeface="ＭＳ Ｐゴシック" charset="0"/>
                <a:cs typeface="Open Sans Light" charset="0"/>
                <a:sym typeface="Open Sans Light" charset="0"/>
              </a:rPr>
              <a:t>Power The </a:t>
            </a:r>
            <a:r>
              <a:rPr lang="en-US" i="1" dirty="0">
                <a:solidFill>
                  <a:srgbClr val="FFFFFF"/>
                </a:solidFill>
                <a:latin typeface="Open Sans Light" charset="0"/>
                <a:ea typeface="ＭＳ Ｐゴシック" charset="0"/>
                <a:cs typeface="Open Sans Light" charset="0"/>
                <a:sym typeface="Open Sans Light" charset="0"/>
              </a:rPr>
              <a:t>Next Cloud</a:t>
            </a:r>
          </a:p>
        </p:txBody>
      </p:sp>
      <p:sp>
        <p:nvSpPr>
          <p:cNvPr id="22550" name="Rectangle 22"/>
          <p:cNvSpPr>
            <a:spLocks/>
          </p:cNvSpPr>
          <p:nvPr/>
        </p:nvSpPr>
        <p:spPr bwMode="auto">
          <a:xfrm>
            <a:off x="5244412" y="4233839"/>
            <a:ext cx="1961160" cy="776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ctr" defTabSz="931977"/>
            <a:r>
              <a:rPr lang="en-CA" sz="1200" dirty="0">
                <a:solidFill>
                  <a:srgbClr val="FFFFFF"/>
                </a:solidFill>
                <a:latin typeface="Open Sans Light" charset="0"/>
                <a:ea typeface="ＭＳ Ｐゴシック" charset="0"/>
                <a:cs typeface="Open Sans Light" charset="0"/>
                <a:sym typeface="Open Sans Light" charset="0"/>
              </a:rPr>
              <a:t>ANY-cloud, ANY-platform, </a:t>
            </a:r>
          </a:p>
          <a:p>
            <a:pPr algn="ctr" defTabSz="931977"/>
            <a:r>
              <a:rPr lang="en-CA" sz="1200" dirty="0">
                <a:solidFill>
                  <a:srgbClr val="FFFFFF"/>
                </a:solidFill>
                <a:latin typeface="Open Sans Light" charset="0"/>
                <a:ea typeface="ＭＳ Ｐゴシック" charset="0"/>
                <a:cs typeface="Open Sans Light" charset="0"/>
                <a:sym typeface="Open Sans Light" charset="0"/>
              </a:rPr>
              <a:t>ANY- application ANY- Data on ANY-device </a:t>
            </a:r>
          </a:p>
        </p:txBody>
      </p:sp>
      <p:sp>
        <p:nvSpPr>
          <p:cNvPr id="22552" name="AutoShape 24"/>
          <p:cNvSpPr>
            <a:spLocks/>
          </p:cNvSpPr>
          <p:nvPr/>
        </p:nvSpPr>
        <p:spPr bwMode="auto">
          <a:xfrm>
            <a:off x="7901907" y="2759145"/>
            <a:ext cx="42091" cy="42085"/>
          </a:xfrm>
          <a:custGeom>
            <a:avLst/>
            <a:gdLst/>
            <a:ahLst/>
            <a:cxnLst/>
            <a:rect l="0" t="0" r="r" b="b"/>
            <a:pathLst>
              <a:path w="21600" h="21600">
                <a:moveTo>
                  <a:pt x="19938" y="0"/>
                </a:moveTo>
                <a:cubicBezTo>
                  <a:pt x="8944" y="0"/>
                  <a:pt x="0" y="8942"/>
                  <a:pt x="0" y="19938"/>
                </a:cubicBezTo>
                <a:cubicBezTo>
                  <a:pt x="0" y="20855"/>
                  <a:pt x="743" y="21600"/>
                  <a:pt x="1662" y="21600"/>
                </a:cubicBezTo>
                <a:cubicBezTo>
                  <a:pt x="2580" y="21600"/>
                  <a:pt x="3323" y="20855"/>
                  <a:pt x="3323" y="19938"/>
                </a:cubicBezTo>
                <a:cubicBezTo>
                  <a:pt x="3323" y="10777"/>
                  <a:pt x="10777" y="3323"/>
                  <a:pt x="19938" y="3323"/>
                </a:cubicBezTo>
                <a:cubicBezTo>
                  <a:pt x="20857" y="3323"/>
                  <a:pt x="21600" y="2578"/>
                  <a:pt x="21600" y="1662"/>
                </a:cubicBezTo>
                <a:cubicBezTo>
                  <a:pt x="21600" y="745"/>
                  <a:pt x="20857" y="0"/>
                  <a:pt x="19938" y="0"/>
                </a:cubicBezTo>
              </a:path>
            </a:pathLst>
          </a:custGeom>
          <a:solidFill>
            <a:srgbClr val="FFFFFF"/>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defTabSz="931977"/>
            <a:endParaRPr lang="en-US" sz="1000">
              <a:solidFill>
                <a:srgbClr val="F6F8F8"/>
              </a:solidFill>
            </a:endParaRPr>
          </a:p>
        </p:txBody>
      </p:sp>
      <p:sp>
        <p:nvSpPr>
          <p:cNvPr id="22553" name="Rectangle 25"/>
          <p:cNvSpPr>
            <a:spLocks/>
          </p:cNvSpPr>
          <p:nvPr/>
        </p:nvSpPr>
        <p:spPr bwMode="auto">
          <a:xfrm>
            <a:off x="8488628" y="1646294"/>
            <a:ext cx="2428367" cy="809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defTabSz="931977">
              <a:lnSpc>
                <a:spcPct val="80000"/>
              </a:lnSpc>
            </a:pPr>
            <a:r>
              <a:rPr lang="en-US" dirty="0">
                <a:solidFill>
                  <a:srgbClr val="FFFFFF"/>
                </a:solidFill>
                <a:latin typeface="Open Sans Light" charset="0"/>
                <a:ea typeface="ＭＳ Ｐゴシック" charset="0"/>
                <a:cs typeface="Open Sans Light" charset="0"/>
                <a:sym typeface="Open Sans Light" charset="0"/>
              </a:rPr>
              <a:t>OUR REACH</a:t>
            </a:r>
          </a:p>
        </p:txBody>
      </p:sp>
      <p:sp>
        <p:nvSpPr>
          <p:cNvPr id="22554" name="Rectangle 26"/>
          <p:cNvSpPr>
            <a:spLocks/>
          </p:cNvSpPr>
          <p:nvPr/>
        </p:nvSpPr>
        <p:spPr bwMode="auto">
          <a:xfrm>
            <a:off x="8534923" y="2305344"/>
            <a:ext cx="2627952" cy="59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just" defTabSz="931977"/>
            <a:r>
              <a:rPr lang="en-US" sz="1200" dirty="0">
                <a:solidFill>
                  <a:srgbClr val="FFFFFF"/>
                </a:solidFill>
                <a:latin typeface="Open Sans Light" charset="0"/>
                <a:ea typeface="ＭＳ Ｐゴシック" charset="0"/>
                <a:cs typeface="Open Sans Light" charset="0"/>
                <a:sym typeface="Open Sans Light" charset="0"/>
              </a:rPr>
              <a:t>Through our acquisitions and organic growth we partner with over 20,000 resellers in 90 countries and serve  over 100,000 customers.</a:t>
            </a:r>
          </a:p>
        </p:txBody>
      </p:sp>
      <p:sp>
        <p:nvSpPr>
          <p:cNvPr id="22555" name="Rectangle 27"/>
          <p:cNvSpPr>
            <a:spLocks/>
          </p:cNvSpPr>
          <p:nvPr/>
        </p:nvSpPr>
        <p:spPr bwMode="auto">
          <a:xfrm>
            <a:off x="8478368" y="3164331"/>
            <a:ext cx="2428367" cy="809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defTabSz="931977">
              <a:lnSpc>
                <a:spcPct val="80000"/>
              </a:lnSpc>
            </a:pPr>
            <a:r>
              <a:rPr lang="en-US" dirty="0">
                <a:solidFill>
                  <a:schemeClr val="accent6">
                    <a:lumMod val="75000"/>
                  </a:schemeClr>
                </a:solidFill>
                <a:latin typeface="Open Sans Light" charset="0"/>
                <a:ea typeface="ＭＳ Ｐゴシック" charset="0"/>
                <a:cs typeface="Open Sans Light" charset="0"/>
                <a:sym typeface="Open Sans Light" charset="0"/>
              </a:rPr>
              <a:t>THE TEAM</a:t>
            </a:r>
          </a:p>
        </p:txBody>
      </p:sp>
      <p:sp>
        <p:nvSpPr>
          <p:cNvPr id="22556" name="Rectangle 28"/>
          <p:cNvSpPr>
            <a:spLocks/>
          </p:cNvSpPr>
          <p:nvPr/>
        </p:nvSpPr>
        <p:spPr bwMode="auto">
          <a:xfrm>
            <a:off x="8503221" y="3976057"/>
            <a:ext cx="2617407" cy="414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just" defTabSz="931977"/>
            <a:r>
              <a:rPr lang="en-US" sz="1200" dirty="0">
                <a:solidFill>
                  <a:schemeClr val="accent6">
                    <a:lumMod val="75000"/>
                  </a:schemeClr>
                </a:solidFill>
                <a:latin typeface="Open Sans Light" charset="0"/>
                <a:ea typeface="ＭＳ Ｐゴシック" charset="0"/>
                <a:cs typeface="Open Sans Light" charset="0"/>
                <a:sym typeface="Open Sans Light" charset="0"/>
              </a:rPr>
              <a:t>A well seasoned team of executives that have experience building companies from start up all they way through to multi-billion dollar entities over the last 30 years</a:t>
            </a:r>
          </a:p>
        </p:txBody>
      </p:sp>
      <p:sp>
        <p:nvSpPr>
          <p:cNvPr id="37" name="AutoShape 81"/>
          <p:cNvSpPr>
            <a:spLocks/>
          </p:cNvSpPr>
          <p:nvPr/>
        </p:nvSpPr>
        <p:spPr bwMode="auto">
          <a:xfrm>
            <a:off x="1139316" y="4143932"/>
            <a:ext cx="824941" cy="809563"/>
          </a:xfrm>
          <a:custGeom>
            <a:avLst/>
            <a:gdLst/>
            <a:ahLst/>
            <a:cxnLst/>
            <a:rect l="0" t="0" r="r" b="b"/>
            <a:pathLst>
              <a:path w="21600" h="21600">
                <a:moveTo>
                  <a:pt x="20235" y="9811"/>
                </a:moveTo>
                <a:cubicBezTo>
                  <a:pt x="20221" y="10145"/>
                  <a:pt x="20081" y="10800"/>
                  <a:pt x="18900" y="10800"/>
                </a:cubicBezTo>
                <a:lnTo>
                  <a:pt x="17550" y="10800"/>
                </a:lnTo>
                <a:cubicBezTo>
                  <a:pt x="17364" y="10800"/>
                  <a:pt x="17212" y="10951"/>
                  <a:pt x="17212" y="11138"/>
                </a:cubicBezTo>
                <a:cubicBezTo>
                  <a:pt x="17212" y="11324"/>
                  <a:pt x="17364" y="11475"/>
                  <a:pt x="17550" y="11475"/>
                </a:cubicBezTo>
                <a:lnTo>
                  <a:pt x="18858" y="11475"/>
                </a:lnTo>
                <a:cubicBezTo>
                  <a:pt x="19871" y="11475"/>
                  <a:pt x="20003" y="12315"/>
                  <a:pt x="19938" y="12720"/>
                </a:cubicBezTo>
                <a:cubicBezTo>
                  <a:pt x="19856" y="13223"/>
                  <a:pt x="19619" y="14175"/>
                  <a:pt x="18479" y="14175"/>
                </a:cubicBezTo>
                <a:lnTo>
                  <a:pt x="16875" y="14175"/>
                </a:lnTo>
                <a:cubicBezTo>
                  <a:pt x="16689" y="14175"/>
                  <a:pt x="16537" y="14326"/>
                  <a:pt x="16537" y="14513"/>
                </a:cubicBezTo>
                <a:cubicBezTo>
                  <a:pt x="16537" y="14699"/>
                  <a:pt x="16689" y="14850"/>
                  <a:pt x="16875" y="14850"/>
                </a:cubicBezTo>
                <a:lnTo>
                  <a:pt x="18204" y="14850"/>
                </a:lnTo>
                <a:cubicBezTo>
                  <a:pt x="19343" y="14850"/>
                  <a:pt x="19243" y="15719"/>
                  <a:pt x="19080" y="16238"/>
                </a:cubicBezTo>
                <a:cubicBezTo>
                  <a:pt x="18865" y="16919"/>
                  <a:pt x="18733" y="17550"/>
                  <a:pt x="17298" y="17550"/>
                </a:cubicBezTo>
                <a:lnTo>
                  <a:pt x="16197" y="17550"/>
                </a:lnTo>
                <a:cubicBezTo>
                  <a:pt x="16009" y="17550"/>
                  <a:pt x="15859" y="17701"/>
                  <a:pt x="15859" y="17888"/>
                </a:cubicBezTo>
                <a:cubicBezTo>
                  <a:pt x="15859" y="18073"/>
                  <a:pt x="16009" y="18225"/>
                  <a:pt x="16197" y="18225"/>
                </a:cubicBezTo>
                <a:lnTo>
                  <a:pt x="17255" y="18225"/>
                </a:lnTo>
                <a:cubicBezTo>
                  <a:pt x="17993" y="18225"/>
                  <a:pt x="18028" y="18924"/>
                  <a:pt x="17951" y="19174"/>
                </a:cubicBezTo>
                <a:cubicBezTo>
                  <a:pt x="17866" y="19448"/>
                  <a:pt x="17767" y="19651"/>
                  <a:pt x="17763" y="19661"/>
                </a:cubicBezTo>
                <a:cubicBezTo>
                  <a:pt x="17558" y="20029"/>
                  <a:pt x="17230" y="20250"/>
                  <a:pt x="16534" y="20250"/>
                </a:cubicBezTo>
                <a:lnTo>
                  <a:pt x="12844" y="20250"/>
                </a:lnTo>
                <a:cubicBezTo>
                  <a:pt x="10990" y="20250"/>
                  <a:pt x="9152" y="19829"/>
                  <a:pt x="9104" y="19819"/>
                </a:cubicBezTo>
                <a:cubicBezTo>
                  <a:pt x="6300" y="19173"/>
                  <a:pt x="6152" y="19123"/>
                  <a:pt x="5976" y="19073"/>
                </a:cubicBezTo>
                <a:cubicBezTo>
                  <a:pt x="5976" y="19073"/>
                  <a:pt x="5405" y="18976"/>
                  <a:pt x="5405" y="18478"/>
                </a:cubicBezTo>
                <a:lnTo>
                  <a:pt x="5400" y="9155"/>
                </a:lnTo>
                <a:cubicBezTo>
                  <a:pt x="5400" y="8840"/>
                  <a:pt x="5602" y="8553"/>
                  <a:pt x="5936" y="8452"/>
                </a:cubicBezTo>
                <a:cubicBezTo>
                  <a:pt x="5978" y="8436"/>
                  <a:pt x="6034" y="8419"/>
                  <a:pt x="6075" y="8401"/>
                </a:cubicBezTo>
                <a:cubicBezTo>
                  <a:pt x="9159" y="7125"/>
                  <a:pt x="10097" y="4324"/>
                  <a:pt x="10125" y="2025"/>
                </a:cubicBezTo>
                <a:cubicBezTo>
                  <a:pt x="10129" y="1702"/>
                  <a:pt x="10378" y="1350"/>
                  <a:pt x="10800" y="1350"/>
                </a:cubicBezTo>
                <a:cubicBezTo>
                  <a:pt x="11514" y="1350"/>
                  <a:pt x="12775" y="2782"/>
                  <a:pt x="12775" y="4555"/>
                </a:cubicBezTo>
                <a:cubicBezTo>
                  <a:pt x="12775" y="6155"/>
                  <a:pt x="12712" y="6432"/>
                  <a:pt x="12150" y="8100"/>
                </a:cubicBezTo>
                <a:cubicBezTo>
                  <a:pt x="18900" y="8100"/>
                  <a:pt x="18853" y="8197"/>
                  <a:pt x="19449" y="8353"/>
                </a:cubicBezTo>
                <a:cubicBezTo>
                  <a:pt x="20187" y="8564"/>
                  <a:pt x="20250" y="9176"/>
                  <a:pt x="20250" y="9387"/>
                </a:cubicBezTo>
                <a:cubicBezTo>
                  <a:pt x="20250" y="9618"/>
                  <a:pt x="20244" y="9584"/>
                  <a:pt x="20235" y="9811"/>
                </a:cubicBezTo>
                <a:moveTo>
                  <a:pt x="4725" y="19575"/>
                </a:moveTo>
                <a:cubicBezTo>
                  <a:pt x="4725" y="19948"/>
                  <a:pt x="4423" y="20250"/>
                  <a:pt x="4050" y="20250"/>
                </a:cubicBezTo>
                <a:lnTo>
                  <a:pt x="2025" y="20250"/>
                </a:lnTo>
                <a:cubicBezTo>
                  <a:pt x="1652" y="20250"/>
                  <a:pt x="1350" y="19948"/>
                  <a:pt x="1350" y="19575"/>
                </a:cubicBezTo>
                <a:lnTo>
                  <a:pt x="1350" y="8775"/>
                </a:lnTo>
                <a:cubicBezTo>
                  <a:pt x="1350" y="8402"/>
                  <a:pt x="1652" y="8100"/>
                  <a:pt x="2025" y="8100"/>
                </a:cubicBezTo>
                <a:lnTo>
                  <a:pt x="4050" y="8100"/>
                </a:lnTo>
                <a:cubicBezTo>
                  <a:pt x="4423" y="8100"/>
                  <a:pt x="4725" y="8402"/>
                  <a:pt x="4725" y="8775"/>
                </a:cubicBezTo>
                <a:cubicBezTo>
                  <a:pt x="4725" y="8775"/>
                  <a:pt x="4725" y="19575"/>
                  <a:pt x="4725" y="19575"/>
                </a:cubicBezTo>
                <a:close/>
                <a:moveTo>
                  <a:pt x="19686" y="7069"/>
                </a:moveTo>
                <a:cubicBezTo>
                  <a:pt x="18843" y="6847"/>
                  <a:pt x="16858" y="6850"/>
                  <a:pt x="13956" y="6773"/>
                </a:cubicBezTo>
                <a:cubicBezTo>
                  <a:pt x="14094" y="6140"/>
                  <a:pt x="14125" y="5569"/>
                  <a:pt x="14125" y="4555"/>
                </a:cubicBezTo>
                <a:cubicBezTo>
                  <a:pt x="14125" y="2133"/>
                  <a:pt x="12361" y="0"/>
                  <a:pt x="10800" y="0"/>
                </a:cubicBezTo>
                <a:cubicBezTo>
                  <a:pt x="9699" y="0"/>
                  <a:pt x="8789" y="901"/>
                  <a:pt x="8775" y="2009"/>
                </a:cubicBezTo>
                <a:cubicBezTo>
                  <a:pt x="8760" y="3368"/>
                  <a:pt x="8340" y="5716"/>
                  <a:pt x="6075" y="6907"/>
                </a:cubicBezTo>
                <a:cubicBezTo>
                  <a:pt x="5909" y="6995"/>
                  <a:pt x="5434" y="7229"/>
                  <a:pt x="5365" y="7260"/>
                </a:cubicBezTo>
                <a:lnTo>
                  <a:pt x="5400" y="7290"/>
                </a:lnTo>
                <a:cubicBezTo>
                  <a:pt x="5046" y="6985"/>
                  <a:pt x="4555" y="6750"/>
                  <a:pt x="4050" y="6750"/>
                </a:cubicBezTo>
                <a:lnTo>
                  <a:pt x="2025" y="6750"/>
                </a:lnTo>
                <a:cubicBezTo>
                  <a:pt x="909" y="6750"/>
                  <a:pt x="0" y="7658"/>
                  <a:pt x="0" y="8775"/>
                </a:cubicBezTo>
                <a:lnTo>
                  <a:pt x="0" y="19575"/>
                </a:lnTo>
                <a:cubicBezTo>
                  <a:pt x="0" y="20692"/>
                  <a:pt x="909" y="21600"/>
                  <a:pt x="2025" y="21600"/>
                </a:cubicBezTo>
                <a:lnTo>
                  <a:pt x="4050" y="21600"/>
                </a:lnTo>
                <a:cubicBezTo>
                  <a:pt x="4854" y="21600"/>
                  <a:pt x="5526" y="21115"/>
                  <a:pt x="5851" y="20435"/>
                </a:cubicBezTo>
                <a:cubicBezTo>
                  <a:pt x="5859" y="20437"/>
                  <a:pt x="5874" y="20441"/>
                  <a:pt x="5883" y="20442"/>
                </a:cubicBezTo>
                <a:cubicBezTo>
                  <a:pt x="5928" y="20454"/>
                  <a:pt x="5980" y="20468"/>
                  <a:pt x="6045" y="20485"/>
                </a:cubicBezTo>
                <a:cubicBezTo>
                  <a:pt x="6056" y="20487"/>
                  <a:pt x="6063" y="20489"/>
                  <a:pt x="6075" y="20493"/>
                </a:cubicBezTo>
                <a:cubicBezTo>
                  <a:pt x="6465" y="20589"/>
                  <a:pt x="7212" y="20768"/>
                  <a:pt x="8812" y="21136"/>
                </a:cubicBezTo>
                <a:cubicBezTo>
                  <a:pt x="9156" y="21214"/>
                  <a:pt x="10967" y="21600"/>
                  <a:pt x="12844" y="21600"/>
                </a:cubicBezTo>
                <a:lnTo>
                  <a:pt x="16534" y="21600"/>
                </a:lnTo>
                <a:cubicBezTo>
                  <a:pt x="17659" y="21600"/>
                  <a:pt x="18469" y="21168"/>
                  <a:pt x="18952" y="20299"/>
                </a:cubicBezTo>
                <a:cubicBezTo>
                  <a:pt x="18959" y="20286"/>
                  <a:pt x="19115" y="19982"/>
                  <a:pt x="19241" y="19572"/>
                </a:cubicBezTo>
                <a:cubicBezTo>
                  <a:pt x="19336" y="19264"/>
                  <a:pt x="19372" y="18827"/>
                  <a:pt x="19257" y="18385"/>
                </a:cubicBezTo>
                <a:cubicBezTo>
                  <a:pt x="19981" y="17886"/>
                  <a:pt x="20215" y="17133"/>
                  <a:pt x="20367" y="16644"/>
                </a:cubicBezTo>
                <a:cubicBezTo>
                  <a:pt x="20620" y="15839"/>
                  <a:pt x="20544" y="15236"/>
                  <a:pt x="20367" y="14803"/>
                </a:cubicBezTo>
                <a:cubicBezTo>
                  <a:pt x="20775" y="14418"/>
                  <a:pt x="21123" y="13832"/>
                  <a:pt x="21270" y="12936"/>
                </a:cubicBezTo>
                <a:cubicBezTo>
                  <a:pt x="21361" y="12381"/>
                  <a:pt x="21263" y="11810"/>
                  <a:pt x="21007" y="11335"/>
                </a:cubicBezTo>
                <a:cubicBezTo>
                  <a:pt x="21389" y="10905"/>
                  <a:pt x="21564" y="10366"/>
                  <a:pt x="21583" y="9866"/>
                </a:cubicBezTo>
                <a:lnTo>
                  <a:pt x="21591" y="9725"/>
                </a:lnTo>
                <a:cubicBezTo>
                  <a:pt x="21597" y="9636"/>
                  <a:pt x="21600" y="9581"/>
                  <a:pt x="21600" y="9387"/>
                </a:cubicBezTo>
                <a:cubicBezTo>
                  <a:pt x="21600" y="8534"/>
                  <a:pt x="21010" y="7447"/>
                  <a:pt x="19686" y="7069"/>
                </a:cubicBezTo>
              </a:path>
            </a:pathLst>
          </a:custGeom>
          <a:solidFill>
            <a:srgbClr val="FFFFFF"/>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defTabSz="931977"/>
            <a:endParaRPr lang="en-US">
              <a:solidFill>
                <a:srgbClr val="F6F8F8"/>
              </a:solidFill>
            </a:endParaRPr>
          </a:p>
        </p:txBody>
      </p:sp>
      <p:sp>
        <p:nvSpPr>
          <p:cNvPr id="38" name="AutoShape 130"/>
          <p:cNvSpPr>
            <a:spLocks/>
          </p:cNvSpPr>
          <p:nvPr/>
        </p:nvSpPr>
        <p:spPr bwMode="auto">
          <a:xfrm>
            <a:off x="7577513" y="3547540"/>
            <a:ext cx="751682" cy="771302"/>
          </a:xfrm>
          <a:custGeom>
            <a:avLst/>
            <a:gdLst/>
            <a:ahLst/>
            <a:cxnLst/>
            <a:rect l="0" t="0" r="r" b="b"/>
            <a:pathLst>
              <a:path w="21373" h="21600">
                <a:moveTo>
                  <a:pt x="1336" y="20250"/>
                </a:moveTo>
                <a:cubicBezTo>
                  <a:pt x="1429" y="20188"/>
                  <a:pt x="3691" y="18689"/>
                  <a:pt x="7071" y="17950"/>
                </a:cubicBezTo>
                <a:lnTo>
                  <a:pt x="8730" y="17587"/>
                </a:lnTo>
                <a:cubicBezTo>
                  <a:pt x="9322" y="17981"/>
                  <a:pt x="9972" y="18225"/>
                  <a:pt x="10687" y="18225"/>
                </a:cubicBezTo>
                <a:cubicBezTo>
                  <a:pt x="11402" y="18225"/>
                  <a:pt x="12052" y="17981"/>
                  <a:pt x="12644" y="17587"/>
                </a:cubicBezTo>
                <a:lnTo>
                  <a:pt x="14303" y="17950"/>
                </a:lnTo>
                <a:cubicBezTo>
                  <a:pt x="17657" y="18683"/>
                  <a:pt x="19911" y="20166"/>
                  <a:pt x="20038" y="20250"/>
                </a:cubicBezTo>
                <a:cubicBezTo>
                  <a:pt x="20038" y="20250"/>
                  <a:pt x="1336" y="20250"/>
                  <a:pt x="1336" y="20250"/>
                </a:cubicBezTo>
                <a:close/>
                <a:moveTo>
                  <a:pt x="13537" y="15794"/>
                </a:moveTo>
                <a:lnTo>
                  <a:pt x="13318" y="16074"/>
                </a:lnTo>
                <a:cubicBezTo>
                  <a:pt x="11726" y="17923"/>
                  <a:pt x="9648" y="17923"/>
                  <a:pt x="8056" y="16074"/>
                </a:cubicBezTo>
                <a:lnTo>
                  <a:pt x="7837" y="15794"/>
                </a:lnTo>
                <a:cubicBezTo>
                  <a:pt x="5977" y="13412"/>
                  <a:pt x="5054" y="10261"/>
                  <a:pt x="5451" y="7256"/>
                </a:cubicBezTo>
                <a:cubicBezTo>
                  <a:pt x="5816" y="4367"/>
                  <a:pt x="7454" y="1350"/>
                  <a:pt x="10687" y="1350"/>
                </a:cubicBezTo>
                <a:cubicBezTo>
                  <a:pt x="13920" y="1350"/>
                  <a:pt x="15558" y="4367"/>
                  <a:pt x="15923" y="7256"/>
                </a:cubicBezTo>
                <a:cubicBezTo>
                  <a:pt x="16318" y="10263"/>
                  <a:pt x="15399" y="13411"/>
                  <a:pt x="13537" y="15794"/>
                </a:cubicBezTo>
                <a:moveTo>
                  <a:pt x="20778" y="19127"/>
                </a:moveTo>
                <a:cubicBezTo>
                  <a:pt x="20645" y="19037"/>
                  <a:pt x="18209" y="17422"/>
                  <a:pt x="14586" y="16631"/>
                </a:cubicBezTo>
                <a:cubicBezTo>
                  <a:pt x="15915" y="14928"/>
                  <a:pt x="16768" y="12639"/>
                  <a:pt x="17130" y="11116"/>
                </a:cubicBezTo>
                <a:cubicBezTo>
                  <a:pt x="17633" y="9004"/>
                  <a:pt x="17438" y="4874"/>
                  <a:pt x="15432" y="2299"/>
                </a:cubicBezTo>
                <a:cubicBezTo>
                  <a:pt x="14260" y="795"/>
                  <a:pt x="12619" y="0"/>
                  <a:pt x="10687" y="0"/>
                </a:cubicBezTo>
                <a:cubicBezTo>
                  <a:pt x="8755" y="0"/>
                  <a:pt x="7114" y="795"/>
                  <a:pt x="5942" y="2299"/>
                </a:cubicBezTo>
                <a:cubicBezTo>
                  <a:pt x="3936" y="4874"/>
                  <a:pt x="3741" y="9004"/>
                  <a:pt x="4244" y="11116"/>
                </a:cubicBezTo>
                <a:cubicBezTo>
                  <a:pt x="4606" y="12639"/>
                  <a:pt x="5459" y="14928"/>
                  <a:pt x="6788" y="16631"/>
                </a:cubicBezTo>
                <a:cubicBezTo>
                  <a:pt x="3165" y="17422"/>
                  <a:pt x="729" y="19037"/>
                  <a:pt x="596" y="19127"/>
                </a:cubicBezTo>
                <a:cubicBezTo>
                  <a:pt x="106" y="19457"/>
                  <a:pt x="-113" y="20072"/>
                  <a:pt x="58" y="20641"/>
                </a:cubicBezTo>
                <a:cubicBezTo>
                  <a:pt x="228" y="21210"/>
                  <a:pt x="748" y="21600"/>
                  <a:pt x="1336" y="21600"/>
                </a:cubicBezTo>
                <a:lnTo>
                  <a:pt x="20038" y="21600"/>
                </a:lnTo>
                <a:cubicBezTo>
                  <a:pt x="20626" y="21600"/>
                  <a:pt x="21146" y="21210"/>
                  <a:pt x="21316" y="20641"/>
                </a:cubicBezTo>
                <a:cubicBezTo>
                  <a:pt x="21487" y="20072"/>
                  <a:pt x="21268" y="19457"/>
                  <a:pt x="20778" y="19127"/>
                </a:cubicBezTo>
              </a:path>
            </a:pathLst>
          </a:custGeom>
          <a:solidFill>
            <a:srgbClr val="FFFFFF"/>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defTabSz="931977"/>
            <a:endParaRPr lang="en-US">
              <a:solidFill>
                <a:srgbClr val="F6F8F8"/>
              </a:solidFill>
            </a:endParaRPr>
          </a:p>
        </p:txBody>
      </p:sp>
      <p:sp>
        <p:nvSpPr>
          <p:cNvPr id="33" name="AutoShape 20"/>
          <p:cNvSpPr>
            <a:spLocks/>
          </p:cNvSpPr>
          <p:nvPr/>
        </p:nvSpPr>
        <p:spPr bwMode="auto">
          <a:xfrm>
            <a:off x="7600219" y="2031014"/>
            <a:ext cx="639241" cy="702704"/>
          </a:xfrm>
          <a:custGeom>
            <a:avLst/>
            <a:gdLst/>
            <a:ahLst/>
            <a:cxnLst/>
            <a:rect l="0" t="0" r="r" b="b"/>
            <a:pathLst>
              <a:path w="21543" h="21600">
                <a:moveTo>
                  <a:pt x="16976" y="19986"/>
                </a:moveTo>
                <a:lnTo>
                  <a:pt x="11226" y="17680"/>
                </a:lnTo>
                <a:cubicBezTo>
                  <a:pt x="11089" y="17626"/>
                  <a:pt x="10947" y="17608"/>
                  <a:pt x="10806" y="17600"/>
                </a:cubicBezTo>
                <a:lnTo>
                  <a:pt x="19660" y="3838"/>
                </a:lnTo>
                <a:cubicBezTo>
                  <a:pt x="19660" y="3838"/>
                  <a:pt x="16976" y="19986"/>
                  <a:pt x="16976" y="19986"/>
                </a:cubicBezTo>
                <a:close/>
                <a:moveTo>
                  <a:pt x="6859" y="16245"/>
                </a:moveTo>
                <a:cubicBezTo>
                  <a:pt x="6858" y="16242"/>
                  <a:pt x="6856" y="16241"/>
                  <a:pt x="6854" y="16238"/>
                </a:cubicBezTo>
                <a:lnTo>
                  <a:pt x="19607" y="2552"/>
                </a:lnTo>
                <a:lnTo>
                  <a:pt x="8735" y="19537"/>
                </a:lnTo>
                <a:cubicBezTo>
                  <a:pt x="8735" y="19537"/>
                  <a:pt x="6859" y="16245"/>
                  <a:pt x="6859" y="16245"/>
                </a:cubicBezTo>
                <a:close/>
                <a:moveTo>
                  <a:pt x="2111" y="14025"/>
                </a:moveTo>
                <a:lnTo>
                  <a:pt x="17713" y="3595"/>
                </a:lnTo>
                <a:lnTo>
                  <a:pt x="6369" y="15770"/>
                </a:lnTo>
                <a:cubicBezTo>
                  <a:pt x="6309" y="15735"/>
                  <a:pt x="6256" y="15687"/>
                  <a:pt x="6191" y="15661"/>
                </a:cubicBezTo>
                <a:cubicBezTo>
                  <a:pt x="6191" y="15661"/>
                  <a:pt x="2111" y="14025"/>
                  <a:pt x="2111" y="14025"/>
                </a:cubicBezTo>
                <a:close/>
                <a:moveTo>
                  <a:pt x="21234" y="108"/>
                </a:moveTo>
                <a:cubicBezTo>
                  <a:pt x="21123" y="36"/>
                  <a:pt x="20996" y="0"/>
                  <a:pt x="20869" y="0"/>
                </a:cubicBezTo>
                <a:cubicBezTo>
                  <a:pt x="20739" y="0"/>
                  <a:pt x="20609" y="37"/>
                  <a:pt x="20496" y="113"/>
                </a:cubicBezTo>
                <a:lnTo>
                  <a:pt x="299" y="13613"/>
                </a:lnTo>
                <a:cubicBezTo>
                  <a:pt x="91" y="13752"/>
                  <a:pt x="-23" y="13996"/>
                  <a:pt x="3" y="14245"/>
                </a:cubicBezTo>
                <a:cubicBezTo>
                  <a:pt x="29" y="14494"/>
                  <a:pt x="190" y="14709"/>
                  <a:pt x="423" y="14801"/>
                </a:cubicBezTo>
                <a:lnTo>
                  <a:pt x="5690" y="16914"/>
                </a:lnTo>
                <a:lnTo>
                  <a:pt x="8167" y="21260"/>
                </a:lnTo>
                <a:cubicBezTo>
                  <a:pt x="8285" y="21468"/>
                  <a:pt x="8505" y="21597"/>
                  <a:pt x="8744" y="21600"/>
                </a:cubicBezTo>
                <a:lnTo>
                  <a:pt x="8751" y="21600"/>
                </a:lnTo>
                <a:cubicBezTo>
                  <a:pt x="8987" y="21600"/>
                  <a:pt x="9207" y="21475"/>
                  <a:pt x="9329" y="21272"/>
                </a:cubicBezTo>
                <a:lnTo>
                  <a:pt x="10727" y="18934"/>
                </a:lnTo>
                <a:lnTo>
                  <a:pt x="17253" y="21551"/>
                </a:lnTo>
                <a:cubicBezTo>
                  <a:pt x="17333" y="21584"/>
                  <a:pt x="17418" y="21600"/>
                  <a:pt x="17503" y="21600"/>
                </a:cubicBezTo>
                <a:cubicBezTo>
                  <a:pt x="17617" y="21600"/>
                  <a:pt x="17731" y="21571"/>
                  <a:pt x="17833" y="21513"/>
                </a:cubicBezTo>
                <a:cubicBezTo>
                  <a:pt x="18010" y="21413"/>
                  <a:pt x="18134" y="21238"/>
                  <a:pt x="18167" y="21036"/>
                </a:cubicBezTo>
                <a:lnTo>
                  <a:pt x="21533" y="786"/>
                </a:lnTo>
                <a:cubicBezTo>
                  <a:pt x="21577" y="521"/>
                  <a:pt x="21460" y="254"/>
                  <a:pt x="21234" y="108"/>
                </a:cubicBezTo>
              </a:path>
            </a:pathLst>
          </a:custGeom>
          <a:solidFill>
            <a:srgbClr val="FFFFFF"/>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defTabSz="931977"/>
            <a:endParaRPr lang="en-US" sz="1000">
              <a:solidFill>
                <a:srgbClr val="F6F8F8"/>
              </a:solidFill>
            </a:endParaRPr>
          </a:p>
        </p:txBody>
      </p:sp>
      <p:sp>
        <p:nvSpPr>
          <p:cNvPr id="34" name="Rectangle 25"/>
          <p:cNvSpPr>
            <a:spLocks/>
          </p:cNvSpPr>
          <p:nvPr/>
        </p:nvSpPr>
        <p:spPr bwMode="auto">
          <a:xfrm>
            <a:off x="5283769" y="1772206"/>
            <a:ext cx="1967912" cy="809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defTabSz="931977">
              <a:lnSpc>
                <a:spcPct val="80000"/>
              </a:lnSpc>
            </a:pPr>
            <a:r>
              <a:rPr lang="en-US" dirty="0">
                <a:solidFill>
                  <a:srgbClr val="FFFFFF"/>
                </a:solidFill>
                <a:latin typeface="Open Sans Light" charset="0"/>
                <a:ea typeface="ＭＳ Ｐゴシック" charset="0"/>
                <a:cs typeface="Open Sans Light" charset="0"/>
                <a:sym typeface="Open Sans Light" charset="0"/>
              </a:rPr>
              <a:t>OUR VISION</a:t>
            </a:r>
          </a:p>
        </p:txBody>
      </p:sp>
      <p:sp>
        <p:nvSpPr>
          <p:cNvPr id="3" name="Title 2"/>
          <p:cNvSpPr>
            <a:spLocks noGrp="1"/>
          </p:cNvSpPr>
          <p:nvPr>
            <p:ph type="title"/>
          </p:nvPr>
        </p:nvSpPr>
        <p:spPr/>
        <p:txBody>
          <a:bodyPr/>
          <a:lstStyle/>
          <a:p>
            <a:r>
              <a:rPr lang="en-US" dirty="0" smtClean="0"/>
              <a:t>Sphere 3D (NASDAQ:ANY) – Who Are We</a:t>
            </a:r>
            <a:endParaRPr lang="en-US" dirty="0"/>
          </a:p>
        </p:txBody>
      </p:sp>
      <p:pic>
        <p:nvPicPr>
          <p:cNvPr id="30"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566022" y="2451980"/>
            <a:ext cx="1161256" cy="721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8388106" y="5374272"/>
            <a:ext cx="2835344" cy="690587"/>
          </a:xfrm>
          <a:prstGeom prst="rect">
            <a:avLst/>
          </a:prstGeom>
        </p:spPr>
        <p:txBody>
          <a:bodyPr wrap="square" lIns="124293" tIns="62147" rIns="124293" bIns="62147">
            <a:spAutoFit/>
          </a:bodyPr>
          <a:lstStyle/>
          <a:p>
            <a:pPr algn="just">
              <a:spcAft>
                <a:spcPts val="1632"/>
              </a:spcAft>
            </a:pPr>
            <a:r>
              <a:rPr lang="en-US" sz="1200" dirty="0">
                <a:solidFill>
                  <a:srgbClr val="FFFFFF"/>
                </a:solidFill>
                <a:latin typeface="Open Sans Light" charset="0"/>
                <a:ea typeface="ＭＳ Ｐゴシック" charset="0"/>
                <a:cs typeface="Open Sans Light" charset="0"/>
              </a:rPr>
              <a:t>Strategic partnerships with industry leaders including Microsoft, VMWare, Intel, AMD and </a:t>
            </a:r>
            <a:r>
              <a:rPr lang="en-US" sz="1200" dirty="0" err="1">
                <a:solidFill>
                  <a:srgbClr val="FFFFFF"/>
                </a:solidFill>
                <a:latin typeface="Open Sans Light" charset="0"/>
                <a:ea typeface="ＭＳ Ｐゴシック" charset="0"/>
                <a:cs typeface="Open Sans Light" charset="0"/>
              </a:rPr>
              <a:t>Nvidia</a:t>
            </a:r>
            <a:endParaRPr lang="en-US" sz="1200" dirty="0">
              <a:solidFill>
                <a:srgbClr val="FFFFFF"/>
              </a:solidFill>
              <a:latin typeface="Open Sans Light" charset="0"/>
              <a:ea typeface="ＭＳ Ｐゴシック" charset="0"/>
              <a:cs typeface="Open Sans Light" charset="0"/>
            </a:endParaRPr>
          </a:p>
        </p:txBody>
      </p:sp>
      <p:sp>
        <p:nvSpPr>
          <p:cNvPr id="36" name="Rectangle 25"/>
          <p:cNvSpPr>
            <a:spLocks/>
          </p:cNvSpPr>
          <p:nvPr/>
        </p:nvSpPr>
        <p:spPr bwMode="auto">
          <a:xfrm>
            <a:off x="8472220" y="4826266"/>
            <a:ext cx="2428367" cy="809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defTabSz="931977">
              <a:lnSpc>
                <a:spcPct val="80000"/>
              </a:lnSpc>
            </a:pPr>
            <a:r>
              <a:rPr lang="en-US" dirty="0">
                <a:solidFill>
                  <a:srgbClr val="FFFFFF"/>
                </a:solidFill>
                <a:latin typeface="Open Sans Light" charset="0"/>
                <a:ea typeface="ＭＳ Ｐゴシック" charset="0"/>
                <a:cs typeface="Open Sans Light" charset="0"/>
                <a:sym typeface="Open Sans Light" charset="0"/>
              </a:rPr>
              <a:t>OUR </a:t>
            </a:r>
            <a:r>
              <a:rPr lang="en-US" dirty="0" smtClean="0">
                <a:solidFill>
                  <a:srgbClr val="FFFFFF"/>
                </a:solidFill>
                <a:latin typeface="Open Sans Light" charset="0"/>
                <a:ea typeface="ＭＳ Ｐゴシック" charset="0"/>
                <a:cs typeface="Open Sans Light" charset="0"/>
                <a:sym typeface="Open Sans Light" charset="0"/>
              </a:rPr>
              <a:t>FRIENDS</a:t>
            </a:r>
            <a:endParaRPr lang="en-US" dirty="0">
              <a:solidFill>
                <a:srgbClr val="FFFFFF"/>
              </a:solidFill>
              <a:latin typeface="Open Sans Light" charset="0"/>
              <a:ea typeface="ＭＳ Ｐゴシック" charset="0"/>
              <a:cs typeface="Open Sans Light" charset="0"/>
              <a:sym typeface="Open Sans Light" charset="0"/>
            </a:endParaRPr>
          </a:p>
        </p:txBody>
      </p:sp>
      <p:pic>
        <p:nvPicPr>
          <p:cNvPr id="5" name="Picture 4"/>
          <p:cNvPicPr>
            <a:picLocks noChangeAspect="1"/>
          </p:cNvPicPr>
          <p:nvPr/>
        </p:nvPicPr>
        <p:blipFill>
          <a:blip r:embed="rId4"/>
          <a:stretch>
            <a:fillRect/>
          </a:stretch>
        </p:blipFill>
        <p:spPr>
          <a:xfrm>
            <a:off x="7537833" y="5202572"/>
            <a:ext cx="739327" cy="558349"/>
          </a:xfrm>
          <a:prstGeom prst="rect">
            <a:avLst/>
          </a:prstGeom>
          <a:ln w="28575">
            <a:solidFill>
              <a:schemeClr val="bg1"/>
            </a:solidFill>
          </a:ln>
        </p:spPr>
      </p:pic>
    </p:spTree>
    <p:extLst>
      <p:ext uri="{BB962C8B-B14F-4D97-AF65-F5344CB8AC3E}">
        <p14:creationId xmlns:p14="http://schemas.microsoft.com/office/powerpoint/2010/main" val="2536580600"/>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noFill/>
          <a:ln w="9525">
            <a:noFill/>
            <a:miter lim="800000"/>
            <a:headEnd/>
            <a:tailEnd/>
          </a:ln>
        </p:spPr>
        <p:txBody>
          <a:bodyPr vert="horz" wrap="square" lIns="124212" tIns="62106" rIns="124212" bIns="62106" numCol="1" anchor="ctr" anchorCtr="0" compatLnSpc="1">
            <a:prstTxWarp prst="textNoShape">
              <a:avLst/>
            </a:prstTxWarp>
          </a:bodyPr>
          <a:lstStyle/>
          <a:p>
            <a:r>
              <a:rPr lang="en-US" sz="4400" dirty="0"/>
              <a:t>Selling Hybrid Cloud</a:t>
            </a:r>
          </a:p>
        </p:txBody>
      </p:sp>
      <p:sp>
        <p:nvSpPr>
          <p:cNvPr id="98" name="Text Placeholder 9"/>
          <p:cNvSpPr txBox="1">
            <a:spLocks/>
          </p:cNvSpPr>
          <p:nvPr/>
        </p:nvSpPr>
        <p:spPr>
          <a:xfrm>
            <a:off x="457200" y="1081926"/>
            <a:ext cx="11518900" cy="553997"/>
          </a:xfrm>
          <a:prstGeom prst="rect">
            <a:avLst/>
          </a:prstGeom>
        </p:spPr>
        <p:txBody>
          <a:bodyPr vert="horz" wrap="square" lIns="0" tIns="0" rIns="0" bIns="0" rtlCol="0">
            <a:spAutoFit/>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00000"/>
              </a:lnSpc>
              <a:spcBef>
                <a:spcPts val="0"/>
              </a:spcBef>
              <a:buNone/>
            </a:pPr>
            <a:r>
              <a:rPr lang="en-US" sz="3500" dirty="0">
                <a:solidFill>
                  <a:srgbClr val="505050"/>
                </a:solidFill>
              </a:rPr>
              <a:t>Capitalize on the opportunity</a:t>
            </a:r>
          </a:p>
        </p:txBody>
      </p:sp>
      <p:sp>
        <p:nvSpPr>
          <p:cNvPr id="39" name="Rectangle 38"/>
          <p:cNvSpPr/>
          <p:nvPr>
            <p:custDataLst>
              <p:tags r:id="rId1"/>
            </p:custDataLst>
          </p:nvPr>
        </p:nvSpPr>
        <p:spPr bwMode="auto">
          <a:xfrm>
            <a:off x="4328620" y="2674296"/>
            <a:ext cx="3776085" cy="2962271"/>
          </a:xfrm>
          <a:prstGeom prst="rect">
            <a:avLst/>
          </a:prstGeom>
          <a:solidFill>
            <a:srgbClr val="009EE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001" tIns="91339" rIns="137001" bIns="91339" numCol="1" spcCol="0" rtlCol="0" fromWordArt="0" anchor="b" anchorCtr="0" forceAA="0" compatLnSpc="1">
            <a:prstTxWarp prst="textNoShape">
              <a:avLst/>
            </a:prstTxWarp>
            <a:noAutofit/>
          </a:bodyPr>
          <a:lstStyle/>
          <a:p>
            <a:pPr defTabSz="931219" fontAlgn="base">
              <a:spcBef>
                <a:spcPct val="0"/>
              </a:spcBef>
              <a:spcAft>
                <a:spcPct val="0"/>
              </a:spcAft>
            </a:pPr>
            <a:r>
              <a:rPr lang="en-US" sz="2400" dirty="0">
                <a:solidFill>
                  <a:srgbClr val="FFFFFF"/>
                </a:solidFill>
                <a:latin typeface="Segoe UI Light"/>
                <a:ea typeface="Segoe UI" pitchFamily="34" charset="0"/>
                <a:cs typeface="Segoe UI" pitchFamily="34" charset="0"/>
              </a:rPr>
              <a:t>Get additional revenue streams</a:t>
            </a:r>
          </a:p>
        </p:txBody>
      </p:sp>
      <p:sp>
        <p:nvSpPr>
          <p:cNvPr id="40" name="Rectangle 39"/>
          <p:cNvSpPr/>
          <p:nvPr>
            <p:custDataLst>
              <p:tags r:id="rId2"/>
            </p:custDataLst>
          </p:nvPr>
        </p:nvSpPr>
        <p:spPr bwMode="auto">
          <a:xfrm>
            <a:off x="8200026" y="2674296"/>
            <a:ext cx="3776085" cy="2962271"/>
          </a:xfrm>
          <a:prstGeom prst="rect">
            <a:avLst/>
          </a:prstGeom>
          <a:solidFill>
            <a:srgbClr val="FAA63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001" tIns="91339" rIns="137001" bIns="91339" numCol="1" spcCol="0" rtlCol="0" fromWordArt="0" anchor="b" anchorCtr="0" forceAA="0" compatLnSpc="1">
            <a:prstTxWarp prst="textNoShape">
              <a:avLst/>
            </a:prstTxWarp>
            <a:noAutofit/>
          </a:bodyPr>
          <a:lstStyle/>
          <a:p>
            <a:pPr defTabSz="931219" fontAlgn="base">
              <a:spcBef>
                <a:spcPct val="0"/>
              </a:spcBef>
              <a:spcAft>
                <a:spcPct val="0"/>
              </a:spcAft>
            </a:pPr>
            <a:r>
              <a:rPr lang="en-US" sz="2400" dirty="0">
                <a:solidFill>
                  <a:srgbClr val="FFFFFF"/>
                </a:solidFill>
                <a:latin typeface="Segoe UI Light"/>
                <a:ea typeface="Segoe UI" pitchFamily="34" charset="0"/>
                <a:cs typeface="Segoe UI" pitchFamily="34" charset="0"/>
              </a:rPr>
              <a:t>Eliminate competition with differentiated solution</a:t>
            </a:r>
          </a:p>
        </p:txBody>
      </p:sp>
      <p:sp>
        <p:nvSpPr>
          <p:cNvPr id="41" name="Rectangle 40"/>
          <p:cNvSpPr/>
          <p:nvPr>
            <p:custDataLst>
              <p:tags r:id="rId3"/>
            </p:custDataLst>
          </p:nvPr>
        </p:nvSpPr>
        <p:spPr bwMode="auto">
          <a:xfrm>
            <a:off x="457212" y="2674296"/>
            <a:ext cx="3776085" cy="2962271"/>
          </a:xfrm>
          <a:prstGeom prst="rect">
            <a:avLst/>
          </a:prstGeom>
          <a:solidFill>
            <a:srgbClr val="2E319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001" tIns="91339" rIns="137001" bIns="91339" numCol="1" spcCol="0" rtlCol="0" fromWordArt="0" anchor="b" anchorCtr="0" forceAA="0" compatLnSpc="1">
            <a:prstTxWarp prst="textNoShape">
              <a:avLst/>
            </a:prstTxWarp>
            <a:noAutofit/>
          </a:bodyPr>
          <a:lstStyle/>
          <a:p>
            <a:pPr defTabSz="931219" fontAlgn="base">
              <a:spcBef>
                <a:spcPct val="0"/>
              </a:spcBef>
              <a:spcAft>
                <a:spcPct val="0"/>
              </a:spcAft>
            </a:pPr>
            <a:r>
              <a:rPr lang="en-US" sz="2400" b="1" dirty="0">
                <a:solidFill>
                  <a:srgbClr val="FFFFFF"/>
                </a:solidFill>
                <a:latin typeface="Segoe UI Light"/>
                <a:ea typeface="Segoe UI" pitchFamily="34" charset="0"/>
                <a:cs typeface="Segoe UI" pitchFamily="34" charset="0"/>
              </a:rPr>
              <a:t>Speed</a:t>
            </a:r>
            <a:r>
              <a:rPr lang="en-US" sz="2400" dirty="0">
                <a:solidFill>
                  <a:srgbClr val="FFFFFF"/>
                </a:solidFill>
                <a:latin typeface="Segoe UI Light"/>
                <a:ea typeface="Segoe UI" pitchFamily="34" charset="0"/>
                <a:cs typeface="Segoe UI" pitchFamily="34" charset="0"/>
              </a:rPr>
              <a:t> up the time to deal closure  </a:t>
            </a:r>
          </a:p>
        </p:txBody>
      </p:sp>
      <p:sp>
        <p:nvSpPr>
          <p:cNvPr id="42" name="TextBox 41"/>
          <p:cNvSpPr txBox="1"/>
          <p:nvPr/>
        </p:nvSpPr>
        <p:spPr>
          <a:xfrm>
            <a:off x="5540334" y="3227364"/>
            <a:ext cx="369302" cy="755794"/>
          </a:xfrm>
          <a:prstGeom prst="rect">
            <a:avLst/>
          </a:prstGeom>
          <a:noFill/>
        </p:spPr>
        <p:txBody>
          <a:bodyPr wrap="none" lIns="182670" tIns="146135" rIns="182670" bIns="146135" rtlCol="0">
            <a:spAutoFit/>
          </a:bodyPr>
          <a:lstStyle/>
          <a:p>
            <a:pPr>
              <a:lnSpc>
                <a:spcPct val="90000"/>
              </a:lnSpc>
              <a:spcAft>
                <a:spcPts val="600"/>
              </a:spcAft>
            </a:pPr>
            <a:endParaRPr lang="en-US" sz="3300" dirty="0">
              <a:solidFill>
                <a:srgbClr val="008272"/>
              </a:solidFill>
            </a:endParaRPr>
          </a:p>
        </p:txBody>
      </p:sp>
      <p:grpSp>
        <p:nvGrpSpPr>
          <p:cNvPr id="44" name="Group 43"/>
          <p:cNvGrpSpPr/>
          <p:nvPr/>
        </p:nvGrpSpPr>
        <p:grpSpPr>
          <a:xfrm>
            <a:off x="1558668" y="3046964"/>
            <a:ext cx="1466946" cy="1376942"/>
            <a:chOff x="4755961" y="4264478"/>
            <a:chExt cx="654363" cy="614214"/>
          </a:xfrm>
        </p:grpSpPr>
        <p:grpSp>
          <p:nvGrpSpPr>
            <p:cNvPr id="45" name="Group 44"/>
            <p:cNvGrpSpPr/>
            <p:nvPr/>
          </p:nvGrpSpPr>
          <p:grpSpPr>
            <a:xfrm>
              <a:off x="4755961" y="4264478"/>
              <a:ext cx="654363" cy="402575"/>
              <a:chOff x="3411259" y="4040497"/>
              <a:chExt cx="1040755" cy="640293"/>
            </a:xfrm>
          </p:grpSpPr>
          <p:sp>
            <p:nvSpPr>
              <p:cNvPr id="47" name="Oval 46"/>
              <p:cNvSpPr/>
              <p:nvPr/>
            </p:nvSpPr>
            <p:spPr>
              <a:xfrm>
                <a:off x="3411259" y="4548498"/>
                <a:ext cx="62555" cy="64770"/>
              </a:xfrm>
              <a:prstGeom prst="ellipse">
                <a:avLst/>
              </a:prstGeom>
              <a:solidFill>
                <a:srgbClr val="FFFFFF"/>
              </a:solidFill>
              <a:ln w="25400" cap="flat" cmpd="sng" algn="ctr">
                <a:solidFill>
                  <a:srgbClr val="FFFFFF"/>
                </a:solidFill>
                <a:prstDash val="solid"/>
              </a:ln>
              <a:effectLst/>
            </p:spPr>
            <p:txBody>
              <a:bodyPr rtlCol="0" anchor="ctr"/>
              <a:lstStyle/>
              <a:p>
                <a:pPr algn="ctr" defTabSz="913119">
                  <a:defRPr/>
                </a:pPr>
                <a:endParaRPr lang="en-US" sz="1200" kern="0" dirty="0">
                  <a:solidFill>
                    <a:srgbClr val="FFFFFF"/>
                  </a:solidFill>
                </a:endParaRPr>
              </a:p>
            </p:txBody>
          </p:sp>
          <p:sp>
            <p:nvSpPr>
              <p:cNvPr id="48" name="Oval 47"/>
              <p:cNvSpPr/>
              <p:nvPr/>
            </p:nvSpPr>
            <p:spPr>
              <a:xfrm>
                <a:off x="3475653" y="4294497"/>
                <a:ext cx="62555" cy="64770"/>
              </a:xfrm>
              <a:prstGeom prst="ellipse">
                <a:avLst/>
              </a:prstGeom>
              <a:solidFill>
                <a:srgbClr val="FFFFFF"/>
              </a:solidFill>
              <a:ln w="25400" cap="flat" cmpd="sng" algn="ctr">
                <a:solidFill>
                  <a:srgbClr val="FFFFFF"/>
                </a:solidFill>
                <a:prstDash val="solid"/>
              </a:ln>
              <a:effectLst/>
            </p:spPr>
            <p:txBody>
              <a:bodyPr rtlCol="0" anchor="ctr"/>
              <a:lstStyle/>
              <a:p>
                <a:pPr algn="ctr" defTabSz="913119">
                  <a:defRPr/>
                </a:pPr>
                <a:endParaRPr lang="en-US" sz="1200" kern="0" dirty="0">
                  <a:solidFill>
                    <a:srgbClr val="FFFFFF"/>
                  </a:solidFill>
                </a:endParaRPr>
              </a:p>
            </p:txBody>
          </p:sp>
          <p:sp>
            <p:nvSpPr>
              <p:cNvPr id="49" name="Oval 48"/>
              <p:cNvSpPr/>
              <p:nvPr/>
            </p:nvSpPr>
            <p:spPr>
              <a:xfrm>
                <a:off x="3659640" y="4116696"/>
                <a:ext cx="62555" cy="64770"/>
              </a:xfrm>
              <a:prstGeom prst="ellipse">
                <a:avLst/>
              </a:prstGeom>
              <a:solidFill>
                <a:srgbClr val="FFFFFF"/>
              </a:solidFill>
              <a:ln w="25400" cap="flat" cmpd="sng" algn="ctr">
                <a:solidFill>
                  <a:srgbClr val="FFFFFF"/>
                </a:solidFill>
                <a:prstDash val="solid"/>
              </a:ln>
              <a:effectLst/>
            </p:spPr>
            <p:txBody>
              <a:bodyPr rtlCol="0" anchor="ctr"/>
              <a:lstStyle/>
              <a:p>
                <a:pPr algn="ctr" defTabSz="913119">
                  <a:defRPr/>
                </a:pPr>
                <a:endParaRPr lang="en-US" sz="1200" kern="0" dirty="0">
                  <a:solidFill>
                    <a:srgbClr val="FFFFFF"/>
                  </a:solidFill>
                </a:endParaRPr>
              </a:p>
            </p:txBody>
          </p:sp>
          <p:sp>
            <p:nvSpPr>
              <p:cNvPr id="51" name="Oval 50"/>
              <p:cNvSpPr/>
              <p:nvPr/>
            </p:nvSpPr>
            <p:spPr>
              <a:xfrm>
                <a:off x="3908024" y="4040497"/>
                <a:ext cx="62555" cy="64770"/>
              </a:xfrm>
              <a:prstGeom prst="ellipse">
                <a:avLst/>
              </a:prstGeom>
              <a:solidFill>
                <a:srgbClr val="FFFFFF"/>
              </a:solidFill>
              <a:ln w="25400" cap="flat" cmpd="sng" algn="ctr">
                <a:solidFill>
                  <a:srgbClr val="FFFFFF"/>
                </a:solidFill>
                <a:prstDash val="solid"/>
              </a:ln>
              <a:effectLst/>
            </p:spPr>
            <p:txBody>
              <a:bodyPr rtlCol="0" anchor="ctr"/>
              <a:lstStyle/>
              <a:p>
                <a:pPr algn="ctr" defTabSz="913119">
                  <a:defRPr/>
                </a:pPr>
                <a:endParaRPr lang="en-US" sz="1200" kern="0" dirty="0">
                  <a:solidFill>
                    <a:srgbClr val="FFFFFF"/>
                  </a:solidFill>
                </a:endParaRPr>
              </a:p>
            </p:txBody>
          </p:sp>
          <p:sp>
            <p:nvSpPr>
              <p:cNvPr id="52" name="Oval 51"/>
              <p:cNvSpPr/>
              <p:nvPr/>
            </p:nvSpPr>
            <p:spPr>
              <a:xfrm>
                <a:off x="4168674" y="4116696"/>
                <a:ext cx="62555" cy="64770"/>
              </a:xfrm>
              <a:prstGeom prst="ellipse">
                <a:avLst/>
              </a:prstGeom>
              <a:solidFill>
                <a:srgbClr val="FFFFFF"/>
              </a:solidFill>
              <a:ln w="25400" cap="flat" cmpd="sng" algn="ctr">
                <a:solidFill>
                  <a:srgbClr val="FFFFFF"/>
                </a:solidFill>
                <a:prstDash val="solid"/>
              </a:ln>
              <a:effectLst/>
            </p:spPr>
            <p:txBody>
              <a:bodyPr rtlCol="0" anchor="ctr"/>
              <a:lstStyle/>
              <a:p>
                <a:pPr algn="ctr" defTabSz="913119">
                  <a:defRPr/>
                </a:pPr>
                <a:endParaRPr lang="en-US" sz="1200" kern="0" dirty="0">
                  <a:solidFill>
                    <a:srgbClr val="FFFFFF"/>
                  </a:solidFill>
                </a:endParaRPr>
              </a:p>
            </p:txBody>
          </p:sp>
          <p:sp>
            <p:nvSpPr>
              <p:cNvPr id="53" name="Oval 52"/>
              <p:cNvSpPr/>
              <p:nvPr/>
            </p:nvSpPr>
            <p:spPr>
              <a:xfrm>
                <a:off x="4325063" y="4294497"/>
                <a:ext cx="62555" cy="64769"/>
              </a:xfrm>
              <a:prstGeom prst="ellipse">
                <a:avLst/>
              </a:prstGeom>
              <a:solidFill>
                <a:srgbClr val="FFFFFF"/>
              </a:solidFill>
              <a:ln w="25400" cap="flat" cmpd="sng" algn="ctr">
                <a:solidFill>
                  <a:srgbClr val="FFFFFF"/>
                </a:solidFill>
                <a:prstDash val="solid"/>
              </a:ln>
              <a:effectLst/>
            </p:spPr>
            <p:txBody>
              <a:bodyPr rtlCol="0" anchor="ctr"/>
              <a:lstStyle/>
              <a:p>
                <a:pPr algn="ctr" defTabSz="913119">
                  <a:defRPr/>
                </a:pPr>
                <a:endParaRPr lang="en-US" sz="1200" kern="0" dirty="0">
                  <a:solidFill>
                    <a:srgbClr val="FFFFFF"/>
                  </a:solidFill>
                </a:endParaRPr>
              </a:p>
            </p:txBody>
          </p:sp>
          <p:sp>
            <p:nvSpPr>
              <p:cNvPr id="54" name="Oval 53"/>
              <p:cNvSpPr/>
              <p:nvPr/>
            </p:nvSpPr>
            <p:spPr>
              <a:xfrm>
                <a:off x="4389459" y="4548497"/>
                <a:ext cx="62555" cy="64769"/>
              </a:xfrm>
              <a:prstGeom prst="ellipse">
                <a:avLst/>
              </a:prstGeom>
              <a:solidFill>
                <a:srgbClr val="FFFFFF"/>
              </a:solidFill>
              <a:ln w="25400" cap="flat" cmpd="sng" algn="ctr">
                <a:solidFill>
                  <a:srgbClr val="FFFFFF"/>
                </a:solidFill>
                <a:prstDash val="solid"/>
              </a:ln>
              <a:effectLst/>
            </p:spPr>
            <p:txBody>
              <a:bodyPr rtlCol="0" anchor="ctr"/>
              <a:lstStyle/>
              <a:p>
                <a:pPr algn="ctr" defTabSz="913119">
                  <a:defRPr/>
                </a:pPr>
                <a:endParaRPr lang="en-US" sz="1200" kern="0" dirty="0">
                  <a:solidFill>
                    <a:srgbClr val="FFFFFF"/>
                  </a:solidFill>
                </a:endParaRPr>
              </a:p>
            </p:txBody>
          </p:sp>
          <p:sp>
            <p:nvSpPr>
              <p:cNvPr id="55" name="Down Arrow 54"/>
              <p:cNvSpPr/>
              <p:nvPr/>
            </p:nvSpPr>
            <p:spPr>
              <a:xfrm rot="14705180">
                <a:off x="4031055" y="4352047"/>
                <a:ext cx="72716" cy="307644"/>
              </a:xfrm>
              <a:prstGeom prst="downArrow">
                <a:avLst/>
              </a:prstGeom>
              <a:solidFill>
                <a:srgbClr val="FFFFFF"/>
              </a:solidFill>
              <a:ln w="25400" cap="flat" cmpd="sng" algn="ctr">
                <a:solidFill>
                  <a:srgbClr val="FFFFFF"/>
                </a:solidFill>
                <a:prstDash val="solid"/>
              </a:ln>
              <a:effectLst/>
            </p:spPr>
            <p:txBody>
              <a:bodyPr rtlCol="0" anchor="ctr"/>
              <a:lstStyle/>
              <a:p>
                <a:pPr algn="ctr" defTabSz="913119">
                  <a:defRPr/>
                </a:pPr>
                <a:endParaRPr lang="en-US" sz="1200" kern="0" dirty="0">
                  <a:solidFill>
                    <a:srgbClr val="FFFFFF"/>
                  </a:solidFill>
                </a:endParaRPr>
              </a:p>
            </p:txBody>
          </p:sp>
          <p:sp>
            <p:nvSpPr>
              <p:cNvPr id="56" name="Oval 55"/>
              <p:cNvSpPr/>
              <p:nvPr/>
            </p:nvSpPr>
            <p:spPr>
              <a:xfrm>
                <a:off x="3843628" y="4493401"/>
                <a:ext cx="180982" cy="187389"/>
              </a:xfrm>
              <a:prstGeom prst="ellipse">
                <a:avLst/>
              </a:prstGeom>
              <a:solidFill>
                <a:srgbClr val="FFFFFF"/>
              </a:solidFill>
              <a:ln w="25400" cap="flat" cmpd="sng" algn="ctr">
                <a:solidFill>
                  <a:srgbClr val="2E3192"/>
                </a:solidFill>
                <a:prstDash val="solid"/>
              </a:ln>
              <a:effectLst/>
            </p:spPr>
            <p:txBody>
              <a:bodyPr rtlCol="0" anchor="ctr"/>
              <a:lstStyle/>
              <a:p>
                <a:pPr algn="ctr" defTabSz="913119">
                  <a:defRPr/>
                </a:pPr>
                <a:endParaRPr lang="en-US" sz="1200" kern="0" dirty="0">
                  <a:solidFill>
                    <a:srgbClr val="FFFFFF"/>
                  </a:solidFill>
                </a:endParaRPr>
              </a:p>
            </p:txBody>
          </p:sp>
        </p:grpSp>
        <p:sp>
          <p:nvSpPr>
            <p:cNvPr id="46" name="Pie 45"/>
            <p:cNvSpPr/>
            <p:nvPr/>
          </p:nvSpPr>
          <p:spPr>
            <a:xfrm rot="10800000">
              <a:off x="4843014" y="4358405"/>
              <a:ext cx="467228" cy="520287"/>
            </a:xfrm>
            <a:prstGeom prst="pie">
              <a:avLst>
                <a:gd name="adj1" fmla="val 0"/>
                <a:gd name="adj2" fmla="val 10800000"/>
              </a:avLst>
            </a:prstGeom>
            <a:noFill/>
            <a:ln w="25400" cap="flat" cmpd="sng" algn="ctr">
              <a:solidFill>
                <a:srgbClr val="FFFFFF"/>
              </a:solidFill>
              <a:prstDash val="solid"/>
            </a:ln>
            <a:effectLst/>
          </p:spPr>
          <p:txBody>
            <a:bodyPr rtlCol="0" anchor="ctr"/>
            <a:lstStyle/>
            <a:p>
              <a:pPr algn="ctr" defTabSz="913119">
                <a:defRPr/>
              </a:pPr>
              <a:r>
                <a:rPr lang="en-US" sz="1200" kern="0" dirty="0">
                  <a:solidFill>
                    <a:srgbClr val="FFFFFF"/>
                  </a:solidFill>
                </a:rPr>
                <a:t> </a:t>
              </a:r>
            </a:p>
          </p:txBody>
        </p:sp>
      </p:grpSp>
      <p:pic>
        <p:nvPicPr>
          <p:cNvPr id="5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64471" y="2902040"/>
            <a:ext cx="1437750" cy="1333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33481" y="2980269"/>
            <a:ext cx="1223962" cy="1223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1017105"/>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p:cNvPicPr>
            <a:picLocks noChangeAspect="1"/>
          </p:cNvPicPr>
          <p:nvPr/>
        </p:nvPicPr>
        <p:blipFill rotWithShape="1">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l="-4616" t="18097" r="4616" b="-1"/>
          <a:stretch/>
        </p:blipFill>
        <p:spPr>
          <a:xfrm>
            <a:off x="4090727" y="2"/>
            <a:ext cx="8063310" cy="6406450"/>
          </a:xfrm>
          <a:prstGeom prst="rect">
            <a:avLst/>
          </a:prstGeom>
        </p:spPr>
      </p:pic>
      <p:sp>
        <p:nvSpPr>
          <p:cNvPr id="30" name="Rectangle 29"/>
          <p:cNvSpPr/>
          <p:nvPr/>
        </p:nvSpPr>
        <p:spPr bwMode="auto">
          <a:xfrm>
            <a:off x="0" y="1063300"/>
            <a:ext cx="12436475" cy="5340498"/>
          </a:xfrm>
          <a:prstGeom prst="rect">
            <a:avLst/>
          </a:prstGeom>
          <a:solidFill>
            <a:schemeClr val="bg1">
              <a:alpha val="62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670" tIns="146135" rIns="182670" bIns="146135" numCol="1" spcCol="0" rtlCol="0" fromWordArt="0" anchor="t" anchorCtr="0" forceAA="0" compatLnSpc="1">
            <a:prstTxWarp prst="textNoShape">
              <a:avLst/>
            </a:prstTxWarp>
            <a:noAutofit/>
          </a:bodyPr>
          <a:lstStyle/>
          <a:p>
            <a:pPr algn="ctr" defTabSz="931397"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3" name="Title 2"/>
          <p:cNvSpPr>
            <a:spLocks noGrp="1"/>
          </p:cNvSpPr>
          <p:nvPr>
            <p:ph type="title"/>
          </p:nvPr>
        </p:nvSpPr>
        <p:spPr>
          <a:noFill/>
          <a:ln w="9525">
            <a:noFill/>
            <a:miter lim="800000"/>
            <a:headEnd/>
            <a:tailEnd/>
          </a:ln>
        </p:spPr>
        <p:txBody>
          <a:bodyPr vert="horz" wrap="square" lIns="124212" tIns="62106" rIns="124212" bIns="62106" numCol="1" anchor="ctr" anchorCtr="0" compatLnSpc="1">
            <a:prstTxWarp prst="textNoShape">
              <a:avLst/>
            </a:prstTxWarp>
          </a:bodyPr>
          <a:lstStyle/>
          <a:p>
            <a:r>
              <a:rPr lang="en-US" sz="4400" dirty="0"/>
              <a:t>Jump Start Your Revenue Stream</a:t>
            </a:r>
          </a:p>
        </p:txBody>
      </p:sp>
      <p:sp>
        <p:nvSpPr>
          <p:cNvPr id="2" name="Content Placeholder 1"/>
          <p:cNvSpPr>
            <a:spLocks noGrp="1"/>
          </p:cNvSpPr>
          <p:nvPr>
            <p:ph sz="quarter" idx="10"/>
          </p:nvPr>
        </p:nvSpPr>
        <p:spPr>
          <a:xfrm>
            <a:off x="356015" y="1149626"/>
            <a:ext cx="4657004" cy="2210670"/>
          </a:xfrm>
        </p:spPr>
        <p:txBody>
          <a:bodyPr/>
          <a:lstStyle/>
          <a:p>
            <a:pPr>
              <a:lnSpc>
                <a:spcPct val="130000"/>
              </a:lnSpc>
              <a:spcBef>
                <a:spcPts val="0"/>
              </a:spcBef>
            </a:pPr>
            <a:r>
              <a:rPr lang="en-US" sz="2600" dirty="0">
                <a:solidFill>
                  <a:srgbClr val="009EE1"/>
                </a:solidFill>
              </a:rPr>
              <a:t>Pay $0</a:t>
            </a:r>
            <a:r>
              <a:rPr lang="en-US" sz="2600" dirty="0"/>
              <a:t> for SnapCLOUD for 30 days for existing and new Snap customers </a:t>
            </a:r>
          </a:p>
        </p:txBody>
      </p:sp>
      <p:sp>
        <p:nvSpPr>
          <p:cNvPr id="5" name="Content Placeholder 4"/>
          <p:cNvSpPr>
            <a:spLocks noGrp="1"/>
          </p:cNvSpPr>
          <p:nvPr>
            <p:ph sz="quarter" idx="11"/>
          </p:nvPr>
        </p:nvSpPr>
        <p:spPr>
          <a:xfrm>
            <a:off x="274638" y="3644335"/>
            <a:ext cx="2743200" cy="2743200"/>
          </a:xfrm>
          <a:solidFill>
            <a:schemeClr val="tx2"/>
          </a:solidFill>
        </p:spPr>
        <p:txBody>
          <a:bodyPr/>
          <a:lstStyle/>
          <a:p>
            <a:r>
              <a:rPr lang="en-US" smtClean="0"/>
              <a:t>SnapScale</a:t>
            </a:r>
            <a:endParaRPr lang="en-US" dirty="0"/>
          </a:p>
        </p:txBody>
      </p:sp>
      <p:sp>
        <p:nvSpPr>
          <p:cNvPr id="6" name="Content Placeholder 5"/>
          <p:cNvSpPr>
            <a:spLocks noGrp="1"/>
          </p:cNvSpPr>
          <p:nvPr>
            <p:ph sz="quarter" idx="12"/>
          </p:nvPr>
        </p:nvSpPr>
        <p:spPr>
          <a:xfrm>
            <a:off x="3321740" y="3644335"/>
            <a:ext cx="2743200" cy="2743200"/>
          </a:xfrm>
          <a:solidFill>
            <a:schemeClr val="tx2"/>
          </a:solidFill>
        </p:spPr>
        <p:txBody>
          <a:bodyPr/>
          <a:lstStyle/>
          <a:p>
            <a:r>
              <a:rPr lang="en-US" dirty="0" err="1" smtClean="0"/>
              <a:t>SnapServer</a:t>
            </a:r>
            <a:r>
              <a:rPr lang="en-US" dirty="0" smtClean="0"/>
              <a:t> XSR</a:t>
            </a:r>
            <a:endParaRPr lang="en-US" dirty="0"/>
          </a:p>
        </p:txBody>
      </p:sp>
      <p:sp>
        <p:nvSpPr>
          <p:cNvPr id="7" name="Content Placeholder 6"/>
          <p:cNvSpPr>
            <a:spLocks noGrp="1"/>
          </p:cNvSpPr>
          <p:nvPr>
            <p:ph sz="quarter" idx="13"/>
          </p:nvPr>
        </p:nvSpPr>
        <p:spPr>
          <a:xfrm>
            <a:off x="6368842" y="3644335"/>
            <a:ext cx="2743200" cy="2743200"/>
          </a:xfrm>
          <a:solidFill>
            <a:schemeClr val="tx2"/>
          </a:solidFill>
        </p:spPr>
        <p:txBody>
          <a:bodyPr/>
          <a:lstStyle/>
          <a:p>
            <a:r>
              <a:rPr lang="en-US" dirty="0" err="1" smtClean="0"/>
              <a:t>SnapServer</a:t>
            </a:r>
            <a:r>
              <a:rPr lang="en-US" dirty="0" smtClean="0"/>
              <a:t> XSD</a:t>
            </a:r>
            <a:endParaRPr lang="en-US" dirty="0"/>
          </a:p>
        </p:txBody>
      </p:sp>
      <p:sp>
        <p:nvSpPr>
          <p:cNvPr id="8" name="Content Placeholder 7"/>
          <p:cNvSpPr>
            <a:spLocks noGrp="1"/>
          </p:cNvSpPr>
          <p:nvPr>
            <p:ph sz="quarter" idx="14"/>
          </p:nvPr>
        </p:nvSpPr>
        <p:spPr>
          <a:xfrm>
            <a:off x="9415944" y="3644335"/>
            <a:ext cx="2743200" cy="2743200"/>
          </a:xfrm>
          <a:solidFill>
            <a:schemeClr val="tx2"/>
          </a:solidFill>
        </p:spPr>
        <p:txBody>
          <a:bodyPr/>
          <a:lstStyle/>
          <a:p>
            <a:r>
              <a:rPr lang="en-US" dirty="0" smtClean="0"/>
              <a:t>RDX</a:t>
            </a:r>
            <a:endParaRPr lang="en-US" dirty="0"/>
          </a:p>
        </p:txBody>
      </p:sp>
      <p:sp>
        <p:nvSpPr>
          <p:cNvPr id="23" name="Rectangle 22"/>
          <p:cNvSpPr/>
          <p:nvPr/>
        </p:nvSpPr>
        <p:spPr bwMode="auto">
          <a:xfrm>
            <a:off x="6367093" y="4293764"/>
            <a:ext cx="2743200" cy="1697618"/>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670" tIns="146135" rIns="182670" bIns="146135" numCol="1" spcCol="0" rtlCol="0" fromWordArt="0" anchor="t" anchorCtr="0" forceAA="0" compatLnSpc="1">
            <a:prstTxWarp prst="textNoShape">
              <a:avLst/>
            </a:prstTxWarp>
            <a:noAutofit/>
          </a:bodyPr>
          <a:lstStyle/>
          <a:p>
            <a:pPr algn="ctr" defTabSz="931397"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7" name="Picture 16"/>
          <p:cNvPicPr>
            <a:picLocks noChangeAspect="1"/>
          </p:cNvPicPr>
          <p:nvPr/>
        </p:nvPicPr>
        <p:blipFill>
          <a:blip r:embed="rId5"/>
          <a:stretch>
            <a:fillRect/>
          </a:stretch>
        </p:blipFill>
        <p:spPr>
          <a:xfrm>
            <a:off x="9490530" y="4902171"/>
            <a:ext cx="2513641" cy="376825"/>
          </a:xfrm>
          <a:prstGeom prst="rect">
            <a:avLst/>
          </a:prstGeom>
        </p:spPr>
      </p:pic>
      <p:sp>
        <p:nvSpPr>
          <p:cNvPr id="18" name="Rectangle 17"/>
          <p:cNvSpPr/>
          <p:nvPr/>
        </p:nvSpPr>
        <p:spPr bwMode="auto">
          <a:xfrm>
            <a:off x="274638" y="4293765"/>
            <a:ext cx="2743200" cy="1697618"/>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670" tIns="146135" rIns="182670" bIns="146135" numCol="1" spcCol="0" rtlCol="0" fromWordArt="0" anchor="t" anchorCtr="0" forceAA="0" compatLnSpc="1">
            <a:prstTxWarp prst="textNoShape">
              <a:avLst/>
            </a:prstTxWarp>
            <a:noAutofit/>
          </a:bodyPr>
          <a:lstStyle/>
          <a:p>
            <a:pPr algn="ctr" defTabSz="931397"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512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3689" y="4992024"/>
            <a:ext cx="1366598" cy="783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2886" y="4355229"/>
            <a:ext cx="1312534" cy="146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Rectangle 20"/>
          <p:cNvSpPr/>
          <p:nvPr/>
        </p:nvSpPr>
        <p:spPr bwMode="auto">
          <a:xfrm>
            <a:off x="3321740" y="4293765"/>
            <a:ext cx="2743200" cy="1697618"/>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670" tIns="146135" rIns="182670" bIns="146135" numCol="1" spcCol="0" rtlCol="0" fromWordArt="0" anchor="t" anchorCtr="0" forceAA="0" compatLnSpc="1">
            <a:prstTxWarp prst="textNoShape">
              <a:avLst/>
            </a:prstTxWarp>
            <a:noAutofit/>
          </a:bodyPr>
          <a:lstStyle/>
          <a:p>
            <a:pPr algn="ctr" defTabSz="931397"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4" name="Rectangle 23"/>
          <p:cNvSpPr/>
          <p:nvPr/>
        </p:nvSpPr>
        <p:spPr bwMode="auto">
          <a:xfrm>
            <a:off x="9415944" y="4293764"/>
            <a:ext cx="2743200" cy="1697618"/>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670" tIns="146135" rIns="182670" bIns="146135" numCol="1" spcCol="0" rtlCol="0" fromWordArt="0" anchor="t" anchorCtr="0" forceAA="0" compatLnSpc="1">
            <a:prstTxWarp prst="textNoShape">
              <a:avLst/>
            </a:prstTxWarp>
            <a:noAutofit/>
          </a:bodyPr>
          <a:lstStyle/>
          <a:p>
            <a:pPr algn="ctr" defTabSz="931397"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5128" name="Picture 8"/>
          <p:cNvPicPr>
            <a:picLocks noChangeAspect="1" noChangeArrowheads="1"/>
          </p:cNvPicPr>
          <p:nvPr/>
        </p:nvPicPr>
        <p:blipFill rotWithShape="1">
          <a:blip r:embed="rId8">
            <a:extLst>
              <a:ext uri="{BEBA8EAE-BF5A-486C-A8C5-ECC9F3942E4B}">
                <a14:imgProps xmlns:a14="http://schemas.microsoft.com/office/drawing/2010/main">
                  <a14:imgLayer r:embed="rId9">
                    <a14:imgEffect>
                      <a14:backgroundRemoval t="54217" b="96386" l="738" r="96679"/>
                    </a14:imgEffect>
                  </a14:imgLayer>
                </a14:imgProps>
              </a:ext>
              <a:ext uri="{28A0092B-C50C-407E-A947-70E740481C1C}">
                <a14:useLocalDpi xmlns:a14="http://schemas.microsoft.com/office/drawing/2010/main" val="0"/>
              </a:ext>
            </a:extLst>
          </a:blip>
          <a:srcRect t="60141"/>
          <a:stretch/>
        </p:blipFill>
        <p:spPr bwMode="auto">
          <a:xfrm>
            <a:off x="3256439" y="4856394"/>
            <a:ext cx="2878643" cy="7028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30"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00889" y="4387035"/>
            <a:ext cx="1386316" cy="1465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2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322390" y="4414547"/>
            <a:ext cx="2797951" cy="390891"/>
          </a:xfrm>
          <a:prstGeom prst="rect">
            <a:avLst/>
          </a:prstGeom>
        </p:spPr>
      </p:pic>
      <p:pic>
        <p:nvPicPr>
          <p:cNvPr id="4" name="Picture 3"/>
          <p:cNvPicPr>
            <a:picLocks noChangeAspect="1"/>
          </p:cNvPicPr>
          <p:nvPr/>
        </p:nvPicPr>
        <p:blipFill>
          <a:blip r:embed="rId12">
            <a:clrChange>
              <a:clrFrom>
                <a:srgbClr val="FFFFFF"/>
              </a:clrFrom>
              <a:clrTo>
                <a:srgbClr val="FFFFFF">
                  <a:alpha val="0"/>
                </a:srgbClr>
              </a:clrTo>
            </a:clrChange>
          </a:blip>
          <a:stretch>
            <a:fillRect/>
          </a:stretch>
        </p:blipFill>
        <p:spPr>
          <a:xfrm>
            <a:off x="9266949" y="4615879"/>
            <a:ext cx="2836691" cy="1313283"/>
          </a:xfrm>
          <a:prstGeom prst="rect">
            <a:avLst/>
          </a:prstGeom>
        </p:spPr>
      </p:pic>
      <p:sp>
        <p:nvSpPr>
          <p:cNvPr id="10" name="TextBox 9"/>
          <p:cNvSpPr txBox="1"/>
          <p:nvPr/>
        </p:nvSpPr>
        <p:spPr>
          <a:xfrm>
            <a:off x="1248790" y="1081517"/>
            <a:ext cx="525663" cy="640696"/>
          </a:xfrm>
          <a:prstGeom prst="rect">
            <a:avLst/>
          </a:prstGeom>
          <a:noFill/>
        </p:spPr>
        <p:txBody>
          <a:bodyPr wrap="none" lIns="182670" tIns="146135" rIns="182670" bIns="146135" rtlCol="0">
            <a:spAutoFit/>
          </a:bodyPr>
          <a:lstStyle/>
          <a:p>
            <a:pPr>
              <a:lnSpc>
                <a:spcPct val="90000"/>
              </a:lnSpc>
              <a:spcAft>
                <a:spcPts val="600"/>
              </a:spcAft>
            </a:pPr>
            <a:r>
              <a:rPr lang="en-US" sz="2400" dirty="0">
                <a:gradFill>
                  <a:gsLst>
                    <a:gs pos="2917">
                      <a:schemeClr val="tx1"/>
                    </a:gs>
                    <a:gs pos="30000">
                      <a:schemeClr val="tx1"/>
                    </a:gs>
                  </a:gsLst>
                  <a:lin ang="5400000" scaled="0"/>
                </a:gradFill>
              </a:rPr>
              <a:t>*</a:t>
            </a:r>
          </a:p>
        </p:txBody>
      </p:sp>
      <p:sp>
        <p:nvSpPr>
          <p:cNvPr id="11" name="TextBox 10"/>
          <p:cNvSpPr txBox="1"/>
          <p:nvPr/>
        </p:nvSpPr>
        <p:spPr>
          <a:xfrm>
            <a:off x="1223938" y="3287702"/>
            <a:ext cx="4429320" cy="468049"/>
          </a:xfrm>
          <a:prstGeom prst="rect">
            <a:avLst/>
          </a:prstGeom>
          <a:noFill/>
        </p:spPr>
        <p:txBody>
          <a:bodyPr wrap="none" lIns="182670" tIns="146135" rIns="182670" bIns="146135" rtlCol="0">
            <a:spAutoFit/>
          </a:bodyPr>
          <a:lstStyle/>
          <a:p>
            <a:pPr>
              <a:lnSpc>
                <a:spcPct val="90000"/>
              </a:lnSpc>
              <a:spcAft>
                <a:spcPts val="600"/>
              </a:spcAft>
            </a:pPr>
            <a:r>
              <a:rPr lang="en-US" sz="1200" dirty="0">
                <a:gradFill>
                  <a:gsLst>
                    <a:gs pos="2917">
                      <a:schemeClr val="tx1"/>
                    </a:gs>
                    <a:gs pos="30000">
                      <a:schemeClr val="tx1"/>
                    </a:gs>
                  </a:gsLst>
                  <a:lin ang="5400000" scaled="0"/>
                </a:gradFill>
              </a:rPr>
              <a:t>*Only on SnapCLOUD not on compute and storage by Microsoft</a:t>
            </a:r>
          </a:p>
        </p:txBody>
      </p:sp>
    </p:spTree>
    <p:extLst>
      <p:ext uri="{BB962C8B-B14F-4D97-AF65-F5344CB8AC3E}">
        <p14:creationId xmlns:p14="http://schemas.microsoft.com/office/powerpoint/2010/main" val="11944078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4"/>
          <p:cNvSpPr txBox="1">
            <a:spLocks/>
          </p:cNvSpPr>
          <p:nvPr/>
        </p:nvSpPr>
        <p:spPr>
          <a:xfrm>
            <a:off x="274321" y="296909"/>
            <a:ext cx="11889564" cy="917575"/>
          </a:xfrm>
          <a:prstGeom prst="rect">
            <a:avLst/>
          </a:prstGeom>
        </p:spPr>
        <p:txBody>
          <a:bodyPr vert="horz" wrap="square" lIns="146135" tIns="91339" rIns="146135" bIns="91339" rtlCol="0" anchor="t">
            <a:noAutofit/>
          </a:bodyPr>
          <a:lstStyle>
            <a:lvl1pPr algn="l" defTabSz="932742" rtl="0" eaLnBrk="1" latinLnBrk="0" hangingPunct="1">
              <a:lnSpc>
                <a:spcPct val="90000"/>
              </a:lnSpc>
              <a:spcBef>
                <a:spcPct val="0"/>
              </a:spcBef>
              <a:buNone/>
              <a:defRPr lang="en-US" sz="5400" b="0" kern="1200" cap="none" spc="-102" baseline="0">
                <a:ln w="3175">
                  <a:noFill/>
                </a:ln>
                <a:gradFill>
                  <a:gsLst>
                    <a:gs pos="2655">
                      <a:schemeClr val="tx1"/>
                    </a:gs>
                    <a:gs pos="31000">
                      <a:schemeClr val="tx1"/>
                    </a:gs>
                  </a:gsLst>
                  <a:lin ang="5400000" scaled="0"/>
                </a:gradFill>
                <a:effectLst/>
                <a:latin typeface="+mj-lt"/>
                <a:ea typeface="+mn-ea"/>
                <a:cs typeface="Segoe UI" pitchFamily="34" charset="0"/>
              </a:defRPr>
            </a:lvl1pPr>
          </a:lstStyle>
          <a:p>
            <a:pPr defTabSz="931667">
              <a:defRPr/>
            </a:pPr>
            <a:endParaRPr lang="en-US" sz="4400" b="1" dirty="0">
              <a:gradFill>
                <a:gsLst>
                  <a:gs pos="2655">
                    <a:srgbClr val="505050"/>
                  </a:gs>
                  <a:gs pos="31000">
                    <a:srgbClr val="505050"/>
                  </a:gs>
                </a:gsLst>
                <a:lin ang="5400000" scaled="0"/>
              </a:gradFill>
              <a:latin typeface="Segoe UI Light"/>
            </a:endParaRPr>
          </a:p>
        </p:txBody>
      </p:sp>
      <p:graphicFrame>
        <p:nvGraphicFramePr>
          <p:cNvPr id="11" name="Table 12"/>
          <p:cNvGraphicFramePr>
            <a:graphicFrameLocks noGrp="1"/>
          </p:cNvGraphicFramePr>
          <p:nvPr>
            <p:extLst>
              <p:ext uri="{D42A27DB-BD31-4B8C-83A1-F6EECF244321}">
                <p14:modId xmlns:p14="http://schemas.microsoft.com/office/powerpoint/2010/main" val="3182524451"/>
              </p:ext>
            </p:extLst>
          </p:nvPr>
        </p:nvGraphicFramePr>
        <p:xfrm>
          <a:off x="691252" y="1436453"/>
          <a:ext cx="10712588" cy="4841379"/>
        </p:xfrm>
        <a:graphic>
          <a:graphicData uri="http://schemas.openxmlformats.org/drawingml/2006/table">
            <a:tbl>
              <a:tblPr firstRow="1" bandRow="1">
                <a:tableStyleId>{5940675A-B579-460E-94D1-54222C63F5DA}</a:tableStyleId>
              </a:tblPr>
              <a:tblGrid>
                <a:gridCol w="3440978"/>
                <a:gridCol w="7271610"/>
              </a:tblGrid>
              <a:tr h="1613793">
                <a:tc>
                  <a:txBody>
                    <a:bodyPr/>
                    <a:lstStyle/>
                    <a:p>
                      <a:pPr marL="0" marR="0" lvl="0" indent="0" algn="ctr" defTabSz="932742" rtl="0" eaLnBrk="1" fontAlgn="auto" latinLnBrk="0" hangingPunct="1">
                        <a:lnSpc>
                          <a:spcPct val="90000"/>
                        </a:lnSpc>
                        <a:spcBef>
                          <a:spcPct val="0"/>
                        </a:spcBef>
                        <a:spcAft>
                          <a:spcPts val="0"/>
                        </a:spcAft>
                        <a:buClrTx/>
                        <a:buSzTx/>
                        <a:buFontTx/>
                        <a:buNone/>
                        <a:tabLst/>
                        <a:defRPr/>
                      </a:pPr>
                      <a:r>
                        <a:rPr lang="en-US" sz="2400" dirty="0" smtClean="0">
                          <a:solidFill>
                            <a:schemeClr val="bg1"/>
                          </a:solidFill>
                          <a:latin typeface="+mj-lt"/>
                        </a:rPr>
                        <a:t>Learn</a:t>
                      </a:r>
                      <a:r>
                        <a:rPr lang="en-US" sz="2400" baseline="0" dirty="0" smtClean="0">
                          <a:solidFill>
                            <a:schemeClr val="bg1"/>
                          </a:solidFill>
                          <a:latin typeface="+mj-lt"/>
                        </a:rPr>
                        <a:t> More</a:t>
                      </a:r>
                      <a:endParaRPr lang="en-US" sz="2400" dirty="0" smtClean="0">
                        <a:solidFill>
                          <a:schemeClr val="bg1"/>
                        </a:solidFill>
                        <a:latin typeface="+mj-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72C6"/>
                    </a:solidFill>
                  </a:tcPr>
                </a:tc>
                <a:tc>
                  <a:txBody>
                    <a:bodyPr/>
                    <a:lstStyle/>
                    <a:p>
                      <a:pPr algn="ctr"/>
                      <a:endParaRPr lang="en-US" sz="2400" dirty="0">
                        <a:solidFill>
                          <a:schemeClr val="tx1">
                            <a:lumMod val="65000"/>
                            <a:lumOff val="35000"/>
                          </a:schemeClr>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r>
              <a:tr h="1613793">
                <a:tc>
                  <a:txBody>
                    <a:bodyPr/>
                    <a:lstStyle/>
                    <a:p>
                      <a:pPr marL="0" marR="0" lvl="0" indent="0" algn="ctr" defTabSz="932742" rtl="0" eaLnBrk="1" fontAlgn="auto" latinLnBrk="0" hangingPunct="1">
                        <a:lnSpc>
                          <a:spcPct val="90000"/>
                        </a:lnSpc>
                        <a:spcBef>
                          <a:spcPct val="0"/>
                        </a:spcBef>
                        <a:spcAft>
                          <a:spcPts val="0"/>
                        </a:spcAft>
                        <a:buClrTx/>
                        <a:buSzTx/>
                        <a:buFontTx/>
                        <a:buNone/>
                        <a:tabLst/>
                        <a:defRPr/>
                      </a:pPr>
                      <a:r>
                        <a:rPr kumimoji="0" lang="en-US" sz="2400" b="0" u="none" strike="noStrike" kern="1200" cap="none" spc="-102" normalizeH="0" baseline="0" noProof="0" dirty="0" smtClean="0">
                          <a:ln w="3175">
                            <a:noFill/>
                          </a:ln>
                          <a:solidFill>
                            <a:schemeClr val="bg1"/>
                          </a:solidFill>
                          <a:effectLst/>
                          <a:uLnTx/>
                          <a:uFillTx/>
                          <a:latin typeface="Segoe UI Light"/>
                          <a:cs typeface="Segoe UI" pitchFamily="34" charset="0"/>
                        </a:rPr>
                        <a:t>Talk to your existing Snap customers about  these </a:t>
                      </a:r>
                      <a:br>
                        <a:rPr kumimoji="0" lang="en-US" sz="2400" b="0" u="none" strike="noStrike" kern="1200" cap="none" spc="-102" normalizeH="0" baseline="0" noProof="0" dirty="0" smtClean="0">
                          <a:ln w="3175">
                            <a:noFill/>
                          </a:ln>
                          <a:solidFill>
                            <a:schemeClr val="bg1"/>
                          </a:solidFill>
                          <a:effectLst/>
                          <a:uLnTx/>
                          <a:uFillTx/>
                          <a:latin typeface="Segoe UI Light"/>
                          <a:cs typeface="Segoe UI" pitchFamily="34" charset="0"/>
                        </a:rPr>
                      </a:br>
                      <a:r>
                        <a:rPr kumimoji="0" lang="en-US" sz="2400" b="0" u="none" strike="noStrike" kern="1200" cap="none" spc="-102" normalizeH="0" baseline="0" noProof="0" dirty="0" smtClean="0">
                          <a:ln w="3175">
                            <a:noFill/>
                          </a:ln>
                          <a:solidFill>
                            <a:schemeClr val="bg1"/>
                          </a:solidFill>
                          <a:effectLst/>
                          <a:uLnTx/>
                          <a:uFillTx/>
                          <a:latin typeface="Segoe UI Light"/>
                          <a:cs typeface="Segoe UI" pitchFamily="34" charset="0"/>
                        </a:rPr>
                        <a:t>use cases</a:t>
                      </a:r>
                      <a:endParaRPr kumimoji="0" lang="en-US" sz="2400" b="0" u="none" strike="noStrike" kern="1200" cap="none" spc="-102" normalizeH="0" baseline="0" noProof="0" dirty="0">
                        <a:ln w="3175">
                          <a:noFill/>
                        </a:ln>
                        <a:solidFill>
                          <a:schemeClr val="bg1"/>
                        </a:solidFill>
                        <a:effectLst/>
                        <a:uLnTx/>
                        <a:uFillTx/>
                        <a:latin typeface="Segoe UI Light"/>
                        <a:cs typeface="Segoe UI"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72C6"/>
                    </a:solidFill>
                  </a:tcPr>
                </a:tc>
                <a:tc>
                  <a:txBody>
                    <a:bodyPr/>
                    <a:lstStyle/>
                    <a:p>
                      <a:pPr marL="457200" indent="-457200" algn="l">
                        <a:buFont typeface="+mj-lt"/>
                        <a:buAutoNum type="arabicPeriod"/>
                      </a:pPr>
                      <a:r>
                        <a:rPr lang="en-US" sz="2400" dirty="0" smtClean="0">
                          <a:solidFill>
                            <a:schemeClr val="tx1">
                              <a:lumMod val="65000"/>
                              <a:lumOff val="35000"/>
                            </a:schemeClr>
                          </a:solidFill>
                        </a:rPr>
                        <a:t>Bursting in the cloud</a:t>
                      </a:r>
                    </a:p>
                    <a:p>
                      <a:pPr marL="457200" indent="-457200" algn="l">
                        <a:buFont typeface="+mj-lt"/>
                        <a:buAutoNum type="arabicPeriod"/>
                      </a:pPr>
                      <a:r>
                        <a:rPr lang="en-US" sz="2400" dirty="0" smtClean="0">
                          <a:solidFill>
                            <a:schemeClr val="tx1">
                              <a:lumMod val="65000"/>
                              <a:lumOff val="35000"/>
                            </a:schemeClr>
                          </a:solidFill>
                        </a:rPr>
                        <a:t> DR in the cloud</a:t>
                      </a:r>
                    </a:p>
                    <a:p>
                      <a:pPr marL="457200" indent="-457200" algn="l">
                        <a:buFont typeface="+mj-lt"/>
                        <a:buAutoNum type="arabicPeriod"/>
                      </a:pPr>
                      <a:r>
                        <a:rPr lang="en-US" sz="2400" dirty="0" smtClean="0">
                          <a:solidFill>
                            <a:schemeClr val="tx1">
                              <a:lumMod val="65000"/>
                              <a:lumOff val="35000"/>
                            </a:schemeClr>
                          </a:solidFill>
                        </a:rPr>
                        <a:t> Secure</a:t>
                      </a:r>
                      <a:r>
                        <a:rPr lang="en-US" sz="2400" baseline="0" dirty="0" smtClean="0">
                          <a:solidFill>
                            <a:schemeClr val="tx1">
                              <a:lumMod val="65000"/>
                              <a:lumOff val="35000"/>
                            </a:schemeClr>
                          </a:solidFill>
                        </a:rPr>
                        <a:t> data access any device any where</a:t>
                      </a:r>
                      <a:endParaRPr lang="en-US" sz="2400" dirty="0">
                        <a:solidFill>
                          <a:schemeClr val="tx1">
                            <a:lumMod val="65000"/>
                            <a:lumOff val="35000"/>
                          </a:schemeClr>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r>
              <a:tr h="1613793">
                <a:tc>
                  <a:txBody>
                    <a:bodyPr/>
                    <a:lstStyle/>
                    <a:p>
                      <a:pPr marL="0" marR="0" lvl="0" indent="0" algn="ctr" defTabSz="932742" rtl="0" eaLnBrk="1" fontAlgn="auto" latinLnBrk="0" hangingPunct="1">
                        <a:lnSpc>
                          <a:spcPct val="90000"/>
                        </a:lnSpc>
                        <a:spcBef>
                          <a:spcPct val="0"/>
                        </a:spcBef>
                        <a:spcAft>
                          <a:spcPts val="0"/>
                        </a:spcAft>
                        <a:buClrTx/>
                        <a:buSzTx/>
                        <a:buFontTx/>
                        <a:buNone/>
                        <a:tabLst/>
                        <a:defRPr/>
                      </a:pPr>
                      <a:r>
                        <a:rPr kumimoji="0" lang="en-US" sz="2400" b="0" u="none" strike="noStrike" kern="1200" cap="none" spc="-102" normalizeH="0" baseline="0" noProof="0" dirty="0" smtClean="0">
                          <a:ln w="3175">
                            <a:noFill/>
                          </a:ln>
                          <a:solidFill>
                            <a:schemeClr val="bg1"/>
                          </a:solidFill>
                          <a:effectLst/>
                          <a:uLnTx/>
                          <a:uFillTx/>
                          <a:latin typeface="Segoe UI Light"/>
                          <a:cs typeface="Segoe UI" pitchFamily="34" charset="0"/>
                        </a:rPr>
                        <a:t>Start Testing</a:t>
                      </a:r>
                      <a:r>
                        <a:rPr kumimoji="0" lang="en-US" sz="2400" b="0" u="none" strike="noStrike" kern="1200" cap="none" spc="-102" normalizeH="0" noProof="0" dirty="0" smtClean="0">
                          <a:ln w="3175">
                            <a:noFill/>
                          </a:ln>
                          <a:solidFill>
                            <a:schemeClr val="bg1"/>
                          </a:solidFill>
                          <a:effectLst/>
                          <a:uLnTx/>
                          <a:uFillTx/>
                          <a:latin typeface="Segoe UI Light"/>
                          <a:cs typeface="Segoe UI" pitchFamily="34" charset="0"/>
                        </a:rPr>
                        <a:t> Azure Now – Using IURs</a:t>
                      </a:r>
                      <a:endParaRPr kumimoji="0" lang="en-US" sz="2400" b="0" u="none" strike="noStrike" kern="1200" cap="none" spc="-102" normalizeH="0" baseline="0" noProof="0" dirty="0">
                        <a:ln w="3175">
                          <a:noFill/>
                        </a:ln>
                        <a:solidFill>
                          <a:schemeClr val="bg1"/>
                        </a:solidFill>
                        <a:effectLst/>
                        <a:uLnTx/>
                        <a:uFillTx/>
                        <a:latin typeface="Segoe UI Light"/>
                        <a:cs typeface="Segoe UI"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72C6"/>
                    </a:solidFill>
                  </a:tcPr>
                </a:tc>
                <a:tc>
                  <a:txBody>
                    <a:bodyPr/>
                    <a:lstStyle/>
                    <a:p>
                      <a:pPr algn="ctr"/>
                      <a:r>
                        <a:rPr lang="en-US" sz="2400" dirty="0" smtClean="0">
                          <a:solidFill>
                            <a:schemeClr val="tx1">
                              <a:lumMod val="65000"/>
                              <a:lumOff val="35000"/>
                            </a:schemeClr>
                          </a:solidFill>
                        </a:rPr>
                        <a:t>Develop expertise now in a controlled environment using $100 of monthly Azure credits at no charge</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r>
            </a:tbl>
          </a:graphicData>
        </a:graphic>
      </p:graphicFrame>
      <p:pic>
        <p:nvPicPr>
          <p:cNvPr id="17" name="Picture 16"/>
          <p:cNvPicPr>
            <a:picLocks noChangeAspect="1"/>
          </p:cNvPicPr>
          <p:nvPr/>
        </p:nvPicPr>
        <p:blipFill>
          <a:blip r:embed="rId3"/>
          <a:stretch>
            <a:fillRect/>
          </a:stretch>
        </p:blipFill>
        <p:spPr>
          <a:xfrm>
            <a:off x="8795077" y="1595176"/>
            <a:ext cx="2238030" cy="1262620"/>
          </a:xfrm>
          <a:prstGeom prst="rect">
            <a:avLst/>
          </a:prstGeom>
        </p:spPr>
      </p:pic>
      <p:sp>
        <p:nvSpPr>
          <p:cNvPr id="5" name="Title 4"/>
          <p:cNvSpPr>
            <a:spLocks noGrp="1"/>
          </p:cNvSpPr>
          <p:nvPr>
            <p:ph type="title"/>
          </p:nvPr>
        </p:nvSpPr>
        <p:spPr>
          <a:xfrm>
            <a:off x="274321" y="251146"/>
            <a:ext cx="11889564" cy="917575"/>
          </a:xfrm>
          <a:noFill/>
          <a:ln w="9525">
            <a:noFill/>
            <a:miter lim="800000"/>
            <a:headEnd/>
            <a:tailEnd/>
          </a:ln>
        </p:spPr>
        <p:txBody>
          <a:bodyPr vert="horz" wrap="square" lIns="124212" tIns="62106" rIns="124212" bIns="62106" numCol="1" anchor="ctr" anchorCtr="0" compatLnSpc="1">
            <a:prstTxWarp prst="textNoShape">
              <a:avLst/>
            </a:prstTxWarp>
          </a:bodyPr>
          <a:lstStyle/>
          <a:p>
            <a:r>
              <a:rPr lang="en-US" sz="4400" dirty="0"/>
              <a:t>Tapping into the opportunity</a:t>
            </a:r>
          </a:p>
        </p:txBody>
      </p:sp>
      <p:sp>
        <p:nvSpPr>
          <p:cNvPr id="3" name="TextBox 2"/>
          <p:cNvSpPr txBox="1"/>
          <p:nvPr/>
        </p:nvSpPr>
        <p:spPr>
          <a:xfrm>
            <a:off x="4424210" y="1841222"/>
            <a:ext cx="3673189" cy="369332"/>
          </a:xfrm>
          <a:prstGeom prst="rect">
            <a:avLst/>
          </a:prstGeom>
          <a:noFill/>
        </p:spPr>
        <p:txBody>
          <a:bodyPr wrap="none" lIns="91407" tIns="45703" rIns="91407" bIns="45703" rtlCol="0">
            <a:spAutoFit/>
          </a:bodyPr>
          <a:lstStyle/>
          <a:p>
            <a:r>
              <a:rPr lang="en-US" b="1" dirty="0">
                <a:solidFill>
                  <a:schemeClr val="tx1">
                    <a:lumMod val="75000"/>
                  </a:schemeClr>
                </a:solidFill>
                <a:latin typeface="Arial" panose="020B0604020202020204" pitchFamily="34" charset="0"/>
                <a:cs typeface="Arial" panose="020B0604020202020204" pitchFamily="34" charset="0"/>
              </a:rPr>
              <a:t>http://sphere3d.com/</a:t>
            </a:r>
            <a:r>
              <a:rPr lang="en-US" b="1" dirty="0" err="1">
                <a:solidFill>
                  <a:schemeClr val="tx1">
                    <a:lumMod val="75000"/>
                  </a:schemeClr>
                </a:solidFill>
                <a:latin typeface="Arial" panose="020B0604020202020204" pitchFamily="34" charset="0"/>
                <a:cs typeface="Arial" panose="020B0604020202020204" pitchFamily="34" charset="0"/>
              </a:rPr>
              <a:t>snapcloud</a:t>
            </a:r>
            <a:r>
              <a:rPr lang="en-US" b="1" dirty="0">
                <a:solidFill>
                  <a:schemeClr val="tx1">
                    <a:lumMod val="75000"/>
                  </a:schemeClr>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830934179"/>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 Links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167648189"/>
              </p:ext>
            </p:extLst>
          </p:nvPr>
        </p:nvGraphicFramePr>
        <p:xfrm>
          <a:off x="560908" y="1389669"/>
          <a:ext cx="11662586" cy="2225040"/>
        </p:xfrm>
        <a:graphic>
          <a:graphicData uri="http://schemas.openxmlformats.org/drawingml/2006/table">
            <a:tbl>
              <a:tblPr firstRow="1" bandRow="1">
                <a:tableStyleId>{72833802-FEF1-4C79-8D5D-14CF1EAF98D9}</a:tableStyleId>
              </a:tblPr>
              <a:tblGrid>
                <a:gridCol w="4052128"/>
                <a:gridCol w="7610458"/>
              </a:tblGrid>
              <a:tr h="370840">
                <a:tc>
                  <a:txBody>
                    <a:bodyPr/>
                    <a:lstStyle/>
                    <a:p>
                      <a:endParaRPr lang="en-US" sz="1600" dirty="0"/>
                    </a:p>
                  </a:txBody>
                  <a:tcPr/>
                </a:tc>
                <a:tc>
                  <a:txBody>
                    <a:bodyPr/>
                    <a:lstStyle/>
                    <a:p>
                      <a:endParaRPr lang="en-US" sz="1600"/>
                    </a:p>
                  </a:txBody>
                  <a:tcPr/>
                </a:tc>
              </a:tr>
              <a:tr h="370840">
                <a:tc>
                  <a:txBody>
                    <a:bodyPr/>
                    <a:lstStyle/>
                    <a:p>
                      <a:r>
                        <a:rPr lang="en-US" sz="1600" dirty="0" smtClean="0"/>
                        <a:t>Introduction</a:t>
                      </a:r>
                      <a:endParaRPr lang="en-US" sz="1600" dirty="0"/>
                    </a:p>
                  </a:txBody>
                  <a:tcPr/>
                </a:tc>
                <a:tc>
                  <a:txBody>
                    <a:bodyPr/>
                    <a:lstStyle/>
                    <a:p>
                      <a:r>
                        <a:rPr lang="en-US" sz="1600" dirty="0" smtClean="0"/>
                        <a:t>http://sphere3d.com/</a:t>
                      </a:r>
                      <a:r>
                        <a:rPr lang="en-US" sz="1600" dirty="0" err="1" smtClean="0"/>
                        <a:t>snapcloud</a:t>
                      </a:r>
                      <a:r>
                        <a:rPr lang="en-US" sz="1600" dirty="0" smtClean="0"/>
                        <a:t>/</a:t>
                      </a:r>
                      <a:endParaRPr lang="en-US" sz="1600" dirty="0"/>
                    </a:p>
                  </a:txBody>
                  <a:tcPr/>
                </a:tc>
              </a:tr>
              <a:tr h="370840">
                <a:tc>
                  <a:txBody>
                    <a:bodyPr/>
                    <a:lstStyle/>
                    <a:p>
                      <a:r>
                        <a:rPr lang="en-US" sz="1600" dirty="0" smtClean="0"/>
                        <a:t>Datasheet</a:t>
                      </a:r>
                      <a:endParaRPr lang="en-US" sz="1600" dirty="0"/>
                    </a:p>
                  </a:txBody>
                  <a:tcPr/>
                </a:tc>
                <a:tc>
                  <a:txBody>
                    <a:bodyPr/>
                    <a:lstStyle/>
                    <a:p>
                      <a:r>
                        <a:rPr lang="en-US" sz="1600" dirty="0" smtClean="0"/>
                        <a:t>http://sphere3d.com/</a:t>
                      </a:r>
                      <a:r>
                        <a:rPr lang="en-US" sz="1600" dirty="0" err="1" smtClean="0"/>
                        <a:t>wp</a:t>
                      </a:r>
                      <a:r>
                        <a:rPr lang="en-US" sz="1600" dirty="0" smtClean="0"/>
                        <a:t>-content/uploads/2015/07/snapcloud-datasheet-071315.pdf</a:t>
                      </a:r>
                      <a:endParaRPr lang="en-US" sz="1600" dirty="0"/>
                    </a:p>
                  </a:txBody>
                  <a:tcPr/>
                </a:tc>
              </a:tr>
              <a:tr h="370840">
                <a:tc>
                  <a:txBody>
                    <a:bodyPr/>
                    <a:lstStyle/>
                    <a:p>
                      <a:pPr marL="0" marR="0" indent="0" algn="l" defTabSz="1242629" rtl="0" eaLnBrk="1" fontAlgn="auto" latinLnBrk="0" hangingPunct="1">
                        <a:lnSpc>
                          <a:spcPct val="100000"/>
                        </a:lnSpc>
                        <a:spcBef>
                          <a:spcPts val="0"/>
                        </a:spcBef>
                        <a:spcAft>
                          <a:spcPts val="0"/>
                        </a:spcAft>
                        <a:buClrTx/>
                        <a:buSzTx/>
                        <a:buFontTx/>
                        <a:buNone/>
                        <a:tabLst/>
                        <a:defRPr/>
                      </a:pPr>
                      <a:r>
                        <a:rPr lang="en-US" sz="1600" dirty="0" smtClean="0"/>
                        <a:t>Administrator’s Guide</a:t>
                      </a:r>
                    </a:p>
                  </a:txBody>
                  <a:tcPr/>
                </a:tc>
                <a:tc>
                  <a:txBody>
                    <a:bodyPr/>
                    <a:lstStyle/>
                    <a:p>
                      <a:r>
                        <a:rPr lang="en-US" sz="1600" dirty="0" smtClean="0"/>
                        <a:t>http://</a:t>
                      </a:r>
                      <a:r>
                        <a:rPr lang="en-US" sz="1600" dirty="0" err="1" smtClean="0"/>
                        <a:t>overlandstorage-public.hosted.jivesoftware.com</a:t>
                      </a:r>
                      <a:r>
                        <a:rPr lang="en-US" sz="1600" dirty="0" smtClean="0"/>
                        <a:t>/docs/DOC-3190</a:t>
                      </a:r>
                      <a:endParaRPr lang="en-US" sz="1600" dirty="0"/>
                    </a:p>
                  </a:txBody>
                  <a:tcPr/>
                </a:tc>
              </a:tr>
              <a:tr h="370840">
                <a:tc>
                  <a:txBody>
                    <a:bodyPr/>
                    <a:lstStyle/>
                    <a:p>
                      <a:r>
                        <a:rPr lang="en-US" sz="1600" dirty="0" smtClean="0"/>
                        <a:t>Frequently Asked Questions</a:t>
                      </a:r>
                    </a:p>
                  </a:txBody>
                  <a:tcPr/>
                </a:tc>
                <a:tc>
                  <a:txBody>
                    <a:bodyPr/>
                    <a:lstStyle/>
                    <a:p>
                      <a:r>
                        <a:rPr lang="en-US" sz="1600" dirty="0" smtClean="0"/>
                        <a:t>http://</a:t>
                      </a:r>
                      <a:r>
                        <a:rPr lang="en-US" sz="1600" dirty="0" err="1" smtClean="0"/>
                        <a:t>community.overlandstorage.com</a:t>
                      </a:r>
                      <a:r>
                        <a:rPr lang="en-US" sz="1600" dirty="0" smtClean="0"/>
                        <a:t>/support/kb/</a:t>
                      </a:r>
                      <a:r>
                        <a:rPr lang="en-US" sz="1600" dirty="0" err="1" smtClean="0"/>
                        <a:t>snapcloud</a:t>
                      </a:r>
                      <a:endParaRPr lang="en-US" sz="1600" dirty="0"/>
                    </a:p>
                  </a:txBody>
                  <a:tcPr/>
                </a:tc>
              </a:tr>
              <a:tr h="370840">
                <a:tc>
                  <a:txBody>
                    <a:bodyPr/>
                    <a:lstStyle/>
                    <a:p>
                      <a:r>
                        <a:rPr lang="en-US" sz="1600" dirty="0" smtClean="0"/>
                        <a:t>Get Support</a:t>
                      </a:r>
                    </a:p>
                  </a:txBody>
                  <a:tcPr/>
                </a:tc>
                <a:tc>
                  <a:txBody>
                    <a:bodyPr/>
                    <a:lstStyle/>
                    <a:p>
                      <a:r>
                        <a:rPr lang="en-US" sz="1600" dirty="0" smtClean="0"/>
                        <a:t>http://</a:t>
                      </a:r>
                      <a:r>
                        <a:rPr lang="en-US" sz="1600" dirty="0" err="1" smtClean="0"/>
                        <a:t>community.overlandstorage.com</a:t>
                      </a:r>
                      <a:r>
                        <a:rPr lang="en-US" sz="1600" dirty="0" smtClean="0"/>
                        <a:t>/</a:t>
                      </a:r>
                      <a:endParaRPr lang="en-US" sz="1600" dirty="0"/>
                    </a:p>
                  </a:txBody>
                  <a:tcPr/>
                </a:tc>
              </a:tr>
            </a:tbl>
          </a:graphicData>
        </a:graphic>
      </p:graphicFrame>
    </p:spTree>
    <p:extLst>
      <p:ext uri="{BB962C8B-B14F-4D97-AF65-F5344CB8AC3E}">
        <p14:creationId xmlns:p14="http://schemas.microsoft.com/office/powerpoint/2010/main" val="2389433097"/>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p:nvPicPr>
        <p:blipFill>
          <a:blip r:embed="rId3">
            <a:alphaModFix amt="68000"/>
          </a:blip>
          <a:stretch>
            <a:fillRect/>
          </a:stretch>
        </p:blipFill>
        <p:spPr>
          <a:xfrm>
            <a:off x="-1008223" y="0"/>
            <a:ext cx="14057187" cy="6994525"/>
          </a:xfrm>
          <a:prstGeom prst="rect">
            <a:avLst/>
          </a:prstGeom>
        </p:spPr>
      </p:pic>
      <p:sp>
        <p:nvSpPr>
          <p:cNvPr id="7" name="Rectangle 6"/>
          <p:cNvSpPr/>
          <p:nvPr/>
        </p:nvSpPr>
        <p:spPr bwMode="ltGray">
          <a:xfrm>
            <a:off x="274716" y="296862"/>
            <a:ext cx="4708777" cy="5486400"/>
          </a:xfrm>
          <a:prstGeom prst="rect">
            <a:avLst/>
          </a:prstGeom>
          <a:solidFill>
            <a:srgbClr val="009EE1">
              <a:alpha val="9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670" tIns="146135" rIns="182670" bIns="146135" numCol="1" spcCol="0" rtlCol="0" fromWordArt="0" anchor="t" anchorCtr="0" forceAA="0" compatLnSpc="1">
            <a:prstTxWarp prst="textNoShape">
              <a:avLst/>
            </a:prstTxWarp>
            <a:noAutofit/>
          </a:bodyPr>
          <a:lstStyle/>
          <a:p>
            <a:pPr algn="ctr" defTabSz="931397" fontAlgn="base">
              <a:lnSpc>
                <a:spcPct val="90000"/>
              </a:lnSpc>
              <a:spcBef>
                <a:spcPct val="0"/>
              </a:spcBef>
              <a:spcAft>
                <a:spcPct val="0"/>
              </a:spcAft>
            </a:pPr>
            <a:endParaRPr lang="en-US" sz="2400" dirty="0" err="1">
              <a:solidFill>
                <a:srgbClr val="FF8C00"/>
              </a:solidFill>
              <a:ea typeface="Segoe UI" pitchFamily="34" charset="0"/>
              <a:cs typeface="Segoe UI" pitchFamily="34" charset="0"/>
            </a:endParaRPr>
          </a:p>
        </p:txBody>
      </p:sp>
      <p:sp>
        <p:nvSpPr>
          <p:cNvPr id="8" name="Title 3"/>
          <p:cNvSpPr txBox="1">
            <a:spLocks/>
          </p:cNvSpPr>
          <p:nvPr/>
        </p:nvSpPr>
        <p:spPr>
          <a:xfrm>
            <a:off x="482023" y="625634"/>
            <a:ext cx="4418749" cy="1828800"/>
          </a:xfrm>
          <a:prstGeom prst="rect">
            <a:avLst/>
          </a:prstGeom>
        </p:spPr>
        <p:txBody>
          <a:bodyPr vert="horz" wrap="square" lIns="146135" tIns="91339" rIns="146135" bIns="91339" rtlCol="0" anchor="t">
            <a:noAutofit/>
          </a:bodyPr>
          <a:lstStyle>
            <a:lvl1pPr algn="l" defTabSz="932742" rtl="0" eaLnBrk="1" latinLnBrk="0" hangingPunct="1">
              <a:lnSpc>
                <a:spcPct val="90000"/>
              </a:lnSpc>
              <a:spcBef>
                <a:spcPct val="0"/>
              </a:spcBef>
              <a:buNone/>
              <a:defRPr lang="en-US" sz="6000" b="0" kern="1200" cap="none" spc="-102" baseline="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US" dirty="0" smtClean="0">
                <a:solidFill>
                  <a:schemeClr val="bg1"/>
                </a:solidFill>
              </a:rPr>
              <a:t>Thank you</a:t>
            </a:r>
            <a:endParaRPr lang="en-US" dirty="0">
              <a:solidFill>
                <a:schemeClr val="bg1"/>
              </a:solidFill>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8544" y="4493174"/>
            <a:ext cx="2488707" cy="1032814"/>
          </a:xfrm>
          <a:prstGeom prst="rect">
            <a:avLst/>
          </a:prstGeom>
        </p:spPr>
      </p:pic>
      <p:sp>
        <p:nvSpPr>
          <p:cNvPr id="4" name="Slide Number Placeholder 3"/>
          <p:cNvSpPr>
            <a:spLocks noGrp="1"/>
          </p:cNvSpPr>
          <p:nvPr>
            <p:ph type="sldNum" sz="quarter" idx="4294967295"/>
          </p:nvPr>
        </p:nvSpPr>
        <p:spPr>
          <a:xfrm>
            <a:off x="11869750" y="6689736"/>
            <a:ext cx="566737" cy="136525"/>
          </a:xfrm>
          <a:prstGeom prst="rect">
            <a:avLst/>
          </a:prstGeom>
        </p:spPr>
        <p:txBody>
          <a:bodyPr lIns="91339" tIns="45669" rIns="91339" bIns="45669"/>
          <a:lstStyle/>
          <a:p>
            <a:fld id="{27258FFF-F925-446B-8502-81C933981705}" type="slidenum">
              <a:rPr lang="en-US" smtClean="0">
                <a:gradFill>
                  <a:gsLst>
                    <a:gs pos="2239">
                      <a:srgbClr val="505050"/>
                    </a:gs>
                    <a:gs pos="11940">
                      <a:srgbClr val="505050"/>
                    </a:gs>
                  </a:gsLst>
                  <a:lin ang="5400000" scaled="0"/>
                </a:gradFill>
              </a:rPr>
              <a:pPr/>
              <a:t>34</a:t>
            </a:fld>
            <a:endParaRPr lang="en-US">
              <a:gradFill>
                <a:gsLst>
                  <a:gs pos="2239">
                    <a:srgbClr val="505050"/>
                  </a:gs>
                  <a:gs pos="11940">
                    <a:srgbClr val="505050"/>
                  </a:gs>
                </a:gsLst>
                <a:lin ang="5400000" scaled="0"/>
              </a:gradFill>
            </a:endParaRPr>
          </a:p>
        </p:txBody>
      </p:sp>
    </p:spTree>
    <p:extLst>
      <p:ext uri="{BB962C8B-B14F-4D97-AF65-F5344CB8AC3E}">
        <p14:creationId xmlns:p14="http://schemas.microsoft.com/office/powerpoint/2010/main" val="1056022030"/>
      </p:ext>
    </p:extLst>
  </p:cSld>
  <p:clrMapOvr>
    <a:overrideClrMapping bg1="lt1" tx1="dk1" bg2="lt2" tx2="dk2" accent1="accent1" accent2="accent2" accent3="accent3" accent4="accent4" accent5="accent5" accent6="accent6" hlink="hlink" folHlink="folHlink"/>
  </p:clrMapOvr>
  <p:transition xmlns:p14="http://schemas.microsoft.com/office/powerpoint/2010/main">
    <p:fade/>
  </p:transitio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7887337" y="-318"/>
            <a:ext cx="4549140" cy="6995160"/>
          </a:xfrm>
          <a:prstGeom prst="rect">
            <a:avLst/>
          </a:prstGeom>
        </p:spPr>
      </p:pic>
      <p:sp>
        <p:nvSpPr>
          <p:cNvPr id="5" name="Title 4"/>
          <p:cNvSpPr>
            <a:spLocks noGrp="1"/>
          </p:cNvSpPr>
          <p:nvPr>
            <p:ph type="title"/>
          </p:nvPr>
        </p:nvSpPr>
        <p:spPr/>
        <p:txBody>
          <a:bodyPr/>
          <a:lstStyle/>
          <a:p>
            <a:r>
              <a:rPr lang="en-US" dirty="0" smtClean="0"/>
              <a:t>Get Started – Next Steps for Partners</a:t>
            </a:r>
            <a:endParaRPr lang="en-US" dirty="0"/>
          </a:p>
        </p:txBody>
      </p:sp>
      <p:sp>
        <p:nvSpPr>
          <p:cNvPr id="4" name="Slide Number Placeholder 3"/>
          <p:cNvSpPr>
            <a:spLocks noGrp="1"/>
          </p:cNvSpPr>
          <p:nvPr>
            <p:ph type="sldNum" sz="quarter" idx="4294967295"/>
          </p:nvPr>
        </p:nvSpPr>
        <p:spPr>
          <a:xfrm>
            <a:off x="11869750" y="6689736"/>
            <a:ext cx="566737" cy="136525"/>
          </a:xfrm>
          <a:prstGeom prst="rect">
            <a:avLst/>
          </a:prstGeom>
        </p:spPr>
        <p:txBody>
          <a:bodyPr lIns="91339" tIns="45669" rIns="91339" bIns="45669"/>
          <a:lstStyle/>
          <a:p>
            <a:fld id="{27258FFF-F925-446B-8502-81C933981705}" type="slidenum">
              <a:rPr lang="en-US" smtClean="0">
                <a:solidFill>
                  <a:schemeClr val="bg1"/>
                </a:solidFill>
              </a:rPr>
              <a:pPr/>
              <a:t>35</a:t>
            </a:fld>
            <a:endParaRPr lang="en-US">
              <a:solidFill>
                <a:schemeClr val="bg1"/>
              </a:solidFill>
            </a:endParaRPr>
          </a:p>
        </p:txBody>
      </p:sp>
      <p:sp>
        <p:nvSpPr>
          <p:cNvPr id="7" name="Rectangle 6"/>
          <p:cNvSpPr/>
          <p:nvPr/>
        </p:nvSpPr>
        <p:spPr>
          <a:xfrm>
            <a:off x="462169" y="1419609"/>
            <a:ext cx="7150609" cy="2194561"/>
          </a:xfrm>
          <a:prstGeom prst="rect">
            <a:avLst/>
          </a:prstGeom>
          <a:solidFill>
            <a:schemeClr val="tx2"/>
          </a:solidFill>
          <a:ln w="12700">
            <a:noFill/>
          </a:ln>
        </p:spPr>
        <p:txBody>
          <a:bodyPr wrap="square" lIns="137001" tIns="45669" rIns="137001" bIns="45669" anchor="ctr">
            <a:noAutofit/>
          </a:bodyPr>
          <a:lstStyle/>
          <a:p>
            <a:pPr marL="0" lvl="1" fontAlgn="base">
              <a:buSzPct val="90000"/>
            </a:pPr>
            <a:r>
              <a:rPr lang="en-US" sz="2900" dirty="0">
                <a:ln w="3175">
                  <a:noFill/>
                </a:ln>
                <a:solidFill>
                  <a:schemeClr val="bg1"/>
                </a:solidFill>
                <a:latin typeface="Segoe UI Light"/>
                <a:cs typeface="Segoe UI" pitchFamily="34" charset="0"/>
              </a:rPr>
              <a:t>Sign up for Ramp Up </a:t>
            </a:r>
          </a:p>
          <a:p>
            <a:pPr marL="0" lvl="1" fontAlgn="base">
              <a:buSzPct val="90000"/>
            </a:pPr>
            <a:r>
              <a:rPr lang="en-US" sz="2900" dirty="0">
                <a:ln w="3175">
                  <a:noFill/>
                </a:ln>
                <a:solidFill>
                  <a:schemeClr val="bg1"/>
                </a:solidFill>
                <a:latin typeface="Segoe UI Light"/>
                <a:cs typeface="Segoe UI" pitchFamily="34" charset="0"/>
              </a:rPr>
              <a:t>virtual event</a:t>
            </a:r>
          </a:p>
          <a:p>
            <a:pPr marL="0" lvl="1" fontAlgn="base">
              <a:buSzPct val="90000"/>
            </a:pPr>
            <a:r>
              <a:rPr lang="en-US" sz="2900" dirty="0">
                <a:ln w="3175">
                  <a:noFill/>
                </a:ln>
                <a:solidFill>
                  <a:schemeClr val="bg1"/>
                </a:solidFill>
                <a:latin typeface="Segoe UI Light"/>
                <a:cs typeface="Segoe UI" pitchFamily="34" charset="0"/>
              </a:rPr>
              <a:t>&amp; get the technical </a:t>
            </a:r>
          </a:p>
          <a:p>
            <a:pPr marL="0" lvl="1" fontAlgn="base">
              <a:buSzPct val="90000"/>
            </a:pPr>
            <a:r>
              <a:rPr lang="en-US" sz="2900" dirty="0">
                <a:ln w="3175">
                  <a:noFill/>
                </a:ln>
                <a:solidFill>
                  <a:schemeClr val="bg1"/>
                </a:solidFill>
                <a:latin typeface="Segoe UI Light"/>
                <a:cs typeface="Segoe UI" pitchFamily="34" charset="0"/>
              </a:rPr>
              <a:t>skills you need</a:t>
            </a:r>
          </a:p>
        </p:txBody>
      </p:sp>
      <p:sp>
        <p:nvSpPr>
          <p:cNvPr id="8" name="Rectangle 7"/>
          <p:cNvSpPr/>
          <p:nvPr/>
        </p:nvSpPr>
        <p:spPr>
          <a:xfrm>
            <a:off x="4035723" y="1419609"/>
            <a:ext cx="3486893" cy="2194561"/>
          </a:xfrm>
          <a:prstGeom prst="rect">
            <a:avLst/>
          </a:prstGeom>
          <a:solidFill>
            <a:schemeClr val="bg1">
              <a:lumMod val="95000"/>
            </a:schemeClr>
          </a:solidFill>
        </p:spPr>
        <p:txBody>
          <a:bodyPr wrap="square" lIns="365340" tIns="91339" rIns="182670" bIns="91339" anchor="t">
            <a:noAutofit/>
          </a:bodyPr>
          <a:lstStyle/>
          <a:p>
            <a:pPr>
              <a:spcBef>
                <a:spcPts val="400"/>
              </a:spcBef>
            </a:pPr>
            <a:r>
              <a:rPr lang="en-US" sz="2000" dirty="0">
                <a:solidFill>
                  <a:srgbClr val="008272"/>
                </a:solidFill>
                <a:latin typeface="+mj-lt"/>
                <a:cs typeface="Segoe UI Light" panose="020B0502040204020203" pitchFamily="34" charset="0"/>
                <a:hlinkClick r:id="rId4"/>
              </a:rPr>
              <a:t>http://aka.ms/AzureOpen</a:t>
            </a:r>
            <a:r>
              <a:rPr lang="en-US" sz="2000" dirty="0">
                <a:solidFill>
                  <a:srgbClr val="008272"/>
                </a:solidFill>
                <a:latin typeface="+mj-lt"/>
                <a:cs typeface="Segoe UI Light" panose="020B0502040204020203" pitchFamily="34" charset="0"/>
              </a:rPr>
              <a:t> </a:t>
            </a:r>
          </a:p>
          <a:p>
            <a:pPr>
              <a:spcBef>
                <a:spcPts val="400"/>
              </a:spcBef>
            </a:pPr>
            <a:endParaRPr lang="en-US" sz="2000" dirty="0">
              <a:solidFill>
                <a:schemeClr val="tx2"/>
              </a:solidFill>
              <a:latin typeface="+mj-lt"/>
              <a:cs typeface="Segoe UI Light" panose="020B0502040204020203" pitchFamily="34" charset="0"/>
            </a:endParaRPr>
          </a:p>
          <a:p>
            <a:pPr>
              <a:spcBef>
                <a:spcPts val="400"/>
              </a:spcBef>
            </a:pPr>
            <a:r>
              <a:rPr lang="en-US" sz="2000" dirty="0">
                <a:solidFill>
                  <a:srgbClr val="008272"/>
                </a:solidFill>
                <a:latin typeface="+mj-lt"/>
                <a:hlinkClick r:id="rId5"/>
              </a:rPr>
              <a:t>http://aka.ms/</a:t>
            </a:r>
          </a:p>
          <a:p>
            <a:pPr>
              <a:spcBef>
                <a:spcPts val="400"/>
              </a:spcBef>
            </a:pPr>
            <a:r>
              <a:rPr lang="en-US" sz="2000">
                <a:solidFill>
                  <a:srgbClr val="008272"/>
                </a:solidFill>
                <a:latin typeface="+mj-lt"/>
                <a:hlinkClick r:id="rId5"/>
              </a:rPr>
              <a:t>SMBLearningPath</a:t>
            </a:r>
            <a:r>
              <a:rPr lang="en-US" sz="2000" dirty="0">
                <a:solidFill>
                  <a:srgbClr val="008272"/>
                </a:solidFill>
                <a:latin typeface="+mj-lt"/>
              </a:rPr>
              <a:t> </a:t>
            </a:r>
          </a:p>
          <a:p>
            <a:pPr>
              <a:spcBef>
                <a:spcPts val="400"/>
              </a:spcBef>
            </a:pPr>
            <a:endParaRPr lang="en-US" sz="2400" dirty="0">
              <a:solidFill>
                <a:schemeClr val="tx2"/>
              </a:solidFill>
              <a:latin typeface="+mj-lt"/>
              <a:cs typeface="Segoe UI Light" panose="020B0502040204020203" pitchFamily="34" charset="0"/>
            </a:endParaRPr>
          </a:p>
        </p:txBody>
      </p:sp>
      <p:sp>
        <p:nvSpPr>
          <p:cNvPr id="10" name="Rectangle 9"/>
          <p:cNvSpPr/>
          <p:nvPr/>
        </p:nvSpPr>
        <p:spPr>
          <a:xfrm>
            <a:off x="462169" y="3736515"/>
            <a:ext cx="7150609" cy="2194561"/>
          </a:xfrm>
          <a:prstGeom prst="rect">
            <a:avLst/>
          </a:prstGeom>
          <a:solidFill>
            <a:schemeClr val="accent1"/>
          </a:solidFill>
          <a:ln w="12700">
            <a:noFill/>
          </a:ln>
        </p:spPr>
        <p:txBody>
          <a:bodyPr wrap="square" lIns="137001" tIns="45669" rIns="91339" bIns="45669" anchor="ctr">
            <a:noAutofit/>
          </a:bodyPr>
          <a:lstStyle/>
          <a:p>
            <a:pPr marL="0" lvl="1" fontAlgn="base">
              <a:buSzPct val="90000"/>
            </a:pPr>
            <a:r>
              <a:rPr lang="en-US" sz="2900" dirty="0">
                <a:ln w="3175">
                  <a:noFill/>
                </a:ln>
                <a:solidFill>
                  <a:schemeClr val="bg1"/>
                </a:solidFill>
                <a:latin typeface="Segoe UI Light"/>
                <a:cs typeface="Segoe UI" pitchFamily="34" charset="0"/>
              </a:rPr>
              <a:t>Find marketing </a:t>
            </a:r>
          </a:p>
          <a:p>
            <a:pPr marL="0" lvl="1" fontAlgn="base">
              <a:buSzPct val="90000"/>
            </a:pPr>
            <a:r>
              <a:rPr lang="en-US" sz="2900" dirty="0">
                <a:ln w="3175">
                  <a:noFill/>
                </a:ln>
                <a:solidFill>
                  <a:schemeClr val="bg1"/>
                </a:solidFill>
                <a:latin typeface="Segoe UI Light"/>
                <a:cs typeface="Segoe UI" pitchFamily="34" charset="0"/>
              </a:rPr>
              <a:t>content </a:t>
            </a:r>
          </a:p>
          <a:p>
            <a:pPr marL="0" lvl="1" fontAlgn="base">
              <a:buSzPct val="90000"/>
            </a:pPr>
            <a:r>
              <a:rPr lang="en-US" sz="2900" dirty="0">
                <a:ln w="3175">
                  <a:noFill/>
                </a:ln>
                <a:solidFill>
                  <a:schemeClr val="bg1"/>
                </a:solidFill>
                <a:latin typeface="Segoe UI Light"/>
                <a:cs typeface="Segoe UI" pitchFamily="34" charset="0"/>
              </a:rPr>
              <a:t>on the Partner </a:t>
            </a:r>
          </a:p>
          <a:p>
            <a:pPr marL="0" lvl="1" fontAlgn="base">
              <a:buSzPct val="90000"/>
            </a:pPr>
            <a:r>
              <a:rPr lang="en-US" sz="2900" dirty="0">
                <a:ln w="3175">
                  <a:noFill/>
                </a:ln>
                <a:solidFill>
                  <a:schemeClr val="bg1"/>
                </a:solidFill>
                <a:latin typeface="Segoe UI Light"/>
                <a:cs typeface="Segoe UI" pitchFamily="34" charset="0"/>
              </a:rPr>
              <a:t>Marketing </a:t>
            </a:r>
          </a:p>
          <a:p>
            <a:pPr marL="0" lvl="1" fontAlgn="base">
              <a:buSzPct val="90000"/>
            </a:pPr>
            <a:r>
              <a:rPr lang="en-US" sz="2900" dirty="0">
                <a:ln w="3175">
                  <a:noFill/>
                </a:ln>
                <a:solidFill>
                  <a:schemeClr val="bg1"/>
                </a:solidFill>
                <a:latin typeface="Segoe UI Light"/>
                <a:cs typeface="Segoe UI" pitchFamily="34" charset="0"/>
              </a:rPr>
              <a:t>Center</a:t>
            </a:r>
            <a:endParaRPr lang="en-US" sz="3500" dirty="0">
              <a:ln w="3175">
                <a:noFill/>
              </a:ln>
              <a:solidFill>
                <a:schemeClr val="bg1"/>
              </a:solidFill>
              <a:latin typeface="Segoe UI Light"/>
              <a:cs typeface="Segoe UI" pitchFamily="34" charset="0"/>
            </a:endParaRPr>
          </a:p>
        </p:txBody>
      </p:sp>
      <p:sp>
        <p:nvSpPr>
          <p:cNvPr id="11" name="Rectangle 10"/>
          <p:cNvSpPr/>
          <p:nvPr/>
        </p:nvSpPr>
        <p:spPr>
          <a:xfrm>
            <a:off x="4028344" y="3736512"/>
            <a:ext cx="3486893" cy="2194561"/>
          </a:xfrm>
          <a:prstGeom prst="rect">
            <a:avLst/>
          </a:prstGeom>
          <a:solidFill>
            <a:schemeClr val="bg1">
              <a:lumMod val="95000"/>
            </a:schemeClr>
          </a:solidFill>
        </p:spPr>
        <p:txBody>
          <a:bodyPr wrap="square" lIns="365340" tIns="91339" rIns="182670" bIns="91339" anchor="t">
            <a:noAutofit/>
          </a:bodyPr>
          <a:lstStyle/>
          <a:p>
            <a:pPr>
              <a:spcBef>
                <a:spcPts val="400"/>
              </a:spcBef>
            </a:pPr>
            <a:r>
              <a:rPr lang="en-NZ" sz="2000" dirty="0">
                <a:solidFill>
                  <a:srgbClr val="008272"/>
                </a:solidFill>
                <a:latin typeface="+mj-lt"/>
                <a:hlinkClick r:id="rId6"/>
              </a:rPr>
              <a:t>http://aka.ms/AzureVAR</a:t>
            </a:r>
            <a:endParaRPr lang="en-NZ" sz="2000" dirty="0">
              <a:solidFill>
                <a:srgbClr val="008272"/>
              </a:solidFill>
              <a:latin typeface="+mj-lt"/>
            </a:endParaRPr>
          </a:p>
          <a:p>
            <a:pPr>
              <a:spcBef>
                <a:spcPts val="400"/>
              </a:spcBef>
            </a:pPr>
            <a:endParaRPr lang="en-US" sz="2400" dirty="0">
              <a:latin typeface="+mj-lt"/>
              <a:hlinkClick r:id=""/>
            </a:endParaRPr>
          </a:p>
          <a:p>
            <a:pPr>
              <a:spcBef>
                <a:spcPts val="400"/>
              </a:spcBef>
            </a:pPr>
            <a:r>
              <a:rPr lang="en-US" sz="2000" dirty="0">
                <a:latin typeface="+mj-lt"/>
                <a:hlinkClick r:id=""/>
              </a:rPr>
              <a:t>http</a:t>
            </a:r>
            <a:r>
              <a:rPr lang="en-US" sz="2000" dirty="0">
                <a:latin typeface="+mj-lt"/>
                <a:hlinkClick r:id="rId7"/>
              </a:rPr>
              <a:t>://aka.ms/</a:t>
            </a:r>
          </a:p>
          <a:p>
            <a:pPr>
              <a:spcBef>
                <a:spcPts val="400"/>
              </a:spcBef>
            </a:pPr>
            <a:r>
              <a:rPr lang="en-US" sz="2000" dirty="0" err="1">
                <a:latin typeface="+mj-lt"/>
                <a:hlinkClick r:id="rId7"/>
              </a:rPr>
              <a:t>AheadoftheGame</a:t>
            </a:r>
            <a:endParaRPr lang="en-US" sz="2000" dirty="0">
              <a:solidFill>
                <a:schemeClr val="accent1"/>
              </a:solidFill>
              <a:latin typeface="+mj-lt"/>
              <a:cs typeface="Segoe UI Light" panose="020B0502040204020203" pitchFamily="34" charset="0"/>
            </a:endParaRPr>
          </a:p>
        </p:txBody>
      </p:sp>
      <p:sp>
        <p:nvSpPr>
          <p:cNvPr id="2" name="Isosceles Triangle 1"/>
          <p:cNvSpPr/>
          <p:nvPr/>
        </p:nvSpPr>
        <p:spPr bwMode="auto">
          <a:xfrm rot="5400000" flipH="1">
            <a:off x="4028331" y="1587689"/>
            <a:ext cx="274320" cy="274321"/>
          </a:xfrm>
          <a:prstGeom prst="triangle">
            <a:avLst>
              <a:gd name="adj" fmla="val 0"/>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670" tIns="146135" rIns="182670" bIns="146135" numCol="1" spcCol="0" rtlCol="0" fromWordArt="0" anchor="t" anchorCtr="0" forceAA="0" compatLnSpc="1">
            <a:prstTxWarp prst="textNoShape">
              <a:avLst/>
            </a:prstTxWarp>
            <a:noAutofit/>
          </a:bodyPr>
          <a:lstStyle/>
          <a:p>
            <a:pPr algn="ctr" defTabSz="931397" fontAlgn="base">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9" name="Isosceles Triangle 8"/>
          <p:cNvSpPr/>
          <p:nvPr/>
        </p:nvSpPr>
        <p:spPr bwMode="auto">
          <a:xfrm rot="5400000" flipH="1">
            <a:off x="4028331" y="3859790"/>
            <a:ext cx="274320" cy="274321"/>
          </a:xfrm>
          <a:prstGeom prst="triangle">
            <a:avLst>
              <a:gd name="adj" fmla="val 0"/>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670" tIns="146135" rIns="182670" bIns="146135" numCol="1" spcCol="0" rtlCol="0" fromWordArt="0" anchor="t" anchorCtr="0" forceAA="0" compatLnSpc="1">
            <a:prstTxWarp prst="textNoShape">
              <a:avLst/>
            </a:prstTxWarp>
            <a:noAutofit/>
          </a:bodyPr>
          <a:lstStyle/>
          <a:p>
            <a:pPr algn="ctr" defTabSz="931397" fontAlgn="base">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2" name="TextBox 11"/>
          <p:cNvSpPr txBox="1"/>
          <p:nvPr/>
        </p:nvSpPr>
        <p:spPr>
          <a:xfrm>
            <a:off x="143437" y="6061502"/>
            <a:ext cx="8059271" cy="640696"/>
          </a:xfrm>
          <a:prstGeom prst="rect">
            <a:avLst/>
          </a:prstGeom>
          <a:noFill/>
        </p:spPr>
        <p:txBody>
          <a:bodyPr wrap="square" lIns="182670" tIns="146135" rIns="182670" bIns="146135" rtlCol="0">
            <a:spAutoFit/>
          </a:bodyPr>
          <a:lstStyle/>
          <a:p>
            <a:pPr>
              <a:lnSpc>
                <a:spcPct val="90000"/>
              </a:lnSpc>
              <a:spcAft>
                <a:spcPts val="600"/>
              </a:spcAft>
            </a:pPr>
            <a:r>
              <a:rPr lang="en-US" sz="2400" dirty="0">
                <a:gradFill>
                  <a:gsLst>
                    <a:gs pos="2917">
                      <a:schemeClr val="tx1"/>
                    </a:gs>
                    <a:gs pos="30000">
                      <a:schemeClr val="tx1"/>
                    </a:gs>
                  </a:gsLst>
                  <a:lin ang="5400000" scaled="0"/>
                </a:gradFill>
              </a:rPr>
              <a:t>Join the </a:t>
            </a:r>
            <a:r>
              <a:rPr lang="en-US" sz="2400" dirty="0">
                <a:gradFill>
                  <a:gsLst>
                    <a:gs pos="2917">
                      <a:schemeClr val="tx1"/>
                    </a:gs>
                    <a:gs pos="30000">
                      <a:schemeClr val="tx1"/>
                    </a:gs>
                  </a:gsLst>
                  <a:lin ang="5400000" scaled="0"/>
                </a:gradFill>
                <a:hlinkClick r:id="rId8"/>
              </a:rPr>
              <a:t>Cloud Partner Community </a:t>
            </a:r>
            <a:r>
              <a:rPr lang="en-US" sz="2400" dirty="0">
                <a:gradFill>
                  <a:gsLst>
                    <a:gs pos="2917">
                      <a:schemeClr val="tx1"/>
                    </a:gs>
                    <a:gs pos="30000">
                      <a:schemeClr val="tx1"/>
                    </a:gs>
                  </a:gsLst>
                  <a:lin ang="5400000" scaled="0"/>
                </a:gradFill>
              </a:rPr>
              <a:t>group on Yammer</a:t>
            </a:r>
          </a:p>
        </p:txBody>
      </p:sp>
    </p:spTree>
    <p:extLst>
      <p:ext uri="{BB962C8B-B14F-4D97-AF65-F5344CB8AC3E}">
        <p14:creationId xmlns:p14="http://schemas.microsoft.com/office/powerpoint/2010/main" val="256767834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Azure Purchasing Options</a:t>
            </a:r>
          </a:p>
        </p:txBody>
      </p:sp>
      <p:sp>
        <p:nvSpPr>
          <p:cNvPr id="3" name="Slide Number Placeholder 2"/>
          <p:cNvSpPr>
            <a:spLocks noGrp="1"/>
          </p:cNvSpPr>
          <p:nvPr>
            <p:ph type="sldNum" sz="quarter" idx="4294967295"/>
          </p:nvPr>
        </p:nvSpPr>
        <p:spPr>
          <a:xfrm>
            <a:off x="11869750" y="6689736"/>
            <a:ext cx="566737" cy="136525"/>
          </a:xfrm>
          <a:prstGeom prst="rect">
            <a:avLst/>
          </a:prstGeom>
        </p:spPr>
        <p:txBody>
          <a:bodyPr lIns="91339" tIns="45669" rIns="91339" bIns="45669"/>
          <a:lstStyle/>
          <a:p>
            <a:fld id="{27258FFF-F925-446B-8502-81C933981705}" type="slidenum">
              <a:rPr>
                <a:solidFill>
                  <a:srgbClr val="FFFFFF"/>
                </a:solidFill>
              </a:rPr>
              <a:pPr/>
              <a:t>36</a:t>
            </a:fld>
            <a:endParaRPr>
              <a:solidFill>
                <a:srgbClr val="FFFFFF"/>
              </a:solidFill>
            </a:endParaRPr>
          </a:p>
        </p:txBody>
      </p:sp>
      <p:sp>
        <p:nvSpPr>
          <p:cNvPr id="6" name="TextBox 5"/>
          <p:cNvSpPr txBox="1"/>
          <p:nvPr/>
        </p:nvSpPr>
        <p:spPr>
          <a:xfrm>
            <a:off x="462754" y="2121919"/>
            <a:ext cx="2744107" cy="3159986"/>
          </a:xfrm>
          <a:prstGeom prst="rect">
            <a:avLst/>
          </a:prstGeom>
          <a:solidFill>
            <a:schemeClr val="tx2"/>
          </a:solidFill>
          <a:ln>
            <a:noFill/>
          </a:ln>
          <a:extLst/>
        </p:spPr>
        <p:txBody>
          <a:bodyPr wrap="square" lIns="137001" tIns="91339" rIns="137001" bIns="91339" rtlCol="0" anchor="t" anchorCtr="0">
            <a:noAutofit/>
          </a:bodyPr>
          <a:lstStyle>
            <a:defPPr>
              <a:defRPr lang="en-US"/>
            </a:defPPr>
            <a:lvl1pPr algn="ctr">
              <a:defRPr sz="2400">
                <a:ln>
                  <a:solidFill>
                    <a:srgbClr val="FFFFFF">
                      <a:alpha val="0"/>
                    </a:srgbClr>
                  </a:solidFill>
                </a:ln>
                <a:solidFill>
                  <a:srgbClr val="FFFFFF"/>
                </a:solidFill>
                <a:latin typeface="+mj-lt"/>
                <a:ea typeface="Segoe UI" pitchFamily="34" charset="0"/>
                <a:cs typeface="Segoe UI" pitchFamily="34" charset="0"/>
              </a:defRPr>
            </a:lvl1pPr>
          </a:lstStyle>
          <a:p>
            <a:pPr marL="53913" algn="l"/>
            <a:r>
              <a:rPr lang="en-US" dirty="0" smtClean="0">
                <a:ln>
                  <a:noFill/>
                </a:ln>
              </a:rPr>
              <a:t>Pay As You </a:t>
            </a:r>
            <a:r>
              <a:rPr lang="en-US" dirty="0">
                <a:ln>
                  <a:noFill/>
                </a:ln>
              </a:rPr>
              <a:t>G</a:t>
            </a:r>
            <a:r>
              <a:rPr lang="en-US" dirty="0" smtClean="0">
                <a:ln>
                  <a:noFill/>
                </a:ln>
              </a:rPr>
              <a:t>o</a:t>
            </a:r>
            <a:endParaRPr lang="en-US" dirty="0">
              <a:ln>
                <a:noFill/>
              </a:ln>
            </a:endParaRPr>
          </a:p>
        </p:txBody>
      </p:sp>
      <p:sp>
        <p:nvSpPr>
          <p:cNvPr id="7" name="Rectangle 6"/>
          <p:cNvSpPr/>
          <p:nvPr/>
        </p:nvSpPr>
        <p:spPr bwMode="auto">
          <a:xfrm>
            <a:off x="448759" y="2661844"/>
            <a:ext cx="2749225" cy="2521053"/>
          </a:xfrm>
          <a:prstGeom prst="rect">
            <a:avLst/>
          </a:prstGeom>
          <a:solidFill>
            <a:schemeClr val="bg1">
              <a:lumMod val="95000"/>
            </a:schemeClr>
          </a:solidFill>
        </p:spPr>
        <p:txBody>
          <a:bodyPr vert="horz" wrap="square" lIns="91339" tIns="182670" rIns="91339" bIns="91339" rtlCol="0" anchor="ctr" anchorCtr="0">
            <a:no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defTabSz="931525">
              <a:spcBef>
                <a:spcPts val="800"/>
              </a:spcBef>
            </a:pPr>
            <a:r>
              <a:rPr lang="en-US" dirty="0" smtClean="0">
                <a:solidFill>
                  <a:srgbClr val="505050"/>
                </a:solidFill>
              </a:rPr>
              <a:t>Zero upfront, cancel anytime</a:t>
            </a:r>
            <a:endParaRPr lang="en-US" dirty="0">
              <a:solidFill>
                <a:srgbClr val="505050"/>
              </a:solidFill>
            </a:endParaRPr>
          </a:p>
          <a:p>
            <a:pPr defTabSz="931525">
              <a:spcBef>
                <a:spcPts val="800"/>
              </a:spcBef>
            </a:pPr>
            <a:r>
              <a:rPr lang="en-US" dirty="0" smtClean="0">
                <a:solidFill>
                  <a:srgbClr val="505050"/>
                </a:solidFill>
              </a:rPr>
              <a:t>No long-term commitment</a:t>
            </a:r>
            <a:endParaRPr lang="en-US" dirty="0">
              <a:solidFill>
                <a:srgbClr val="505050"/>
              </a:solidFill>
            </a:endParaRPr>
          </a:p>
        </p:txBody>
      </p:sp>
      <p:sp>
        <p:nvSpPr>
          <p:cNvPr id="9" name="TextBox 8"/>
          <p:cNvSpPr txBox="1"/>
          <p:nvPr/>
        </p:nvSpPr>
        <p:spPr>
          <a:xfrm>
            <a:off x="3373248" y="2110525"/>
            <a:ext cx="2744107" cy="3164605"/>
          </a:xfrm>
          <a:prstGeom prst="rect">
            <a:avLst/>
          </a:prstGeom>
          <a:solidFill>
            <a:schemeClr val="tx2"/>
          </a:solidFill>
          <a:ln>
            <a:noFill/>
          </a:ln>
          <a:extLst/>
        </p:spPr>
        <p:txBody>
          <a:bodyPr wrap="square" lIns="137001" tIns="91339" rIns="137001" bIns="91339" rtlCol="0" anchor="t" anchorCtr="0">
            <a:noAutofit/>
          </a:bodyPr>
          <a:lstStyle>
            <a:defPPr>
              <a:defRPr lang="en-US"/>
            </a:defPPr>
            <a:lvl1pPr algn="ctr">
              <a:defRPr sz="2400">
                <a:ln>
                  <a:solidFill>
                    <a:srgbClr val="FFFFFF">
                      <a:alpha val="0"/>
                    </a:srgbClr>
                  </a:solidFill>
                </a:ln>
                <a:solidFill>
                  <a:srgbClr val="FFFFFF"/>
                </a:solidFill>
                <a:latin typeface="+mj-lt"/>
                <a:ea typeface="Segoe UI" pitchFamily="34" charset="0"/>
                <a:cs typeface="Segoe UI" pitchFamily="34" charset="0"/>
              </a:defRPr>
            </a:lvl1pPr>
          </a:lstStyle>
          <a:p>
            <a:pPr marL="1587" algn="l"/>
            <a:r>
              <a:rPr lang="en-US" dirty="0" smtClean="0">
                <a:ln>
                  <a:noFill/>
                </a:ln>
              </a:rPr>
              <a:t>6- or 12-months</a:t>
            </a:r>
            <a:endParaRPr lang="en-US" dirty="0">
              <a:ln>
                <a:noFill/>
              </a:ln>
            </a:endParaRPr>
          </a:p>
        </p:txBody>
      </p:sp>
      <p:sp>
        <p:nvSpPr>
          <p:cNvPr id="10" name="Rectangle 9"/>
          <p:cNvSpPr/>
          <p:nvPr/>
        </p:nvSpPr>
        <p:spPr bwMode="auto">
          <a:xfrm>
            <a:off x="3370672" y="2691393"/>
            <a:ext cx="2747523" cy="2521053"/>
          </a:xfrm>
          <a:prstGeom prst="rect">
            <a:avLst/>
          </a:prstGeom>
          <a:solidFill>
            <a:schemeClr val="bg1">
              <a:lumMod val="95000"/>
            </a:schemeClr>
          </a:solidFill>
        </p:spPr>
        <p:txBody>
          <a:bodyPr vert="horz" wrap="square" lIns="91339" tIns="182670" rIns="91339" bIns="91339" rtlCol="0" anchor="ctr" anchorCtr="0">
            <a:no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defTabSz="931525">
              <a:spcBef>
                <a:spcPts val="800"/>
              </a:spcBef>
            </a:pPr>
            <a:r>
              <a:rPr lang="en-US" dirty="0" smtClean="0">
                <a:solidFill>
                  <a:srgbClr val="505050"/>
                </a:solidFill>
              </a:rPr>
              <a:t>Monetary Commitments starting at $500/</a:t>
            </a:r>
            <a:r>
              <a:rPr lang="en-US" dirty="0" err="1" smtClean="0">
                <a:solidFill>
                  <a:srgbClr val="505050"/>
                </a:solidFill>
              </a:rPr>
              <a:t>mo</a:t>
            </a:r>
            <a:r>
              <a:rPr lang="en-US" dirty="0" smtClean="0">
                <a:solidFill>
                  <a:srgbClr val="505050"/>
                </a:solidFill>
              </a:rPr>
              <a:t>  </a:t>
            </a:r>
            <a:endParaRPr lang="en-US" dirty="0">
              <a:solidFill>
                <a:srgbClr val="505050"/>
              </a:solidFill>
            </a:endParaRPr>
          </a:p>
        </p:txBody>
      </p:sp>
      <p:sp>
        <p:nvSpPr>
          <p:cNvPr id="11" name="TextBox 10"/>
          <p:cNvSpPr txBox="1"/>
          <p:nvPr/>
        </p:nvSpPr>
        <p:spPr>
          <a:xfrm>
            <a:off x="9222199" y="2110525"/>
            <a:ext cx="2744107" cy="3164605"/>
          </a:xfrm>
          <a:prstGeom prst="rect">
            <a:avLst/>
          </a:prstGeom>
          <a:solidFill>
            <a:schemeClr val="accent2"/>
          </a:solidFill>
          <a:ln>
            <a:noFill/>
          </a:ln>
          <a:extLst/>
        </p:spPr>
        <p:txBody>
          <a:bodyPr wrap="square" lIns="137001" tIns="91339" rIns="137001" bIns="91339" rtlCol="0" anchor="t" anchorCtr="0">
            <a:noAutofit/>
          </a:bodyPr>
          <a:lstStyle>
            <a:defPPr>
              <a:defRPr lang="en-US"/>
            </a:defPPr>
            <a:lvl1pPr algn="ctr">
              <a:defRPr sz="2400">
                <a:ln>
                  <a:solidFill>
                    <a:srgbClr val="FFFFFF">
                      <a:alpha val="0"/>
                    </a:srgbClr>
                  </a:solidFill>
                </a:ln>
                <a:solidFill>
                  <a:srgbClr val="FFFFFF"/>
                </a:solidFill>
                <a:latin typeface="+mj-lt"/>
                <a:ea typeface="Segoe UI" pitchFamily="34" charset="0"/>
                <a:cs typeface="Segoe UI" pitchFamily="34" charset="0"/>
              </a:defRPr>
            </a:lvl1pPr>
          </a:lstStyle>
          <a:p>
            <a:pPr marL="53913" algn="l"/>
            <a:r>
              <a:rPr lang="en-US" dirty="0" smtClean="0">
                <a:ln>
                  <a:noFill/>
                </a:ln>
              </a:rPr>
              <a:t>Longer-term</a:t>
            </a:r>
            <a:endParaRPr lang="en-US" dirty="0">
              <a:ln>
                <a:noFill/>
              </a:ln>
            </a:endParaRPr>
          </a:p>
        </p:txBody>
      </p:sp>
      <p:sp>
        <p:nvSpPr>
          <p:cNvPr id="12" name="Rectangle 11"/>
          <p:cNvSpPr/>
          <p:nvPr/>
        </p:nvSpPr>
        <p:spPr bwMode="auto">
          <a:xfrm>
            <a:off x="9218772" y="2661844"/>
            <a:ext cx="2747523" cy="2521053"/>
          </a:xfrm>
          <a:prstGeom prst="rect">
            <a:avLst/>
          </a:prstGeom>
          <a:solidFill>
            <a:schemeClr val="bg1">
              <a:lumMod val="95000"/>
            </a:schemeClr>
          </a:solidFill>
        </p:spPr>
        <p:txBody>
          <a:bodyPr vert="horz" wrap="square" lIns="91339" tIns="182670" rIns="91339" bIns="91339" rtlCol="0" anchor="ctr" anchorCtr="0">
            <a:no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defTabSz="931525">
              <a:spcBef>
                <a:spcPts val="800"/>
              </a:spcBef>
            </a:pPr>
            <a:r>
              <a:rPr lang="en-US" dirty="0" smtClean="0">
                <a:solidFill>
                  <a:srgbClr val="505050"/>
                </a:solidFill>
              </a:rPr>
              <a:t>Offers additional </a:t>
            </a:r>
            <a:br>
              <a:rPr lang="en-US" dirty="0" smtClean="0">
                <a:solidFill>
                  <a:srgbClr val="505050"/>
                </a:solidFill>
              </a:rPr>
            </a:br>
            <a:r>
              <a:rPr lang="en-US" dirty="0" smtClean="0">
                <a:solidFill>
                  <a:srgbClr val="505050"/>
                </a:solidFill>
              </a:rPr>
              <a:t>discounts and terms as part of a deeper commitment to the platform</a:t>
            </a:r>
            <a:endParaRPr lang="en-US" dirty="0">
              <a:solidFill>
                <a:srgbClr val="505050"/>
              </a:solidFill>
            </a:endParaRPr>
          </a:p>
        </p:txBody>
      </p:sp>
      <p:sp>
        <p:nvSpPr>
          <p:cNvPr id="15" name="Right Brace 14"/>
          <p:cNvSpPr/>
          <p:nvPr/>
        </p:nvSpPr>
        <p:spPr>
          <a:xfrm rot="16200000">
            <a:off x="3194995" y="-907945"/>
            <a:ext cx="186000" cy="5658705"/>
          </a:xfrm>
          <a:prstGeom prst="rightBrace">
            <a:avLst/>
          </a:prstGeom>
          <a:noFill/>
          <a:ln w="9525">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txBody>
          <a:bodyPr lIns="91339" tIns="45669" rIns="91339" bIns="45669" rtlCol="0" anchor="ctr"/>
          <a:lstStyle/>
          <a:p>
            <a:pPr algn="ctr"/>
            <a:endParaRPr lang="en-US" dirty="0">
              <a:solidFill>
                <a:srgbClr val="000000"/>
              </a:solidFill>
              <a:cs typeface="Segoe UI" panose="020B0502040204020203" pitchFamily="34" charset="0"/>
            </a:endParaRPr>
          </a:p>
        </p:txBody>
      </p:sp>
      <p:sp>
        <p:nvSpPr>
          <p:cNvPr id="16" name="TextBox 15"/>
          <p:cNvSpPr txBox="1"/>
          <p:nvPr/>
        </p:nvSpPr>
        <p:spPr>
          <a:xfrm>
            <a:off x="517051" y="1501917"/>
            <a:ext cx="5546789" cy="276999"/>
          </a:xfrm>
          <a:prstGeom prst="rect">
            <a:avLst/>
          </a:prstGeom>
          <a:noFill/>
        </p:spPr>
        <p:txBody>
          <a:bodyPr wrap="square" lIns="0" tIns="0" rIns="0" bIns="0" rtlCol="0">
            <a:spAutoFit/>
          </a:bodyPr>
          <a:lstStyle/>
          <a:p>
            <a:pPr algn="ctr"/>
            <a:r>
              <a:rPr lang="en-US" dirty="0" smtClean="0">
                <a:solidFill>
                  <a:srgbClr val="505050"/>
                </a:solidFill>
                <a:latin typeface="Segoe UI Semibold" panose="020B0702040204020203" pitchFamily="34" charset="0"/>
                <a:cs typeface="Segoe UI Semibold" panose="020B0702040204020203" pitchFamily="34" charset="0"/>
              </a:rPr>
              <a:t>Direct on azure.Microsoft.com</a:t>
            </a:r>
          </a:p>
        </p:txBody>
      </p:sp>
      <p:sp>
        <p:nvSpPr>
          <p:cNvPr id="17" name="Right Brace 16"/>
          <p:cNvSpPr/>
          <p:nvPr/>
        </p:nvSpPr>
        <p:spPr>
          <a:xfrm rot="16200000">
            <a:off x="10493390" y="549805"/>
            <a:ext cx="186000" cy="2743200"/>
          </a:xfrm>
          <a:prstGeom prst="rightBrace">
            <a:avLst/>
          </a:prstGeom>
          <a:noFill/>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lIns="91339" tIns="45669" rIns="91339" bIns="45669" rtlCol="0" anchor="ctr"/>
          <a:lstStyle/>
          <a:p>
            <a:pPr algn="ctr"/>
            <a:endParaRPr lang="en-US" dirty="0">
              <a:solidFill>
                <a:srgbClr val="000000"/>
              </a:solidFill>
              <a:cs typeface="Segoe UI" panose="020B0502040204020203" pitchFamily="34" charset="0"/>
            </a:endParaRPr>
          </a:p>
        </p:txBody>
      </p:sp>
      <p:sp>
        <p:nvSpPr>
          <p:cNvPr id="18" name="TextBox 17"/>
          <p:cNvSpPr txBox="1"/>
          <p:nvPr/>
        </p:nvSpPr>
        <p:spPr>
          <a:xfrm>
            <a:off x="9188120" y="1506512"/>
            <a:ext cx="2760343" cy="276999"/>
          </a:xfrm>
          <a:prstGeom prst="rect">
            <a:avLst/>
          </a:prstGeom>
          <a:noFill/>
        </p:spPr>
        <p:txBody>
          <a:bodyPr wrap="square" lIns="0" tIns="0" rIns="0" bIns="0" rtlCol="0">
            <a:spAutoFit/>
          </a:bodyPr>
          <a:lstStyle/>
          <a:p>
            <a:pPr algn="ctr"/>
            <a:r>
              <a:rPr lang="en-US" dirty="0" smtClean="0">
                <a:solidFill>
                  <a:srgbClr val="505050"/>
                </a:solidFill>
                <a:latin typeface="Segoe UI Semibold" panose="020B0702040204020203" pitchFamily="34" charset="0"/>
                <a:cs typeface="Segoe UI Semibold" panose="020B0702040204020203" pitchFamily="34" charset="0"/>
              </a:rPr>
              <a:t>Enterprise Agreement</a:t>
            </a:r>
          </a:p>
        </p:txBody>
      </p:sp>
      <p:sp>
        <p:nvSpPr>
          <p:cNvPr id="19" name="TextBox 18"/>
          <p:cNvSpPr txBox="1"/>
          <p:nvPr/>
        </p:nvSpPr>
        <p:spPr>
          <a:xfrm>
            <a:off x="6297724" y="2105354"/>
            <a:ext cx="2744107" cy="3164605"/>
          </a:xfrm>
          <a:prstGeom prst="rect">
            <a:avLst/>
          </a:prstGeom>
          <a:solidFill>
            <a:schemeClr val="accent1"/>
          </a:solidFill>
          <a:ln>
            <a:noFill/>
          </a:ln>
          <a:extLst/>
        </p:spPr>
        <p:txBody>
          <a:bodyPr wrap="square" lIns="137001" tIns="91339" rIns="137001" bIns="91339" rtlCol="0" anchor="t" anchorCtr="0">
            <a:noAutofit/>
          </a:bodyPr>
          <a:lstStyle>
            <a:defPPr>
              <a:defRPr lang="en-US"/>
            </a:defPPr>
            <a:lvl1pPr algn="ctr">
              <a:defRPr sz="2400">
                <a:ln>
                  <a:solidFill>
                    <a:srgbClr val="FFFFFF">
                      <a:alpha val="0"/>
                    </a:srgbClr>
                  </a:solidFill>
                </a:ln>
                <a:solidFill>
                  <a:srgbClr val="FFFFFF"/>
                </a:solidFill>
                <a:latin typeface="+mj-lt"/>
                <a:ea typeface="Segoe UI" pitchFamily="34" charset="0"/>
                <a:cs typeface="Segoe UI" pitchFamily="34" charset="0"/>
              </a:defRPr>
            </a:lvl1pPr>
          </a:lstStyle>
          <a:p>
            <a:pPr marL="53913" algn="l"/>
            <a:r>
              <a:rPr lang="en-US" dirty="0" smtClean="0">
                <a:ln>
                  <a:noFill/>
                </a:ln>
              </a:rPr>
              <a:t>12-months</a:t>
            </a:r>
            <a:endParaRPr lang="en-US" dirty="0">
              <a:ln>
                <a:noFill/>
              </a:ln>
            </a:endParaRPr>
          </a:p>
        </p:txBody>
      </p:sp>
      <p:sp>
        <p:nvSpPr>
          <p:cNvPr id="20" name="Rectangle 19"/>
          <p:cNvSpPr/>
          <p:nvPr/>
        </p:nvSpPr>
        <p:spPr bwMode="auto">
          <a:xfrm>
            <a:off x="6296002" y="2661844"/>
            <a:ext cx="2747523" cy="2521053"/>
          </a:xfrm>
          <a:prstGeom prst="rect">
            <a:avLst/>
          </a:prstGeom>
          <a:solidFill>
            <a:schemeClr val="bg1">
              <a:lumMod val="95000"/>
            </a:schemeClr>
          </a:solidFill>
        </p:spPr>
        <p:txBody>
          <a:bodyPr vert="horz" wrap="square" lIns="91339" tIns="182670" rIns="91339" bIns="91339" rtlCol="0" anchor="ctr" anchorCtr="0">
            <a:no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defTabSz="931525">
              <a:spcBef>
                <a:spcPts val="800"/>
              </a:spcBef>
            </a:pPr>
            <a:r>
              <a:rPr lang="en-US" dirty="0" smtClean="0">
                <a:solidFill>
                  <a:srgbClr val="505050"/>
                </a:solidFill>
              </a:rPr>
              <a:t>Flexibility with Volume Licensing through a familiar vehicle for SMBs</a:t>
            </a:r>
          </a:p>
          <a:p>
            <a:pPr defTabSz="931525">
              <a:spcBef>
                <a:spcPts val="800"/>
              </a:spcBef>
            </a:pPr>
            <a:r>
              <a:rPr lang="en-US" dirty="0" smtClean="0">
                <a:solidFill>
                  <a:srgbClr val="505050"/>
                </a:solidFill>
              </a:rPr>
              <a:t>Opportunity for partners to earn margins/incentives</a:t>
            </a:r>
            <a:endParaRPr lang="en-US" dirty="0">
              <a:solidFill>
                <a:srgbClr val="505050"/>
              </a:solidFill>
            </a:endParaRPr>
          </a:p>
        </p:txBody>
      </p:sp>
      <p:sp>
        <p:nvSpPr>
          <p:cNvPr id="22" name="Right Brace 21"/>
          <p:cNvSpPr/>
          <p:nvPr/>
        </p:nvSpPr>
        <p:spPr>
          <a:xfrm rot="16200000">
            <a:off x="7587724" y="549806"/>
            <a:ext cx="186000" cy="2743200"/>
          </a:xfrm>
          <a:prstGeom prst="rightBrace">
            <a:avLst/>
          </a:prstGeom>
          <a:noFill/>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lIns="91339" tIns="45669" rIns="91339" bIns="45669" rtlCol="0" anchor="ctr"/>
          <a:lstStyle/>
          <a:p>
            <a:pPr algn="ctr"/>
            <a:endParaRPr lang="en-US" dirty="0">
              <a:solidFill>
                <a:srgbClr val="000000"/>
              </a:solidFill>
              <a:cs typeface="Segoe UI" panose="020B0502040204020203" pitchFamily="34" charset="0"/>
            </a:endParaRPr>
          </a:p>
        </p:txBody>
      </p:sp>
      <p:sp>
        <p:nvSpPr>
          <p:cNvPr id="23" name="TextBox 22"/>
          <p:cNvSpPr txBox="1"/>
          <p:nvPr/>
        </p:nvSpPr>
        <p:spPr>
          <a:xfrm>
            <a:off x="6130564" y="1501343"/>
            <a:ext cx="2987924" cy="276999"/>
          </a:xfrm>
          <a:prstGeom prst="rect">
            <a:avLst/>
          </a:prstGeom>
          <a:noFill/>
        </p:spPr>
        <p:txBody>
          <a:bodyPr wrap="square" lIns="0" tIns="0" rIns="0" bIns="0" rtlCol="0">
            <a:spAutoFit/>
          </a:bodyPr>
          <a:lstStyle/>
          <a:p>
            <a:pPr algn="ctr"/>
            <a:r>
              <a:rPr lang="en-US" dirty="0" smtClean="0">
                <a:solidFill>
                  <a:srgbClr val="505050"/>
                </a:solidFill>
                <a:latin typeface="Segoe UI Semibold" panose="020B0702040204020203" pitchFamily="34" charset="0"/>
                <a:cs typeface="Segoe UI Semibold" panose="020B0702040204020203" pitchFamily="34" charset="0"/>
              </a:rPr>
              <a:t>Open Licensing Programs</a:t>
            </a:r>
          </a:p>
        </p:txBody>
      </p:sp>
      <p:grpSp>
        <p:nvGrpSpPr>
          <p:cNvPr id="24" name="Group 23"/>
          <p:cNvGrpSpPr/>
          <p:nvPr/>
        </p:nvGrpSpPr>
        <p:grpSpPr>
          <a:xfrm>
            <a:off x="2610804" y="5270511"/>
            <a:ext cx="9827155" cy="1724755"/>
            <a:chOff x="4402138" y="4330700"/>
            <a:chExt cx="4757738" cy="835026"/>
          </a:xfrm>
        </p:grpSpPr>
        <p:sp>
          <p:nvSpPr>
            <p:cNvPr id="25" name="Freeform 8"/>
            <p:cNvSpPr>
              <a:spLocks/>
            </p:cNvSpPr>
            <p:nvPr/>
          </p:nvSpPr>
          <p:spPr bwMode="auto">
            <a:xfrm>
              <a:off x="4402138" y="4602163"/>
              <a:ext cx="2403475" cy="563563"/>
            </a:xfrm>
            <a:custGeom>
              <a:avLst/>
              <a:gdLst>
                <a:gd name="T0" fmla="*/ 1368 w 2213"/>
                <a:gd name="T1" fmla="*/ 82 h 519"/>
                <a:gd name="T2" fmla="*/ 0 w 2213"/>
                <a:gd name="T3" fmla="*/ 519 h 519"/>
                <a:gd name="T4" fmla="*/ 784 w 2213"/>
                <a:gd name="T5" fmla="*/ 519 h 519"/>
                <a:gd name="T6" fmla="*/ 2213 w 2213"/>
                <a:gd name="T7" fmla="*/ 519 h 519"/>
                <a:gd name="T8" fmla="*/ 1368 w 2213"/>
                <a:gd name="T9" fmla="*/ 82 h 519"/>
              </a:gdLst>
              <a:ahLst/>
              <a:cxnLst>
                <a:cxn ang="0">
                  <a:pos x="T0" y="T1"/>
                </a:cxn>
                <a:cxn ang="0">
                  <a:pos x="T2" y="T3"/>
                </a:cxn>
                <a:cxn ang="0">
                  <a:pos x="T4" y="T5"/>
                </a:cxn>
                <a:cxn ang="0">
                  <a:pos x="T6" y="T7"/>
                </a:cxn>
                <a:cxn ang="0">
                  <a:pos x="T8" y="T9"/>
                </a:cxn>
              </a:cxnLst>
              <a:rect l="0" t="0" r="r" b="b"/>
              <a:pathLst>
                <a:path w="2213" h="519">
                  <a:moveTo>
                    <a:pt x="1368" y="82"/>
                  </a:moveTo>
                  <a:cubicBezTo>
                    <a:pt x="886" y="0"/>
                    <a:pt x="373" y="146"/>
                    <a:pt x="0" y="519"/>
                  </a:cubicBezTo>
                  <a:cubicBezTo>
                    <a:pt x="784" y="519"/>
                    <a:pt x="784" y="519"/>
                    <a:pt x="784" y="519"/>
                  </a:cubicBezTo>
                  <a:cubicBezTo>
                    <a:pt x="2213" y="519"/>
                    <a:pt x="2213" y="519"/>
                    <a:pt x="2213" y="519"/>
                  </a:cubicBezTo>
                  <a:cubicBezTo>
                    <a:pt x="1974" y="280"/>
                    <a:pt x="1678" y="134"/>
                    <a:pt x="1368" y="82"/>
                  </a:cubicBezTo>
                  <a:close/>
                </a:path>
              </a:pathLst>
            </a:custGeom>
            <a:solidFill>
              <a:srgbClr val="79A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defTabSz="621002"/>
              <a:endParaRPr lang="en-US" sz="2400">
                <a:solidFill>
                  <a:srgbClr val="000000"/>
                </a:solidFill>
              </a:endParaRPr>
            </a:p>
          </p:txBody>
        </p:sp>
        <p:sp>
          <p:nvSpPr>
            <p:cNvPr id="26" name="Freeform 9"/>
            <p:cNvSpPr>
              <a:spLocks/>
            </p:cNvSpPr>
            <p:nvPr/>
          </p:nvSpPr>
          <p:spPr bwMode="auto">
            <a:xfrm>
              <a:off x="5503863" y="4330700"/>
              <a:ext cx="3656013" cy="835025"/>
            </a:xfrm>
            <a:custGeom>
              <a:avLst/>
              <a:gdLst>
                <a:gd name="T0" fmla="*/ 2420 w 3366"/>
                <a:gd name="T1" fmla="*/ 106 h 769"/>
                <a:gd name="T2" fmla="*/ 1231 w 3366"/>
                <a:gd name="T3" fmla="*/ 89 h 769"/>
                <a:gd name="T4" fmla="*/ 0 w 3366"/>
                <a:gd name="T5" fmla="*/ 769 h 769"/>
                <a:gd name="T6" fmla="*/ 3366 w 3366"/>
                <a:gd name="T7" fmla="*/ 769 h 769"/>
                <a:gd name="T8" fmla="*/ 3366 w 3366"/>
                <a:gd name="T9" fmla="*/ 577 h 769"/>
                <a:gd name="T10" fmla="*/ 2420 w 3366"/>
                <a:gd name="T11" fmla="*/ 106 h 769"/>
              </a:gdLst>
              <a:ahLst/>
              <a:cxnLst>
                <a:cxn ang="0">
                  <a:pos x="T0" y="T1"/>
                </a:cxn>
                <a:cxn ang="0">
                  <a:pos x="T2" y="T3"/>
                </a:cxn>
                <a:cxn ang="0">
                  <a:pos x="T4" y="T5"/>
                </a:cxn>
                <a:cxn ang="0">
                  <a:pos x="T6" y="T7"/>
                </a:cxn>
                <a:cxn ang="0">
                  <a:pos x="T8" y="T9"/>
                </a:cxn>
                <a:cxn ang="0">
                  <a:pos x="T10" y="T11"/>
                </a:cxn>
              </a:cxnLst>
              <a:rect l="0" t="0" r="r" b="b"/>
              <a:pathLst>
                <a:path w="3366" h="769">
                  <a:moveTo>
                    <a:pt x="2420" y="106"/>
                  </a:moveTo>
                  <a:cubicBezTo>
                    <a:pt x="2031" y="6"/>
                    <a:pt x="1623" y="0"/>
                    <a:pt x="1231" y="89"/>
                  </a:cubicBezTo>
                  <a:cubicBezTo>
                    <a:pt x="780" y="191"/>
                    <a:pt x="351" y="417"/>
                    <a:pt x="0" y="769"/>
                  </a:cubicBezTo>
                  <a:cubicBezTo>
                    <a:pt x="3366" y="769"/>
                    <a:pt x="3366" y="769"/>
                    <a:pt x="3366" y="769"/>
                  </a:cubicBezTo>
                  <a:cubicBezTo>
                    <a:pt x="3366" y="577"/>
                    <a:pt x="3366" y="577"/>
                    <a:pt x="3366" y="577"/>
                  </a:cubicBezTo>
                  <a:cubicBezTo>
                    <a:pt x="3080" y="349"/>
                    <a:pt x="2757" y="192"/>
                    <a:pt x="2420" y="106"/>
                  </a:cubicBezTo>
                  <a:close/>
                </a:path>
              </a:pathLst>
            </a:cu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defTabSz="621002"/>
              <a:endParaRPr lang="en-US" sz="2400">
                <a:solidFill>
                  <a:srgbClr val="000000"/>
                </a:solidFill>
              </a:endParaRPr>
            </a:p>
          </p:txBody>
        </p:sp>
        <p:sp>
          <p:nvSpPr>
            <p:cNvPr id="27" name="Freeform 17"/>
            <p:cNvSpPr>
              <a:spLocks/>
            </p:cNvSpPr>
            <p:nvPr/>
          </p:nvSpPr>
          <p:spPr bwMode="auto">
            <a:xfrm>
              <a:off x="6896100" y="4733925"/>
              <a:ext cx="2005013" cy="431800"/>
            </a:xfrm>
            <a:custGeom>
              <a:avLst/>
              <a:gdLst>
                <a:gd name="T0" fmla="*/ 1443 w 1846"/>
                <a:gd name="T1" fmla="*/ 123 h 398"/>
                <a:gd name="T2" fmla="*/ 1141 w 1846"/>
                <a:gd name="T3" fmla="*/ 33 h 398"/>
                <a:gd name="T4" fmla="*/ 985 w 1846"/>
                <a:gd name="T5" fmla="*/ 17 h 398"/>
                <a:gd name="T6" fmla="*/ 0 w 1846"/>
                <a:gd name="T7" fmla="*/ 398 h 398"/>
                <a:gd name="T8" fmla="*/ 654 w 1846"/>
                <a:gd name="T9" fmla="*/ 398 h 398"/>
                <a:gd name="T10" fmla="*/ 1846 w 1846"/>
                <a:gd name="T11" fmla="*/ 398 h 398"/>
                <a:gd name="T12" fmla="*/ 1443 w 1846"/>
                <a:gd name="T13" fmla="*/ 123 h 398"/>
              </a:gdLst>
              <a:ahLst/>
              <a:cxnLst>
                <a:cxn ang="0">
                  <a:pos x="T0" y="T1"/>
                </a:cxn>
                <a:cxn ang="0">
                  <a:pos x="T2" y="T3"/>
                </a:cxn>
                <a:cxn ang="0">
                  <a:pos x="T4" y="T5"/>
                </a:cxn>
                <a:cxn ang="0">
                  <a:pos x="T6" y="T7"/>
                </a:cxn>
                <a:cxn ang="0">
                  <a:pos x="T8" y="T9"/>
                </a:cxn>
                <a:cxn ang="0">
                  <a:pos x="T10" y="T11"/>
                </a:cxn>
                <a:cxn ang="0">
                  <a:pos x="T12" y="T13"/>
                </a:cxn>
              </a:cxnLst>
              <a:rect l="0" t="0" r="r" b="b"/>
              <a:pathLst>
                <a:path w="1846" h="398">
                  <a:moveTo>
                    <a:pt x="1443" y="123"/>
                  </a:moveTo>
                  <a:cubicBezTo>
                    <a:pt x="1346" y="81"/>
                    <a:pt x="1244" y="51"/>
                    <a:pt x="1141" y="33"/>
                  </a:cubicBezTo>
                  <a:cubicBezTo>
                    <a:pt x="1089" y="25"/>
                    <a:pt x="1037" y="19"/>
                    <a:pt x="985" y="17"/>
                  </a:cubicBezTo>
                  <a:cubicBezTo>
                    <a:pt x="631" y="0"/>
                    <a:pt x="271" y="127"/>
                    <a:pt x="0" y="398"/>
                  </a:cubicBezTo>
                  <a:cubicBezTo>
                    <a:pt x="654" y="398"/>
                    <a:pt x="654" y="398"/>
                    <a:pt x="654" y="398"/>
                  </a:cubicBezTo>
                  <a:cubicBezTo>
                    <a:pt x="1846" y="398"/>
                    <a:pt x="1846" y="398"/>
                    <a:pt x="1846" y="398"/>
                  </a:cubicBezTo>
                  <a:cubicBezTo>
                    <a:pt x="1726" y="278"/>
                    <a:pt x="1589" y="187"/>
                    <a:pt x="1443" y="123"/>
                  </a:cubicBezTo>
                  <a:close/>
                </a:path>
              </a:pathLst>
            </a:custGeom>
            <a:solidFill>
              <a:srgbClr val="BAD8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defTabSz="621002"/>
              <a:endParaRPr lang="en-US" sz="2400">
                <a:solidFill>
                  <a:srgbClr val="000000"/>
                </a:solidFill>
              </a:endParaRPr>
            </a:p>
          </p:txBody>
        </p:sp>
      </p:grpSp>
      <p:sp>
        <p:nvSpPr>
          <p:cNvPr id="21" name="Isosceles Triangle 20"/>
          <p:cNvSpPr/>
          <p:nvPr/>
        </p:nvSpPr>
        <p:spPr bwMode="auto">
          <a:xfrm rot="10800000">
            <a:off x="2804970" y="2661844"/>
            <a:ext cx="235491" cy="235490"/>
          </a:xfrm>
          <a:prstGeom prst="triangle">
            <a:avLst>
              <a:gd name="adj" fmla="val 100000"/>
            </a:avLst>
          </a:prstGeom>
          <a:solidFill>
            <a:srgbClr val="00827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670" tIns="146135" rIns="182670" bIns="146135" numCol="1" spcCol="0" rtlCol="0" fromWordArt="0" anchor="t" anchorCtr="0" forceAA="0" compatLnSpc="1">
            <a:prstTxWarp prst="textNoShape">
              <a:avLst/>
            </a:prstTxWarp>
            <a:noAutofit/>
          </a:bodyPr>
          <a:lstStyle/>
          <a:p>
            <a:pPr algn="ctr" defTabSz="931397" fontAlgn="base">
              <a:lnSpc>
                <a:spcPct val="90000"/>
              </a:lnSpc>
              <a:spcBef>
                <a:spcPct val="0"/>
              </a:spcBef>
              <a:spcAft>
                <a:spcPct val="0"/>
              </a:spcAft>
            </a:pPr>
            <a:endParaRPr lang="en-US" sz="2000" dirty="0" err="1">
              <a:gradFill>
                <a:gsLst>
                  <a:gs pos="0">
                    <a:srgbClr val="FFFFFF"/>
                  </a:gs>
                  <a:gs pos="100000">
                    <a:srgbClr val="FFFFFF"/>
                  </a:gs>
                </a:gsLst>
                <a:lin ang="5400000" scaled="0"/>
              </a:gradFill>
              <a:ea typeface="Segoe UI" pitchFamily="34" charset="0"/>
              <a:cs typeface="Segoe UI" pitchFamily="34" charset="0"/>
            </a:endParaRPr>
          </a:p>
        </p:txBody>
      </p:sp>
      <p:sp>
        <p:nvSpPr>
          <p:cNvPr id="28" name="Isosceles Triangle 27"/>
          <p:cNvSpPr/>
          <p:nvPr/>
        </p:nvSpPr>
        <p:spPr bwMode="auto">
          <a:xfrm rot="10800000">
            <a:off x="5729450" y="2661844"/>
            <a:ext cx="235491" cy="235490"/>
          </a:xfrm>
          <a:prstGeom prst="triangle">
            <a:avLst>
              <a:gd name="adj" fmla="val 100000"/>
            </a:avLst>
          </a:prstGeom>
          <a:solidFill>
            <a:srgbClr val="00827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670" tIns="146135" rIns="182670" bIns="146135" numCol="1" spcCol="0" rtlCol="0" fromWordArt="0" anchor="t" anchorCtr="0" forceAA="0" compatLnSpc="1">
            <a:prstTxWarp prst="textNoShape">
              <a:avLst/>
            </a:prstTxWarp>
            <a:noAutofit/>
          </a:bodyPr>
          <a:lstStyle/>
          <a:p>
            <a:pPr algn="ctr" defTabSz="931397" fontAlgn="base">
              <a:lnSpc>
                <a:spcPct val="90000"/>
              </a:lnSpc>
              <a:spcBef>
                <a:spcPct val="0"/>
              </a:spcBef>
              <a:spcAft>
                <a:spcPct val="0"/>
              </a:spcAft>
            </a:pPr>
            <a:endParaRPr lang="en-US" sz="2000" dirty="0" err="1">
              <a:gradFill>
                <a:gsLst>
                  <a:gs pos="0">
                    <a:srgbClr val="FFFFFF"/>
                  </a:gs>
                  <a:gs pos="100000">
                    <a:srgbClr val="FFFFFF"/>
                  </a:gs>
                </a:gsLst>
                <a:lin ang="5400000" scaled="0"/>
              </a:gradFill>
              <a:ea typeface="Segoe UI" pitchFamily="34" charset="0"/>
              <a:cs typeface="Segoe UI" pitchFamily="34" charset="0"/>
            </a:endParaRPr>
          </a:p>
        </p:txBody>
      </p:sp>
      <p:sp>
        <p:nvSpPr>
          <p:cNvPr id="29" name="Isosceles Triangle 28"/>
          <p:cNvSpPr/>
          <p:nvPr/>
        </p:nvSpPr>
        <p:spPr bwMode="auto">
          <a:xfrm rot="10800000">
            <a:off x="8653927" y="2661844"/>
            <a:ext cx="235491" cy="235490"/>
          </a:xfrm>
          <a:prstGeom prst="triangle">
            <a:avLst>
              <a:gd name="adj" fmla="val 100000"/>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670" tIns="146135" rIns="182670" bIns="146135" numCol="1" spcCol="0" rtlCol="0" fromWordArt="0" anchor="t" anchorCtr="0" forceAA="0" compatLnSpc="1">
            <a:prstTxWarp prst="textNoShape">
              <a:avLst/>
            </a:prstTxWarp>
            <a:noAutofit/>
          </a:bodyPr>
          <a:lstStyle/>
          <a:p>
            <a:pPr algn="ctr" defTabSz="931397" fontAlgn="base">
              <a:lnSpc>
                <a:spcPct val="90000"/>
              </a:lnSpc>
              <a:spcBef>
                <a:spcPct val="0"/>
              </a:spcBef>
              <a:spcAft>
                <a:spcPct val="0"/>
              </a:spcAft>
            </a:pPr>
            <a:endParaRPr lang="en-US" sz="2000" dirty="0" err="1">
              <a:gradFill>
                <a:gsLst>
                  <a:gs pos="0">
                    <a:srgbClr val="FFFFFF"/>
                  </a:gs>
                  <a:gs pos="100000">
                    <a:srgbClr val="FFFFFF"/>
                  </a:gs>
                </a:gsLst>
                <a:lin ang="5400000" scaled="0"/>
              </a:gradFill>
              <a:ea typeface="Segoe UI" pitchFamily="34" charset="0"/>
              <a:cs typeface="Segoe UI" pitchFamily="34" charset="0"/>
            </a:endParaRPr>
          </a:p>
        </p:txBody>
      </p:sp>
      <p:sp>
        <p:nvSpPr>
          <p:cNvPr id="30" name="Isosceles Triangle 29"/>
          <p:cNvSpPr/>
          <p:nvPr/>
        </p:nvSpPr>
        <p:spPr bwMode="auto">
          <a:xfrm rot="10800000">
            <a:off x="11578403" y="2661844"/>
            <a:ext cx="235491" cy="235490"/>
          </a:xfrm>
          <a:prstGeom prst="triangle">
            <a:avLst>
              <a:gd name="adj" fmla="val 100000"/>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670" tIns="146135" rIns="182670" bIns="146135" numCol="1" spcCol="0" rtlCol="0" fromWordArt="0" anchor="t" anchorCtr="0" forceAA="0" compatLnSpc="1">
            <a:prstTxWarp prst="textNoShape">
              <a:avLst/>
            </a:prstTxWarp>
            <a:noAutofit/>
          </a:bodyPr>
          <a:lstStyle/>
          <a:p>
            <a:pPr algn="ctr" defTabSz="931397" fontAlgn="base">
              <a:lnSpc>
                <a:spcPct val="90000"/>
              </a:lnSpc>
              <a:spcBef>
                <a:spcPct val="0"/>
              </a:spcBef>
              <a:spcAft>
                <a:spcPct val="0"/>
              </a:spcAft>
            </a:pPr>
            <a:endParaRPr lang="en-US" sz="2000"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extBox 1"/>
          <p:cNvSpPr txBox="1"/>
          <p:nvPr/>
        </p:nvSpPr>
        <p:spPr>
          <a:xfrm>
            <a:off x="1117026" y="5309488"/>
            <a:ext cx="997709" cy="577594"/>
          </a:xfrm>
          <a:prstGeom prst="rect">
            <a:avLst/>
          </a:prstGeom>
          <a:solidFill>
            <a:schemeClr val="tx1"/>
          </a:solidFill>
        </p:spPr>
        <p:txBody>
          <a:bodyPr wrap="none" lIns="182670" tIns="146135" rIns="182670" bIns="146135" rtlCol="0">
            <a:spAutoFit/>
          </a:bodyPr>
          <a:lstStyle/>
          <a:p>
            <a:pPr>
              <a:lnSpc>
                <a:spcPct val="90000"/>
              </a:lnSpc>
              <a:spcAft>
                <a:spcPts val="600"/>
              </a:spcAft>
            </a:pPr>
            <a:r>
              <a:rPr lang="en-US" sz="2000" dirty="0">
                <a:solidFill>
                  <a:schemeClr val="bg1"/>
                </a:solidFill>
              </a:rPr>
              <a:t>/Hour</a:t>
            </a:r>
          </a:p>
        </p:txBody>
      </p:sp>
      <p:sp>
        <p:nvSpPr>
          <p:cNvPr id="31" name="TextBox 30"/>
          <p:cNvSpPr txBox="1"/>
          <p:nvPr/>
        </p:nvSpPr>
        <p:spPr>
          <a:xfrm>
            <a:off x="4116175" y="5309489"/>
            <a:ext cx="922313" cy="583146"/>
          </a:xfrm>
          <a:prstGeom prst="rect">
            <a:avLst/>
          </a:prstGeom>
          <a:solidFill>
            <a:schemeClr val="tx1"/>
          </a:solidFill>
        </p:spPr>
        <p:txBody>
          <a:bodyPr wrap="none" lIns="182670" tIns="146135" rIns="182670" bIns="146135" rtlCol="0">
            <a:spAutoFit/>
          </a:bodyPr>
          <a:lstStyle/>
          <a:p>
            <a:pPr>
              <a:lnSpc>
                <a:spcPct val="90000"/>
              </a:lnSpc>
              <a:spcAft>
                <a:spcPts val="600"/>
              </a:spcAft>
            </a:pPr>
            <a:r>
              <a:rPr lang="en-US" sz="2000" dirty="0">
                <a:solidFill>
                  <a:schemeClr val="bg1"/>
                </a:solidFill>
              </a:rPr>
              <a:t>BYOL</a:t>
            </a:r>
          </a:p>
        </p:txBody>
      </p:sp>
      <p:sp>
        <p:nvSpPr>
          <p:cNvPr id="32" name="TextBox 31"/>
          <p:cNvSpPr txBox="1"/>
          <p:nvPr/>
        </p:nvSpPr>
        <p:spPr>
          <a:xfrm>
            <a:off x="7207123" y="5294189"/>
            <a:ext cx="1364953" cy="583146"/>
          </a:xfrm>
          <a:prstGeom prst="rect">
            <a:avLst/>
          </a:prstGeom>
          <a:solidFill>
            <a:schemeClr val="tx1"/>
          </a:solidFill>
        </p:spPr>
        <p:txBody>
          <a:bodyPr wrap="none" lIns="182670" tIns="146135" rIns="182670" bIns="146135" rtlCol="0">
            <a:spAutoFit/>
          </a:bodyPr>
          <a:lstStyle/>
          <a:p>
            <a:pPr>
              <a:lnSpc>
                <a:spcPct val="90000"/>
              </a:lnSpc>
              <a:spcAft>
                <a:spcPts val="600"/>
              </a:spcAft>
            </a:pPr>
            <a:r>
              <a:rPr lang="en-US" sz="2000" dirty="0">
                <a:solidFill>
                  <a:schemeClr val="bg1"/>
                </a:solidFill>
              </a:rPr>
              <a:t>Vouchers</a:t>
            </a:r>
          </a:p>
        </p:txBody>
      </p:sp>
      <p:sp>
        <p:nvSpPr>
          <p:cNvPr id="33" name="TextBox 32"/>
          <p:cNvSpPr txBox="1"/>
          <p:nvPr/>
        </p:nvSpPr>
        <p:spPr>
          <a:xfrm>
            <a:off x="10083835" y="5294189"/>
            <a:ext cx="848349" cy="583146"/>
          </a:xfrm>
          <a:prstGeom prst="rect">
            <a:avLst/>
          </a:prstGeom>
          <a:solidFill>
            <a:schemeClr val="tx1"/>
          </a:solidFill>
        </p:spPr>
        <p:txBody>
          <a:bodyPr wrap="none" lIns="182670" tIns="146135" rIns="182670" bIns="146135" rtlCol="0">
            <a:spAutoFit/>
          </a:bodyPr>
          <a:lstStyle/>
          <a:p>
            <a:pPr>
              <a:lnSpc>
                <a:spcPct val="90000"/>
              </a:lnSpc>
              <a:spcAft>
                <a:spcPts val="600"/>
              </a:spcAft>
            </a:pPr>
            <a:r>
              <a:rPr lang="en-US" sz="2000" dirty="0">
                <a:solidFill>
                  <a:schemeClr val="bg1"/>
                </a:solidFill>
              </a:rPr>
              <a:t>MSP</a:t>
            </a:r>
          </a:p>
        </p:txBody>
      </p:sp>
    </p:spTree>
    <p:extLst>
      <p:ext uri="{BB962C8B-B14F-4D97-AF65-F5344CB8AC3E}">
        <p14:creationId xmlns:p14="http://schemas.microsoft.com/office/powerpoint/2010/main" val="171849660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5958"/>
          <a:stretch/>
        </p:blipFill>
        <p:spPr bwMode="auto">
          <a:xfrm>
            <a:off x="10499077" y="2089268"/>
            <a:ext cx="1323197" cy="337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Title 2"/>
          <p:cNvSpPr>
            <a:spLocks noGrp="1"/>
          </p:cNvSpPr>
          <p:nvPr>
            <p:ph type="title"/>
          </p:nvPr>
        </p:nvSpPr>
        <p:spPr>
          <a:xfrm>
            <a:off x="-35333" y="101733"/>
            <a:ext cx="12471810" cy="699453"/>
          </a:xfrm>
          <a:solidFill>
            <a:srgbClr val="FFFFFF"/>
          </a:solidFill>
        </p:spPr>
        <p:txBody>
          <a:bodyPr/>
          <a:lstStyle/>
          <a:p>
            <a:pPr>
              <a:lnSpc>
                <a:spcPct val="100000"/>
              </a:lnSpc>
            </a:pPr>
            <a:r>
              <a:rPr lang="en-US" dirty="0" smtClean="0"/>
              <a:t>Snap Storage Portfolio – Optimized for every workload</a:t>
            </a:r>
            <a:endParaRPr lang="en-US" sz="4800" dirty="0"/>
          </a:p>
        </p:txBody>
      </p:sp>
      <p:sp>
        <p:nvSpPr>
          <p:cNvPr id="33" name="Rectangle 32"/>
          <p:cNvSpPr/>
          <p:nvPr/>
        </p:nvSpPr>
        <p:spPr>
          <a:xfrm>
            <a:off x="1293905" y="1034247"/>
            <a:ext cx="11047795" cy="994777"/>
          </a:xfrm>
          <a:prstGeom prst="rect">
            <a:avLst/>
          </a:prstGeom>
          <a:solidFill>
            <a:srgbClr val="189349"/>
          </a:solidFill>
          <a:ln>
            <a:solidFill>
              <a:srgbClr val="189349"/>
            </a:solidFill>
          </a:ln>
        </p:spPr>
        <p:style>
          <a:lnRef idx="2">
            <a:schemeClr val="accent2">
              <a:shade val="50000"/>
            </a:schemeClr>
          </a:lnRef>
          <a:fillRef idx="1">
            <a:schemeClr val="accent2"/>
          </a:fillRef>
          <a:effectRef idx="0">
            <a:schemeClr val="accent2"/>
          </a:effectRef>
          <a:fontRef idx="minor">
            <a:schemeClr val="lt1"/>
          </a:fontRef>
        </p:style>
        <p:txBody>
          <a:bodyPr lIns="91339" tIns="45669" rIns="91339" bIns="45669" rtlCol="0" anchor="ctr"/>
          <a:lstStyle/>
          <a:p>
            <a:pPr algn="ctr"/>
            <a:r>
              <a:rPr lang="en-US" sz="1900" dirty="0"/>
              <a:t>Unified Management: Online, Integrated, user experience focused </a:t>
            </a:r>
          </a:p>
          <a:p>
            <a:pPr algn="ctr"/>
            <a:r>
              <a:rPr lang="en-US" sz="1900" dirty="0">
                <a:solidFill>
                  <a:schemeClr val="tx2"/>
                </a:solidFill>
              </a:rPr>
              <a:t>SSM (Snap Storage Manager) – Device Discovery &amp; Management</a:t>
            </a:r>
          </a:p>
        </p:txBody>
      </p:sp>
      <p:sp>
        <p:nvSpPr>
          <p:cNvPr id="34" name="Rectangle 33"/>
          <p:cNvSpPr/>
          <p:nvPr/>
        </p:nvSpPr>
        <p:spPr>
          <a:xfrm>
            <a:off x="1293905" y="2105131"/>
            <a:ext cx="11047795" cy="994777"/>
          </a:xfrm>
          <a:prstGeom prst="rect">
            <a:avLst/>
          </a:prstGeom>
          <a:solidFill>
            <a:schemeClr val="tx2"/>
          </a:solidFill>
          <a:ln>
            <a:noFill/>
          </a:ln>
        </p:spPr>
        <p:style>
          <a:lnRef idx="2">
            <a:schemeClr val="accent2">
              <a:shade val="50000"/>
            </a:schemeClr>
          </a:lnRef>
          <a:fillRef idx="1">
            <a:schemeClr val="accent2"/>
          </a:fillRef>
          <a:effectRef idx="0">
            <a:schemeClr val="accent2"/>
          </a:effectRef>
          <a:fontRef idx="minor">
            <a:schemeClr val="lt1"/>
          </a:fontRef>
        </p:style>
        <p:txBody>
          <a:bodyPr lIns="91339" tIns="45669" rIns="91339" bIns="45669" rtlCol="0" anchor="ctr"/>
          <a:lstStyle/>
          <a:p>
            <a:pPr algn="ctr"/>
            <a:r>
              <a:rPr lang="en-US" sz="1900" dirty="0">
                <a:solidFill>
                  <a:schemeClr val="bg1"/>
                </a:solidFill>
              </a:rPr>
              <a:t>Consistent Functionality</a:t>
            </a:r>
          </a:p>
          <a:p>
            <a:pPr algn="ctr"/>
            <a:endParaRPr lang="en-US" sz="1900" dirty="0">
              <a:solidFill>
                <a:schemeClr val="bg1"/>
              </a:solidFill>
            </a:endParaRPr>
          </a:p>
          <a:p>
            <a:pPr algn="ctr"/>
            <a:endParaRPr lang="en-US" sz="1900" dirty="0">
              <a:solidFill>
                <a:schemeClr val="bg1"/>
              </a:solidFill>
            </a:endParaRPr>
          </a:p>
        </p:txBody>
      </p:sp>
      <p:sp>
        <p:nvSpPr>
          <p:cNvPr id="37" name="TextBox 36"/>
          <p:cNvSpPr txBox="1"/>
          <p:nvPr/>
        </p:nvSpPr>
        <p:spPr>
          <a:xfrm rot="16200000">
            <a:off x="237182" y="1075904"/>
            <a:ext cx="994777" cy="911464"/>
          </a:xfrm>
          <a:prstGeom prst="rect">
            <a:avLst/>
          </a:prstGeom>
        </p:spPr>
        <p:style>
          <a:lnRef idx="1">
            <a:schemeClr val="accent4"/>
          </a:lnRef>
          <a:fillRef idx="3">
            <a:schemeClr val="accent4"/>
          </a:fillRef>
          <a:effectRef idx="2">
            <a:schemeClr val="accent4"/>
          </a:effectRef>
          <a:fontRef idx="minor">
            <a:schemeClr val="lt1"/>
          </a:fontRef>
        </p:style>
        <p:txBody>
          <a:bodyPr wrap="square" lIns="91361" tIns="45680" rIns="91361" bIns="45680" rtlCol="0" anchor="ctr">
            <a:noAutofit/>
          </a:bodyPr>
          <a:lstStyle/>
          <a:p>
            <a:pPr algn="ctr"/>
            <a:r>
              <a:rPr lang="en-US" sz="1100" b="1" dirty="0">
                <a:solidFill>
                  <a:schemeClr val="bg1"/>
                </a:solidFill>
                <a:latin typeface="Arial" panose="020B0604020202020204" pitchFamily="34" charset="0"/>
                <a:cs typeface="Arial" panose="020B0604020202020204" pitchFamily="34" charset="0"/>
              </a:rPr>
              <a:t>Saves Time &amp; Resource</a:t>
            </a:r>
          </a:p>
        </p:txBody>
      </p:sp>
      <p:sp>
        <p:nvSpPr>
          <p:cNvPr id="38" name="Rounded Rectangle 37"/>
          <p:cNvSpPr/>
          <p:nvPr/>
        </p:nvSpPr>
        <p:spPr>
          <a:xfrm>
            <a:off x="2171539" y="2543509"/>
            <a:ext cx="1880439" cy="456230"/>
          </a:xfrm>
          <a:prstGeom prst="roundRect">
            <a:avLst/>
          </a:prstGeom>
          <a:solidFill>
            <a:srgbClr val="189349">
              <a:alpha val="78000"/>
            </a:srgbClr>
          </a:solidFill>
        </p:spPr>
        <p:style>
          <a:lnRef idx="1">
            <a:schemeClr val="accent1"/>
          </a:lnRef>
          <a:fillRef idx="3">
            <a:schemeClr val="accent1"/>
          </a:fillRef>
          <a:effectRef idx="2">
            <a:schemeClr val="accent1"/>
          </a:effectRef>
          <a:fontRef idx="minor">
            <a:schemeClr val="lt1"/>
          </a:fontRef>
        </p:style>
        <p:txBody>
          <a:bodyPr lIns="91361" tIns="45680" rIns="91361" bIns="45680" rtlCol="0" anchor="ctr"/>
          <a:lstStyle/>
          <a:p>
            <a:pPr algn="ctr"/>
            <a:r>
              <a:rPr lang="en-US" sz="1600" dirty="0"/>
              <a:t>Failure Resiliency</a:t>
            </a:r>
          </a:p>
        </p:txBody>
      </p:sp>
      <p:sp>
        <p:nvSpPr>
          <p:cNvPr id="43" name="Rounded Rectangle 42"/>
          <p:cNvSpPr/>
          <p:nvPr/>
        </p:nvSpPr>
        <p:spPr>
          <a:xfrm>
            <a:off x="3970266" y="2541788"/>
            <a:ext cx="1880439" cy="456230"/>
          </a:xfrm>
          <a:prstGeom prst="roundRect">
            <a:avLst/>
          </a:prstGeom>
          <a:solidFill>
            <a:schemeClr val="accent6">
              <a:alpha val="78000"/>
            </a:schemeClr>
          </a:solidFill>
        </p:spPr>
        <p:style>
          <a:lnRef idx="1">
            <a:schemeClr val="accent1"/>
          </a:lnRef>
          <a:fillRef idx="3">
            <a:schemeClr val="accent1"/>
          </a:fillRef>
          <a:effectRef idx="2">
            <a:schemeClr val="accent1"/>
          </a:effectRef>
          <a:fontRef idx="minor">
            <a:schemeClr val="lt1"/>
          </a:fontRef>
        </p:style>
        <p:txBody>
          <a:bodyPr lIns="91361" tIns="45680" rIns="91361" bIns="45680" rtlCol="0" anchor="ctr"/>
          <a:lstStyle/>
          <a:p>
            <a:pPr algn="ctr"/>
            <a:r>
              <a:rPr lang="en-US" sz="1600" dirty="0"/>
              <a:t>Space Saving</a:t>
            </a:r>
          </a:p>
        </p:txBody>
      </p:sp>
      <p:sp>
        <p:nvSpPr>
          <p:cNvPr id="44" name="Rounded Rectangle 43"/>
          <p:cNvSpPr/>
          <p:nvPr/>
        </p:nvSpPr>
        <p:spPr>
          <a:xfrm>
            <a:off x="5754170" y="2543509"/>
            <a:ext cx="1880439" cy="456230"/>
          </a:xfrm>
          <a:prstGeom prst="roundRect">
            <a:avLst/>
          </a:prstGeom>
          <a:solidFill>
            <a:srgbClr val="189349">
              <a:alpha val="78000"/>
            </a:srgbClr>
          </a:solidFill>
        </p:spPr>
        <p:style>
          <a:lnRef idx="1">
            <a:schemeClr val="accent1"/>
          </a:lnRef>
          <a:fillRef idx="3">
            <a:schemeClr val="accent1"/>
          </a:fillRef>
          <a:effectRef idx="2">
            <a:schemeClr val="accent1"/>
          </a:effectRef>
          <a:fontRef idx="minor">
            <a:schemeClr val="lt1"/>
          </a:fontRef>
        </p:style>
        <p:txBody>
          <a:bodyPr lIns="91361" tIns="45680" rIns="91361" bIns="45680" rtlCol="0" anchor="ctr"/>
          <a:lstStyle/>
          <a:p>
            <a:pPr algn="ctr"/>
            <a:r>
              <a:rPr lang="en-US" sz="1600" dirty="0"/>
              <a:t>Snapshots</a:t>
            </a:r>
          </a:p>
        </p:txBody>
      </p:sp>
      <p:sp>
        <p:nvSpPr>
          <p:cNvPr id="45" name="Rounded Rectangle 44"/>
          <p:cNvSpPr/>
          <p:nvPr/>
        </p:nvSpPr>
        <p:spPr>
          <a:xfrm>
            <a:off x="7552896" y="2541788"/>
            <a:ext cx="1880439" cy="456230"/>
          </a:xfrm>
          <a:prstGeom prst="roundRect">
            <a:avLst/>
          </a:prstGeom>
          <a:solidFill>
            <a:schemeClr val="accent6">
              <a:alpha val="78000"/>
            </a:schemeClr>
          </a:solidFill>
        </p:spPr>
        <p:style>
          <a:lnRef idx="1">
            <a:schemeClr val="accent1"/>
          </a:lnRef>
          <a:fillRef idx="3">
            <a:schemeClr val="accent1"/>
          </a:fillRef>
          <a:effectRef idx="2">
            <a:schemeClr val="accent1"/>
          </a:effectRef>
          <a:fontRef idx="minor">
            <a:schemeClr val="lt1"/>
          </a:fontRef>
        </p:style>
        <p:txBody>
          <a:bodyPr lIns="91361" tIns="45680" rIns="91361" bIns="45680" rtlCol="0" anchor="ctr"/>
          <a:lstStyle/>
          <a:p>
            <a:pPr algn="ctr"/>
            <a:r>
              <a:rPr lang="en-US" sz="1600" dirty="0"/>
              <a:t>Disaster Recovery</a:t>
            </a:r>
          </a:p>
        </p:txBody>
      </p:sp>
      <p:sp>
        <p:nvSpPr>
          <p:cNvPr id="46" name="Rounded Rectangle 45"/>
          <p:cNvSpPr/>
          <p:nvPr/>
        </p:nvSpPr>
        <p:spPr>
          <a:xfrm>
            <a:off x="9344707" y="2539572"/>
            <a:ext cx="1880439" cy="456230"/>
          </a:xfrm>
          <a:prstGeom prst="roundRect">
            <a:avLst/>
          </a:prstGeom>
          <a:solidFill>
            <a:srgbClr val="189349">
              <a:alpha val="78000"/>
            </a:srgbClr>
          </a:solidFill>
        </p:spPr>
        <p:style>
          <a:lnRef idx="1">
            <a:schemeClr val="accent1"/>
          </a:lnRef>
          <a:fillRef idx="3">
            <a:schemeClr val="accent1"/>
          </a:fillRef>
          <a:effectRef idx="2">
            <a:schemeClr val="accent1"/>
          </a:effectRef>
          <a:fontRef idx="minor">
            <a:schemeClr val="lt1"/>
          </a:fontRef>
        </p:style>
        <p:txBody>
          <a:bodyPr lIns="91361" tIns="45680" rIns="91361" bIns="45680" rtlCol="0" anchor="ctr"/>
          <a:lstStyle/>
          <a:p>
            <a:pPr algn="ctr"/>
            <a:r>
              <a:rPr lang="en-US" sz="1600" dirty="0"/>
              <a:t>Security</a:t>
            </a:r>
          </a:p>
        </p:txBody>
      </p:sp>
      <p:sp>
        <p:nvSpPr>
          <p:cNvPr id="47" name="Rectangle 46"/>
          <p:cNvSpPr/>
          <p:nvPr/>
        </p:nvSpPr>
        <p:spPr>
          <a:xfrm>
            <a:off x="1288991" y="5256039"/>
            <a:ext cx="11047795" cy="1092989"/>
          </a:xfrm>
          <a:prstGeom prst="rect">
            <a:avLst/>
          </a:prstGeom>
          <a:solidFill>
            <a:schemeClr val="accent6"/>
          </a:solidFill>
          <a:ln>
            <a:solidFill>
              <a:srgbClr val="FFFFFF"/>
            </a:solidFill>
          </a:ln>
        </p:spPr>
        <p:style>
          <a:lnRef idx="2">
            <a:schemeClr val="accent2">
              <a:shade val="50000"/>
            </a:schemeClr>
          </a:lnRef>
          <a:fillRef idx="1">
            <a:schemeClr val="accent2"/>
          </a:fillRef>
          <a:effectRef idx="0">
            <a:schemeClr val="accent2"/>
          </a:effectRef>
          <a:fontRef idx="minor">
            <a:schemeClr val="lt1"/>
          </a:fontRef>
        </p:style>
        <p:txBody>
          <a:bodyPr lIns="91339" tIns="45669" rIns="91339" bIns="45669" rtlCol="0" anchor="ctr"/>
          <a:lstStyle/>
          <a:p>
            <a:pPr algn="ctr"/>
            <a:endParaRPr lang="en-US" sz="2200" dirty="0">
              <a:solidFill>
                <a:schemeClr val="bg1"/>
              </a:solidFill>
            </a:endParaRPr>
          </a:p>
          <a:p>
            <a:pPr algn="ctr"/>
            <a:endParaRPr lang="en-US" sz="2200" dirty="0">
              <a:solidFill>
                <a:schemeClr val="bg1"/>
              </a:solidFill>
            </a:endParaRPr>
          </a:p>
        </p:txBody>
      </p:sp>
      <p:sp>
        <p:nvSpPr>
          <p:cNvPr id="48" name="TextBox 47"/>
          <p:cNvSpPr txBox="1"/>
          <p:nvPr/>
        </p:nvSpPr>
        <p:spPr>
          <a:xfrm>
            <a:off x="1722693" y="5315996"/>
            <a:ext cx="2068319" cy="971231"/>
          </a:xfrm>
          <a:prstGeom prst="rect">
            <a:avLst/>
          </a:prstGeom>
          <a:noFill/>
        </p:spPr>
        <p:txBody>
          <a:bodyPr wrap="none" lIns="91361" tIns="45680" rIns="91361" bIns="45680" rtlCol="0">
            <a:spAutoFit/>
          </a:bodyPr>
          <a:lstStyle/>
          <a:p>
            <a:pPr marL="285493" indent="-285493">
              <a:buFont typeface="Arial"/>
              <a:buChar char="•"/>
            </a:pPr>
            <a:r>
              <a:rPr lang="en-US" sz="1900" dirty="0">
                <a:solidFill>
                  <a:srgbClr val="FFFFFF"/>
                </a:solidFill>
                <a:latin typeface="Arial" panose="020B0604020202020204" pitchFamily="34" charset="0"/>
                <a:cs typeface="Arial" panose="020B0604020202020204" pitchFamily="34" charset="0"/>
              </a:rPr>
              <a:t>Infinite storage</a:t>
            </a:r>
          </a:p>
          <a:p>
            <a:pPr marL="285493" indent="-285493">
              <a:buFont typeface="Arial"/>
              <a:buChar char="•"/>
            </a:pPr>
            <a:r>
              <a:rPr lang="en-US" sz="1900" dirty="0">
                <a:solidFill>
                  <a:srgbClr val="FFFFFF"/>
                </a:solidFill>
                <a:latin typeface="Arial" panose="020B0604020202020204" pitchFamily="34" charset="0"/>
                <a:cs typeface="Arial" panose="020B0604020202020204" pitchFamily="34" charset="0"/>
              </a:rPr>
              <a:t>Self-learning</a:t>
            </a:r>
          </a:p>
          <a:p>
            <a:pPr marL="285493" indent="-285493">
              <a:buFont typeface="Arial"/>
              <a:buChar char="•"/>
            </a:pPr>
            <a:r>
              <a:rPr lang="en-US" sz="1900" dirty="0">
                <a:solidFill>
                  <a:srgbClr val="FFFFFF"/>
                </a:solidFill>
                <a:latin typeface="Arial" panose="020B0604020202020204" pitchFamily="34" charset="0"/>
                <a:cs typeface="Arial" panose="020B0604020202020204" pitchFamily="34" charset="0"/>
              </a:rPr>
              <a:t>Self-healing</a:t>
            </a:r>
          </a:p>
        </p:txBody>
      </p:sp>
      <p:sp>
        <p:nvSpPr>
          <p:cNvPr id="49" name="TextBox 48"/>
          <p:cNvSpPr txBox="1"/>
          <p:nvPr/>
        </p:nvSpPr>
        <p:spPr>
          <a:xfrm>
            <a:off x="4231634" y="5315996"/>
            <a:ext cx="2626449" cy="971231"/>
          </a:xfrm>
          <a:prstGeom prst="rect">
            <a:avLst/>
          </a:prstGeom>
          <a:noFill/>
        </p:spPr>
        <p:txBody>
          <a:bodyPr wrap="none" lIns="91361" tIns="45680" rIns="91361" bIns="45680" rtlCol="0">
            <a:spAutoFit/>
          </a:bodyPr>
          <a:lstStyle/>
          <a:p>
            <a:pPr marL="285493" indent="-285493">
              <a:buFont typeface="Arial"/>
              <a:buChar char="•"/>
            </a:pPr>
            <a:r>
              <a:rPr lang="en-US" sz="1900" dirty="0">
                <a:solidFill>
                  <a:srgbClr val="FFFFFF"/>
                </a:solidFill>
                <a:latin typeface="Arial" panose="020B0604020202020204" pitchFamily="34" charset="0"/>
                <a:cs typeface="Arial" panose="020B0604020202020204" pitchFamily="34" charset="0"/>
              </a:rPr>
              <a:t>File and block</a:t>
            </a:r>
          </a:p>
          <a:p>
            <a:pPr marL="285493" indent="-285493">
              <a:buFont typeface="Arial"/>
              <a:buChar char="•"/>
            </a:pPr>
            <a:r>
              <a:rPr lang="en-US" sz="1900" dirty="0">
                <a:solidFill>
                  <a:srgbClr val="FFFFFF"/>
                </a:solidFill>
                <a:latin typeface="Arial" panose="020B0604020202020204" pitchFamily="34" charset="0"/>
                <a:cs typeface="Arial" panose="020B0604020202020204" pitchFamily="34" charset="0"/>
              </a:rPr>
              <a:t>Low latency</a:t>
            </a:r>
          </a:p>
          <a:p>
            <a:pPr marL="285493" indent="-285493">
              <a:buFont typeface="Arial"/>
              <a:buChar char="•"/>
            </a:pPr>
            <a:r>
              <a:rPr lang="en-US" sz="1900" dirty="0">
                <a:solidFill>
                  <a:srgbClr val="FFFFFF"/>
                </a:solidFill>
                <a:latin typeface="Arial" panose="020B0604020202020204" pitchFamily="34" charset="0"/>
                <a:cs typeface="Arial" panose="020B0604020202020204" pitchFamily="34" charset="0"/>
              </a:rPr>
              <a:t>Expandable storage</a:t>
            </a:r>
          </a:p>
        </p:txBody>
      </p:sp>
      <p:sp>
        <p:nvSpPr>
          <p:cNvPr id="50" name="TextBox 49"/>
          <p:cNvSpPr txBox="1"/>
          <p:nvPr/>
        </p:nvSpPr>
        <p:spPr>
          <a:xfrm>
            <a:off x="7433792" y="5315993"/>
            <a:ext cx="1719488" cy="1264208"/>
          </a:xfrm>
          <a:prstGeom prst="rect">
            <a:avLst/>
          </a:prstGeom>
          <a:noFill/>
        </p:spPr>
        <p:txBody>
          <a:bodyPr wrap="none" lIns="91361" tIns="45680" rIns="91361" bIns="45680" rtlCol="0">
            <a:spAutoFit/>
          </a:bodyPr>
          <a:lstStyle/>
          <a:p>
            <a:pPr marL="285493" indent="-285493">
              <a:buFont typeface="Arial"/>
              <a:buChar char="•"/>
            </a:pPr>
            <a:r>
              <a:rPr lang="en-US" sz="1900" dirty="0">
                <a:solidFill>
                  <a:srgbClr val="FFFFFF"/>
                </a:solidFill>
                <a:latin typeface="Arial" panose="020B0604020202020204" pitchFamily="34" charset="0"/>
                <a:cs typeface="Arial" panose="020B0604020202020204" pitchFamily="34" charset="0"/>
              </a:rPr>
              <a:t>File Shares </a:t>
            </a:r>
          </a:p>
          <a:p>
            <a:pPr marL="285493" indent="-285493">
              <a:buFont typeface="Arial"/>
              <a:buChar char="•"/>
            </a:pPr>
            <a:r>
              <a:rPr lang="en-US" sz="1900" dirty="0">
                <a:solidFill>
                  <a:srgbClr val="FFFFFF"/>
                </a:solidFill>
                <a:latin typeface="Arial" panose="020B0604020202020204" pitchFamily="34" charset="0"/>
                <a:cs typeface="Arial" panose="020B0604020202020204" pitchFamily="34" charset="0"/>
              </a:rPr>
              <a:t>Quiet</a:t>
            </a:r>
          </a:p>
          <a:p>
            <a:pPr marL="285493" indent="-285493">
              <a:buFont typeface="Arial"/>
              <a:buChar char="•"/>
            </a:pPr>
            <a:r>
              <a:rPr lang="en-US" sz="1900" dirty="0">
                <a:solidFill>
                  <a:srgbClr val="FFFFFF"/>
                </a:solidFill>
                <a:latin typeface="Arial" panose="020B0604020202020204" pitchFamily="34" charset="0"/>
                <a:cs typeface="Arial" panose="020B0604020202020204" pitchFamily="34" charset="0"/>
              </a:rPr>
              <a:t>Economical</a:t>
            </a:r>
          </a:p>
          <a:p>
            <a:endParaRPr lang="en-US" sz="1900" dirty="0">
              <a:solidFill>
                <a:srgbClr val="FFFFFF"/>
              </a:solidFill>
              <a:latin typeface="Arial" panose="020B0604020202020204" pitchFamily="34" charset="0"/>
              <a:cs typeface="Arial" panose="020B0604020202020204" pitchFamily="34" charset="0"/>
            </a:endParaRPr>
          </a:p>
        </p:txBody>
      </p:sp>
      <p:sp>
        <p:nvSpPr>
          <p:cNvPr id="51" name="TextBox 50"/>
          <p:cNvSpPr txBox="1"/>
          <p:nvPr/>
        </p:nvSpPr>
        <p:spPr>
          <a:xfrm>
            <a:off x="10028244" y="5315996"/>
            <a:ext cx="2252570" cy="971231"/>
          </a:xfrm>
          <a:prstGeom prst="rect">
            <a:avLst/>
          </a:prstGeom>
          <a:noFill/>
        </p:spPr>
        <p:txBody>
          <a:bodyPr wrap="square" lIns="91361" tIns="45680" rIns="91361" bIns="45680" rtlCol="0">
            <a:spAutoFit/>
          </a:bodyPr>
          <a:lstStyle/>
          <a:p>
            <a:pPr marL="285493" indent="-285493">
              <a:buFont typeface="Arial"/>
              <a:buChar char="•"/>
            </a:pPr>
            <a:r>
              <a:rPr lang="en-US" sz="1900" dirty="0">
                <a:solidFill>
                  <a:srgbClr val="FFFFFF"/>
                </a:solidFill>
                <a:latin typeface="Arial" panose="020B0604020202020204" pitchFamily="34" charset="0"/>
                <a:cs typeface="Arial" panose="020B0604020202020204" pitchFamily="34" charset="0"/>
              </a:rPr>
              <a:t>$0 upfront cost</a:t>
            </a:r>
          </a:p>
          <a:p>
            <a:pPr marL="285493" indent="-285493">
              <a:buFont typeface="Arial"/>
              <a:buChar char="•"/>
            </a:pPr>
            <a:r>
              <a:rPr lang="en-US" sz="1900" dirty="0">
                <a:solidFill>
                  <a:srgbClr val="FFFFFF"/>
                </a:solidFill>
                <a:latin typeface="Arial" panose="020B0604020202020204" pitchFamily="34" charset="0"/>
                <a:cs typeface="Arial" panose="020B0604020202020204" pitchFamily="34" charset="0"/>
              </a:rPr>
              <a:t>Cloud DR</a:t>
            </a:r>
          </a:p>
          <a:p>
            <a:pPr marL="285493" indent="-285493">
              <a:buFont typeface="Arial"/>
              <a:buChar char="•"/>
            </a:pPr>
            <a:endParaRPr lang="en-US" sz="1900" dirty="0">
              <a:solidFill>
                <a:srgbClr val="FFFFFF"/>
              </a:solidFill>
              <a:latin typeface="Arial" panose="020B0604020202020204" pitchFamily="34" charset="0"/>
              <a:cs typeface="Arial" panose="020B0604020202020204" pitchFamily="34" charset="0"/>
            </a:endParaRPr>
          </a:p>
        </p:txBody>
      </p:sp>
      <p:sp>
        <p:nvSpPr>
          <p:cNvPr id="79" name="Content Placeholder 4"/>
          <p:cNvSpPr>
            <a:spLocks noGrp="1"/>
          </p:cNvSpPr>
          <p:nvPr>
            <p:ph sz="quarter" idx="4294967295"/>
          </p:nvPr>
        </p:nvSpPr>
        <p:spPr>
          <a:xfrm>
            <a:off x="1293906" y="3133338"/>
            <a:ext cx="2736025" cy="2079969"/>
          </a:xfrm>
          <a:prstGeom prst="rect">
            <a:avLst/>
          </a:prstGeom>
          <a:solidFill>
            <a:srgbClr val="808080"/>
          </a:solidFill>
          <a:ln>
            <a:solidFill>
              <a:schemeClr val="accent1"/>
            </a:solidFill>
          </a:ln>
        </p:spPr>
        <p:txBody>
          <a:bodyPr anchor="t"/>
          <a:lstStyle/>
          <a:p>
            <a:pPr marL="0" indent="0" algn="ctr">
              <a:lnSpc>
                <a:spcPct val="70000"/>
              </a:lnSpc>
              <a:buNone/>
            </a:pPr>
            <a:r>
              <a:rPr lang="en-US" sz="1900" dirty="0">
                <a:solidFill>
                  <a:schemeClr val="bg1"/>
                </a:solidFill>
              </a:rPr>
              <a:t>Scale-Out</a:t>
            </a:r>
          </a:p>
        </p:txBody>
      </p:sp>
      <p:sp>
        <p:nvSpPr>
          <p:cNvPr id="83" name="Rectangle 82"/>
          <p:cNvSpPr/>
          <p:nvPr/>
        </p:nvSpPr>
        <p:spPr bwMode="auto">
          <a:xfrm>
            <a:off x="1293906" y="3534054"/>
            <a:ext cx="2736025" cy="994584"/>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8335" tIns="198667" rIns="248335" bIns="198667" numCol="1" spcCol="0" rtlCol="0" fromWordArt="0" anchor="t" anchorCtr="0" forceAA="0" compatLnSpc="1">
            <a:prstTxWarp prst="textNoShape">
              <a:avLst/>
            </a:prstTxWarp>
            <a:noAutofit/>
          </a:bodyPr>
          <a:lstStyle/>
          <a:p>
            <a:pPr algn="ctr" defTabSz="1266212" fontAlgn="base">
              <a:lnSpc>
                <a:spcPct val="90000"/>
              </a:lnSpc>
              <a:spcBef>
                <a:spcPct val="0"/>
              </a:spcBef>
              <a:spcAft>
                <a:spcPct val="0"/>
              </a:spcAft>
            </a:pPr>
            <a:endParaRPr lang="en-US" dirty="0" err="1">
              <a:solidFill>
                <a:schemeClr val="bg1"/>
              </a:solidFill>
              <a:ea typeface="Segoe UI" pitchFamily="34" charset="0"/>
              <a:cs typeface="Segoe UI" pitchFamily="34" charset="0"/>
            </a:endParaRPr>
          </a:p>
        </p:txBody>
      </p:sp>
      <p:sp>
        <p:nvSpPr>
          <p:cNvPr id="85" name="Rectangle 84"/>
          <p:cNvSpPr/>
          <p:nvPr/>
        </p:nvSpPr>
        <p:spPr>
          <a:xfrm>
            <a:off x="2038513" y="4591283"/>
            <a:ext cx="1246811" cy="418521"/>
          </a:xfrm>
          <a:prstGeom prst="rect">
            <a:avLst/>
          </a:prstGeom>
        </p:spPr>
        <p:txBody>
          <a:bodyPr wrap="none" lIns="124260" tIns="62130" rIns="124260" bIns="62130">
            <a:spAutoFit/>
          </a:bodyPr>
          <a:lstStyle/>
          <a:p>
            <a:r>
              <a:rPr lang="en-US" sz="1900" dirty="0">
                <a:solidFill>
                  <a:schemeClr val="bg1"/>
                </a:solidFill>
              </a:rPr>
              <a:t>SnapScale</a:t>
            </a:r>
          </a:p>
        </p:txBody>
      </p:sp>
      <p:sp>
        <p:nvSpPr>
          <p:cNvPr id="87" name="Rectangle 86"/>
          <p:cNvSpPr/>
          <p:nvPr/>
        </p:nvSpPr>
        <p:spPr>
          <a:xfrm>
            <a:off x="10106752" y="4119070"/>
            <a:ext cx="1731249" cy="402507"/>
          </a:xfrm>
          <a:prstGeom prst="rect">
            <a:avLst/>
          </a:prstGeom>
        </p:spPr>
        <p:txBody>
          <a:bodyPr wrap="none" lIns="124260" tIns="62130" rIns="124260" bIns="62130">
            <a:spAutoFit/>
          </a:bodyPr>
          <a:lstStyle/>
          <a:p>
            <a:r>
              <a:rPr lang="en-US" dirty="0" err="1">
                <a:solidFill>
                  <a:schemeClr val="bg1"/>
                </a:solidFill>
              </a:rPr>
              <a:t>SnapServer</a:t>
            </a:r>
            <a:r>
              <a:rPr lang="en-US" dirty="0">
                <a:solidFill>
                  <a:schemeClr val="bg1"/>
                </a:solidFill>
              </a:rPr>
              <a:t> XSD</a:t>
            </a:r>
          </a:p>
        </p:txBody>
      </p:sp>
      <p:sp>
        <p:nvSpPr>
          <p:cNvPr id="92" name="Content Placeholder 4"/>
          <p:cNvSpPr>
            <a:spLocks noGrp="1"/>
          </p:cNvSpPr>
          <p:nvPr>
            <p:ph sz="quarter" idx="4294967295"/>
          </p:nvPr>
        </p:nvSpPr>
        <p:spPr>
          <a:xfrm>
            <a:off x="4076862" y="3135878"/>
            <a:ext cx="2736025" cy="2079969"/>
          </a:xfrm>
          <a:prstGeom prst="rect">
            <a:avLst/>
          </a:prstGeom>
          <a:solidFill>
            <a:srgbClr val="808080"/>
          </a:solidFill>
          <a:ln>
            <a:solidFill>
              <a:schemeClr val="accent1"/>
            </a:solidFill>
          </a:ln>
        </p:spPr>
        <p:txBody>
          <a:bodyPr anchor="t"/>
          <a:lstStyle/>
          <a:p>
            <a:pPr marL="0" indent="0" algn="ctr">
              <a:lnSpc>
                <a:spcPct val="70000"/>
              </a:lnSpc>
              <a:buNone/>
            </a:pPr>
            <a:r>
              <a:rPr lang="en-US" sz="1900" dirty="0">
                <a:solidFill>
                  <a:schemeClr val="bg1"/>
                </a:solidFill>
              </a:rPr>
              <a:t>Enterprise Apps</a:t>
            </a:r>
          </a:p>
        </p:txBody>
      </p:sp>
      <p:sp>
        <p:nvSpPr>
          <p:cNvPr id="93" name="Rectangle 92"/>
          <p:cNvSpPr/>
          <p:nvPr/>
        </p:nvSpPr>
        <p:spPr bwMode="auto">
          <a:xfrm>
            <a:off x="4076862" y="3536598"/>
            <a:ext cx="2736025" cy="994584"/>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8335" tIns="198667" rIns="248335" bIns="198667" numCol="1" spcCol="0" rtlCol="0" fromWordArt="0" anchor="t" anchorCtr="0" forceAA="0" compatLnSpc="1">
            <a:prstTxWarp prst="textNoShape">
              <a:avLst/>
            </a:prstTxWarp>
            <a:noAutofit/>
          </a:bodyPr>
          <a:lstStyle/>
          <a:p>
            <a:pPr algn="ctr" defTabSz="1266212" fontAlgn="base">
              <a:lnSpc>
                <a:spcPct val="90000"/>
              </a:lnSpc>
              <a:spcBef>
                <a:spcPct val="0"/>
              </a:spcBef>
              <a:spcAft>
                <a:spcPct val="0"/>
              </a:spcAft>
            </a:pPr>
            <a:endParaRPr lang="en-US" dirty="0" err="1">
              <a:solidFill>
                <a:schemeClr val="bg1"/>
              </a:solidFill>
              <a:ea typeface="Segoe UI" pitchFamily="34" charset="0"/>
              <a:cs typeface="Segoe UI" pitchFamily="34" charset="0"/>
            </a:endParaRPr>
          </a:p>
        </p:txBody>
      </p:sp>
      <p:sp>
        <p:nvSpPr>
          <p:cNvPr id="94" name="Rectangle 93"/>
          <p:cNvSpPr/>
          <p:nvPr/>
        </p:nvSpPr>
        <p:spPr>
          <a:xfrm>
            <a:off x="4357460" y="4603130"/>
            <a:ext cx="1799320" cy="418521"/>
          </a:xfrm>
          <a:prstGeom prst="rect">
            <a:avLst/>
          </a:prstGeom>
        </p:spPr>
        <p:txBody>
          <a:bodyPr wrap="none" lIns="124260" tIns="62130" rIns="124260" bIns="62130">
            <a:spAutoFit/>
          </a:bodyPr>
          <a:lstStyle/>
          <a:p>
            <a:r>
              <a:rPr lang="en-US" sz="1900" dirty="0" err="1">
                <a:solidFill>
                  <a:schemeClr val="bg1"/>
                </a:solidFill>
              </a:rPr>
              <a:t>SnapServer</a:t>
            </a:r>
            <a:r>
              <a:rPr lang="en-US" sz="1900" dirty="0">
                <a:solidFill>
                  <a:schemeClr val="bg1"/>
                </a:solidFill>
              </a:rPr>
              <a:t> XSR</a:t>
            </a:r>
          </a:p>
        </p:txBody>
      </p:sp>
      <p:sp>
        <p:nvSpPr>
          <p:cNvPr id="101" name="Content Placeholder 4"/>
          <p:cNvSpPr>
            <a:spLocks noGrp="1"/>
          </p:cNvSpPr>
          <p:nvPr>
            <p:ph sz="quarter" idx="4294967295"/>
          </p:nvPr>
        </p:nvSpPr>
        <p:spPr>
          <a:xfrm>
            <a:off x="6855310" y="3133338"/>
            <a:ext cx="2736025" cy="2079969"/>
          </a:xfrm>
          <a:prstGeom prst="rect">
            <a:avLst/>
          </a:prstGeom>
          <a:solidFill>
            <a:srgbClr val="808080"/>
          </a:solidFill>
          <a:ln>
            <a:solidFill>
              <a:schemeClr val="accent1"/>
            </a:solidFill>
          </a:ln>
        </p:spPr>
        <p:txBody>
          <a:bodyPr anchor="t"/>
          <a:lstStyle/>
          <a:p>
            <a:pPr marL="0" indent="0" algn="ctr">
              <a:lnSpc>
                <a:spcPct val="70000"/>
              </a:lnSpc>
              <a:buNone/>
            </a:pPr>
            <a:r>
              <a:rPr lang="en-US" sz="1900" dirty="0">
                <a:solidFill>
                  <a:schemeClr val="bg1"/>
                </a:solidFill>
              </a:rPr>
              <a:t>Desktop Storage</a:t>
            </a:r>
          </a:p>
        </p:txBody>
      </p:sp>
      <p:sp>
        <p:nvSpPr>
          <p:cNvPr id="102" name="Rectangle 101"/>
          <p:cNvSpPr/>
          <p:nvPr/>
        </p:nvSpPr>
        <p:spPr bwMode="auto">
          <a:xfrm>
            <a:off x="6855310" y="3534054"/>
            <a:ext cx="2736025" cy="994584"/>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8335" tIns="198667" rIns="248335" bIns="198667" numCol="1" spcCol="0" rtlCol="0" fromWordArt="0" anchor="t" anchorCtr="0" forceAA="0" compatLnSpc="1">
            <a:prstTxWarp prst="textNoShape">
              <a:avLst/>
            </a:prstTxWarp>
            <a:noAutofit/>
          </a:bodyPr>
          <a:lstStyle/>
          <a:p>
            <a:pPr algn="ctr" defTabSz="1266212" fontAlgn="base">
              <a:lnSpc>
                <a:spcPct val="90000"/>
              </a:lnSpc>
              <a:spcBef>
                <a:spcPct val="0"/>
              </a:spcBef>
              <a:spcAft>
                <a:spcPct val="0"/>
              </a:spcAft>
            </a:pPr>
            <a:endParaRPr lang="en-US" dirty="0" err="1">
              <a:solidFill>
                <a:schemeClr val="bg1"/>
              </a:solidFill>
              <a:ea typeface="Segoe UI" pitchFamily="34" charset="0"/>
              <a:cs typeface="Segoe UI" pitchFamily="34" charset="0"/>
            </a:endParaRPr>
          </a:p>
        </p:txBody>
      </p:sp>
      <p:sp>
        <p:nvSpPr>
          <p:cNvPr id="103" name="Rectangle 102"/>
          <p:cNvSpPr/>
          <p:nvPr/>
        </p:nvSpPr>
        <p:spPr>
          <a:xfrm>
            <a:off x="7333297" y="4591283"/>
            <a:ext cx="1816966" cy="418521"/>
          </a:xfrm>
          <a:prstGeom prst="rect">
            <a:avLst/>
          </a:prstGeom>
        </p:spPr>
        <p:txBody>
          <a:bodyPr wrap="none" lIns="124260" tIns="62130" rIns="124260" bIns="62130">
            <a:spAutoFit/>
          </a:bodyPr>
          <a:lstStyle/>
          <a:p>
            <a:r>
              <a:rPr lang="en-US" sz="1900" dirty="0" err="1">
                <a:solidFill>
                  <a:schemeClr val="bg1"/>
                </a:solidFill>
              </a:rPr>
              <a:t>SnapServer</a:t>
            </a:r>
            <a:r>
              <a:rPr lang="en-US" sz="1900" dirty="0">
                <a:solidFill>
                  <a:schemeClr val="bg1"/>
                </a:solidFill>
              </a:rPr>
              <a:t> XSD</a:t>
            </a:r>
          </a:p>
        </p:txBody>
      </p:sp>
      <p:sp>
        <p:nvSpPr>
          <p:cNvPr id="104" name="Content Placeholder 4"/>
          <p:cNvSpPr>
            <a:spLocks noGrp="1"/>
          </p:cNvSpPr>
          <p:nvPr>
            <p:ph sz="quarter" idx="4294967295"/>
          </p:nvPr>
        </p:nvSpPr>
        <p:spPr>
          <a:xfrm>
            <a:off x="9638268" y="3135878"/>
            <a:ext cx="2736025" cy="2079969"/>
          </a:xfrm>
          <a:prstGeom prst="rect">
            <a:avLst/>
          </a:prstGeom>
          <a:solidFill>
            <a:srgbClr val="808080"/>
          </a:solidFill>
          <a:ln>
            <a:solidFill>
              <a:schemeClr val="accent1"/>
            </a:solidFill>
          </a:ln>
        </p:spPr>
        <p:txBody>
          <a:bodyPr anchor="t"/>
          <a:lstStyle/>
          <a:p>
            <a:pPr marL="0" indent="0" algn="ctr">
              <a:lnSpc>
                <a:spcPct val="70000"/>
              </a:lnSpc>
              <a:buNone/>
            </a:pPr>
            <a:r>
              <a:rPr lang="en-US" sz="1900" dirty="0">
                <a:solidFill>
                  <a:schemeClr val="bg1"/>
                </a:solidFill>
              </a:rPr>
              <a:t>Enterprise Apps</a:t>
            </a:r>
          </a:p>
        </p:txBody>
      </p:sp>
      <p:sp>
        <p:nvSpPr>
          <p:cNvPr id="105" name="Rectangle 104"/>
          <p:cNvSpPr/>
          <p:nvPr/>
        </p:nvSpPr>
        <p:spPr bwMode="auto">
          <a:xfrm>
            <a:off x="9638268" y="3536598"/>
            <a:ext cx="2736025" cy="994584"/>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8335" tIns="198667" rIns="248335" bIns="198667" numCol="1" spcCol="0" rtlCol="0" fromWordArt="0" anchor="t" anchorCtr="0" forceAA="0" compatLnSpc="1">
            <a:prstTxWarp prst="textNoShape">
              <a:avLst/>
            </a:prstTxWarp>
            <a:noAutofit/>
          </a:bodyPr>
          <a:lstStyle/>
          <a:p>
            <a:pPr algn="ctr" defTabSz="1266212" fontAlgn="base">
              <a:lnSpc>
                <a:spcPct val="90000"/>
              </a:lnSpc>
              <a:spcBef>
                <a:spcPct val="0"/>
              </a:spcBef>
              <a:spcAft>
                <a:spcPct val="0"/>
              </a:spcAft>
            </a:pPr>
            <a:endParaRPr lang="en-US" dirty="0" err="1">
              <a:solidFill>
                <a:schemeClr val="bg1"/>
              </a:solidFill>
              <a:ea typeface="Segoe UI" pitchFamily="34" charset="0"/>
              <a:cs typeface="Segoe UI" pitchFamily="34" charset="0"/>
            </a:endParaRPr>
          </a:p>
        </p:txBody>
      </p:sp>
      <p:sp>
        <p:nvSpPr>
          <p:cNvPr id="106" name="Rectangle 105"/>
          <p:cNvSpPr/>
          <p:nvPr/>
        </p:nvSpPr>
        <p:spPr>
          <a:xfrm>
            <a:off x="10287134" y="4603130"/>
            <a:ext cx="1438292" cy="418521"/>
          </a:xfrm>
          <a:prstGeom prst="rect">
            <a:avLst/>
          </a:prstGeom>
        </p:spPr>
        <p:txBody>
          <a:bodyPr wrap="none" lIns="124260" tIns="62130" rIns="124260" bIns="62130">
            <a:spAutoFit/>
          </a:bodyPr>
          <a:lstStyle/>
          <a:p>
            <a:r>
              <a:rPr lang="en-US" sz="1900" dirty="0">
                <a:solidFill>
                  <a:schemeClr val="bg1"/>
                </a:solidFill>
              </a:rPr>
              <a:t>SnapCLOUD</a:t>
            </a:r>
          </a:p>
        </p:txBody>
      </p:sp>
      <p:pic>
        <p:nvPicPr>
          <p:cNvPr id="10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0894" y="3965658"/>
            <a:ext cx="1029770" cy="590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1902" y="3692589"/>
            <a:ext cx="828999" cy="922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 name="Picture 8"/>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54217" b="96386" l="738" r="96679"/>
                    </a14:imgEffect>
                  </a14:imgLayer>
                </a14:imgProps>
              </a:ext>
              <a:ext uri="{28A0092B-C50C-407E-A947-70E740481C1C}">
                <a14:useLocalDpi xmlns:a14="http://schemas.microsoft.com/office/drawing/2010/main" val="0"/>
              </a:ext>
            </a:extLst>
          </a:blip>
          <a:srcRect t="60141"/>
          <a:stretch/>
        </p:blipFill>
        <p:spPr bwMode="auto">
          <a:xfrm>
            <a:off x="4080458" y="3970462"/>
            <a:ext cx="2694057" cy="5854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0"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30039" y="3692597"/>
            <a:ext cx="689021" cy="72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1" name="Picture 1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35321" y="3644832"/>
            <a:ext cx="2618539" cy="325620"/>
          </a:xfrm>
          <a:prstGeom prst="rect">
            <a:avLst/>
          </a:prstGeom>
        </p:spPr>
      </p:pic>
      <p:grpSp>
        <p:nvGrpSpPr>
          <p:cNvPr id="112" name="Group 111"/>
          <p:cNvGrpSpPr>
            <a:grpSpLocks noChangeAspect="1"/>
          </p:cNvGrpSpPr>
          <p:nvPr/>
        </p:nvGrpSpPr>
        <p:grpSpPr>
          <a:xfrm>
            <a:off x="9788012" y="3507973"/>
            <a:ext cx="2073274" cy="1020668"/>
            <a:chOff x="9999131" y="1575268"/>
            <a:chExt cx="1926840" cy="1166325"/>
          </a:xfrm>
        </p:grpSpPr>
        <p:pic>
          <p:nvPicPr>
            <p:cNvPr id="113"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999131" y="1575268"/>
              <a:ext cx="1926840" cy="116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5958"/>
            <a:stretch/>
          </p:blipFill>
          <p:spPr bwMode="auto">
            <a:xfrm>
              <a:off x="10528375" y="2270821"/>
              <a:ext cx="1323196" cy="337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5"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657069" y="2008746"/>
              <a:ext cx="252059" cy="304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6"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992686" y="2008745"/>
              <a:ext cx="252059" cy="304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7"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801105" y="1685105"/>
              <a:ext cx="252059" cy="304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8"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136722" y="1685104"/>
              <a:ext cx="252059" cy="304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3" name="TextBox 52"/>
          <p:cNvSpPr txBox="1"/>
          <p:nvPr/>
        </p:nvSpPr>
        <p:spPr>
          <a:xfrm rot="16200000">
            <a:off x="237185" y="2146785"/>
            <a:ext cx="994777" cy="911464"/>
          </a:xfrm>
          <a:prstGeom prst="rect">
            <a:avLst/>
          </a:prstGeom>
        </p:spPr>
        <p:style>
          <a:lnRef idx="1">
            <a:schemeClr val="accent4"/>
          </a:lnRef>
          <a:fillRef idx="3">
            <a:schemeClr val="accent4"/>
          </a:fillRef>
          <a:effectRef idx="2">
            <a:schemeClr val="accent4"/>
          </a:effectRef>
          <a:fontRef idx="minor">
            <a:schemeClr val="lt1"/>
          </a:fontRef>
        </p:style>
        <p:txBody>
          <a:bodyPr wrap="square" lIns="91361" tIns="45680" rIns="91361" bIns="45680" rtlCol="0" anchor="ctr">
            <a:noAutofit/>
          </a:bodyPr>
          <a:lstStyle/>
          <a:p>
            <a:pPr algn="ctr"/>
            <a:r>
              <a:rPr lang="en-US" sz="1100" b="1" dirty="0">
                <a:solidFill>
                  <a:schemeClr val="bg1"/>
                </a:solidFill>
                <a:latin typeface="Arial" panose="020B0604020202020204" pitchFamily="34" charset="0"/>
                <a:cs typeface="Arial" panose="020B0604020202020204" pitchFamily="34" charset="0"/>
              </a:rPr>
              <a:t>Standardize User Exp.</a:t>
            </a:r>
          </a:p>
        </p:txBody>
      </p:sp>
      <p:sp>
        <p:nvSpPr>
          <p:cNvPr id="54" name="TextBox 53"/>
          <p:cNvSpPr txBox="1"/>
          <p:nvPr/>
        </p:nvSpPr>
        <p:spPr>
          <a:xfrm rot="16200000">
            <a:off x="240239" y="3196301"/>
            <a:ext cx="994767" cy="911464"/>
          </a:xfrm>
          <a:prstGeom prst="rect">
            <a:avLst/>
          </a:prstGeom>
        </p:spPr>
        <p:style>
          <a:lnRef idx="1">
            <a:schemeClr val="accent4"/>
          </a:lnRef>
          <a:fillRef idx="3">
            <a:schemeClr val="accent4"/>
          </a:fillRef>
          <a:effectRef idx="2">
            <a:schemeClr val="accent4"/>
          </a:effectRef>
          <a:fontRef idx="minor">
            <a:schemeClr val="lt1"/>
          </a:fontRef>
        </p:style>
        <p:txBody>
          <a:bodyPr wrap="square" lIns="91361" tIns="45680" rIns="91361" bIns="45680" rtlCol="0" anchor="ctr">
            <a:noAutofit/>
          </a:bodyPr>
          <a:lstStyle/>
          <a:p>
            <a:pPr algn="ctr"/>
            <a:r>
              <a:rPr lang="en-US" sz="1100" b="1" dirty="0" err="1">
                <a:solidFill>
                  <a:schemeClr val="bg1"/>
                </a:solidFill>
                <a:latin typeface="Arial" panose="020B0604020202020204" pitchFamily="34" charset="0"/>
                <a:cs typeface="Arial" panose="020B0604020202020204" pitchFamily="34" charset="0"/>
              </a:rPr>
              <a:t>Perf</a:t>
            </a:r>
            <a:r>
              <a:rPr lang="en-US" sz="1100" b="1" dirty="0">
                <a:solidFill>
                  <a:schemeClr val="bg1"/>
                </a:solidFill>
                <a:latin typeface="Arial" panose="020B0604020202020204" pitchFamily="34" charset="0"/>
                <a:cs typeface="Arial" panose="020B0604020202020204" pitchFamily="34" charset="0"/>
              </a:rPr>
              <a:t>.</a:t>
            </a:r>
          </a:p>
          <a:p>
            <a:pPr algn="ctr"/>
            <a:r>
              <a:rPr lang="en-US" sz="1100" b="1" dirty="0">
                <a:solidFill>
                  <a:schemeClr val="bg1"/>
                </a:solidFill>
                <a:latin typeface="Arial" panose="020B0604020202020204" pitchFamily="34" charset="0"/>
                <a:cs typeface="Arial" panose="020B0604020202020204" pitchFamily="34" charset="0"/>
              </a:rPr>
              <a:t>Optimized</a:t>
            </a:r>
          </a:p>
        </p:txBody>
      </p:sp>
      <p:sp>
        <p:nvSpPr>
          <p:cNvPr id="55" name="TextBox 54"/>
          <p:cNvSpPr txBox="1"/>
          <p:nvPr/>
        </p:nvSpPr>
        <p:spPr>
          <a:xfrm rot="16200000">
            <a:off x="269259" y="5366881"/>
            <a:ext cx="994769" cy="911464"/>
          </a:xfrm>
          <a:prstGeom prst="rect">
            <a:avLst/>
          </a:prstGeom>
        </p:spPr>
        <p:style>
          <a:lnRef idx="1">
            <a:schemeClr val="accent4"/>
          </a:lnRef>
          <a:fillRef idx="3">
            <a:schemeClr val="accent4"/>
          </a:fillRef>
          <a:effectRef idx="2">
            <a:schemeClr val="accent4"/>
          </a:effectRef>
          <a:fontRef idx="minor">
            <a:schemeClr val="lt1"/>
          </a:fontRef>
        </p:style>
        <p:txBody>
          <a:bodyPr wrap="square" lIns="91361" tIns="45680" rIns="91361" bIns="45680" rtlCol="0" anchor="ctr">
            <a:noAutofit/>
          </a:bodyPr>
          <a:lstStyle/>
          <a:p>
            <a:pPr algn="ctr"/>
            <a:r>
              <a:rPr lang="en-US" sz="1100" b="1" dirty="0">
                <a:solidFill>
                  <a:schemeClr val="bg1"/>
                </a:solidFill>
                <a:latin typeface="Arial" panose="020B0604020202020204" pitchFamily="34" charset="0"/>
                <a:cs typeface="Arial" panose="020B0604020202020204" pitchFamily="34" charset="0"/>
              </a:rPr>
              <a:t>Specialized Functions</a:t>
            </a:r>
          </a:p>
        </p:txBody>
      </p:sp>
      <p:sp>
        <p:nvSpPr>
          <p:cNvPr id="56" name="TextBox 55"/>
          <p:cNvSpPr txBox="1"/>
          <p:nvPr/>
        </p:nvSpPr>
        <p:spPr>
          <a:xfrm rot="16200000">
            <a:off x="269271" y="4260188"/>
            <a:ext cx="994767" cy="911464"/>
          </a:xfrm>
          <a:prstGeom prst="rect">
            <a:avLst/>
          </a:prstGeom>
        </p:spPr>
        <p:style>
          <a:lnRef idx="1">
            <a:schemeClr val="accent4"/>
          </a:lnRef>
          <a:fillRef idx="3">
            <a:schemeClr val="accent4"/>
          </a:fillRef>
          <a:effectRef idx="2">
            <a:schemeClr val="accent4"/>
          </a:effectRef>
          <a:fontRef idx="minor">
            <a:schemeClr val="lt1"/>
          </a:fontRef>
        </p:style>
        <p:txBody>
          <a:bodyPr wrap="square" lIns="91361" tIns="45680" rIns="91361" bIns="45680" rtlCol="0" anchor="ctr">
            <a:noAutofit/>
          </a:bodyPr>
          <a:lstStyle/>
          <a:p>
            <a:pPr algn="ctr"/>
            <a:r>
              <a:rPr lang="en-US" sz="1100" b="1" dirty="0">
                <a:solidFill>
                  <a:schemeClr val="bg1"/>
                </a:solidFill>
                <a:latin typeface="Arial" panose="020B0604020202020204" pitchFamily="34" charset="0"/>
                <a:cs typeface="Arial" panose="020B0604020202020204" pitchFamily="34" charset="0"/>
              </a:rPr>
              <a:t>Storage</a:t>
            </a:r>
          </a:p>
          <a:p>
            <a:pPr algn="ctr"/>
            <a:r>
              <a:rPr lang="en-US" sz="1100" b="1" dirty="0">
                <a:solidFill>
                  <a:schemeClr val="bg1"/>
                </a:solidFill>
                <a:latin typeface="Arial" panose="020B0604020202020204" pitchFamily="34" charset="0"/>
                <a:cs typeface="Arial" panose="020B0604020202020204" pitchFamily="34" charset="0"/>
              </a:rPr>
              <a:t>Optimized</a:t>
            </a:r>
          </a:p>
        </p:txBody>
      </p:sp>
    </p:spTree>
    <p:extLst>
      <p:ext uri="{BB962C8B-B14F-4D97-AF65-F5344CB8AC3E}">
        <p14:creationId xmlns:p14="http://schemas.microsoft.com/office/powerpoint/2010/main" val="867683286"/>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Snap Storage Portfolio -- Key Benefits</a:t>
            </a:r>
            <a:endParaRPr lang="en-US" dirty="0"/>
          </a:p>
        </p:txBody>
      </p:sp>
      <p:sp>
        <p:nvSpPr>
          <p:cNvPr id="4" name="Rectangle 3"/>
          <p:cNvSpPr/>
          <p:nvPr/>
        </p:nvSpPr>
        <p:spPr>
          <a:xfrm>
            <a:off x="425982" y="2656833"/>
            <a:ext cx="2423007" cy="1803033"/>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10938" tIns="55470" rIns="110938" bIns="55470" rtlCol="0" anchor="ctr"/>
          <a:lstStyle/>
          <a:p>
            <a:pPr algn="ctr"/>
            <a:r>
              <a:rPr lang="en-US" sz="1600" b="1" dirty="0"/>
              <a:t>MANAGE </a:t>
            </a:r>
            <a:br>
              <a:rPr lang="en-US" sz="1600" b="1" dirty="0"/>
            </a:br>
            <a:r>
              <a:rPr lang="en-US" sz="1600" b="1" dirty="0"/>
              <a:t>DATA GROWTH</a:t>
            </a:r>
          </a:p>
          <a:p>
            <a:pPr algn="ctr">
              <a:spcBef>
                <a:spcPts val="600"/>
              </a:spcBef>
            </a:pPr>
            <a:r>
              <a:rPr lang="en-US" sz="1400" b="1" cap="all" dirty="0"/>
              <a:t>With no additional headcount</a:t>
            </a:r>
          </a:p>
        </p:txBody>
      </p:sp>
      <p:sp>
        <p:nvSpPr>
          <p:cNvPr id="5" name="Rectangle 4"/>
          <p:cNvSpPr/>
          <p:nvPr/>
        </p:nvSpPr>
        <p:spPr>
          <a:xfrm>
            <a:off x="425982" y="4661058"/>
            <a:ext cx="2423007" cy="1678686"/>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110938" tIns="55470" rIns="110938" bIns="55470" rtlCol="0" anchor="ctr"/>
          <a:lstStyle/>
          <a:p>
            <a:pPr algn="ctr"/>
            <a:r>
              <a:rPr lang="en-US" sz="1600" b="1" dirty="0"/>
              <a:t>OPTIMIZE</a:t>
            </a:r>
            <a:br>
              <a:rPr lang="en-US" sz="1600" b="1" dirty="0"/>
            </a:br>
            <a:r>
              <a:rPr lang="en-US" sz="1600" b="1" dirty="0"/>
              <a:t> WORKLOAD</a:t>
            </a:r>
          </a:p>
          <a:p>
            <a:pPr algn="ctr">
              <a:spcBef>
                <a:spcPts val="600"/>
              </a:spcBef>
            </a:pPr>
            <a:r>
              <a:rPr lang="en-US" sz="1400" b="1" dirty="0"/>
              <a:t>NO INFRASTRUCTURE SILOS</a:t>
            </a:r>
          </a:p>
        </p:txBody>
      </p:sp>
      <p:sp>
        <p:nvSpPr>
          <p:cNvPr id="6" name="Rectangle 5"/>
          <p:cNvSpPr/>
          <p:nvPr/>
        </p:nvSpPr>
        <p:spPr>
          <a:xfrm>
            <a:off x="417959" y="1043983"/>
            <a:ext cx="2423009" cy="145611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110938" tIns="55470" rIns="110938" bIns="55470" rtlCol="0" anchor="ctr"/>
          <a:lstStyle/>
          <a:p>
            <a:pPr algn="ctr"/>
            <a:r>
              <a:rPr lang="en-US" sz="1600" b="1" dirty="0"/>
              <a:t>REDUCE </a:t>
            </a:r>
            <a:br>
              <a:rPr lang="en-US" sz="1600" b="1" dirty="0"/>
            </a:br>
            <a:r>
              <a:rPr lang="en-US" sz="1600" b="1" dirty="0"/>
              <a:t>STORAGE COSTS</a:t>
            </a:r>
          </a:p>
          <a:p>
            <a:pPr algn="ctr"/>
            <a:r>
              <a:rPr lang="en-US" sz="1600" b="1" dirty="0"/>
              <a:t>By 30%</a:t>
            </a:r>
          </a:p>
        </p:txBody>
      </p:sp>
      <p:sp>
        <p:nvSpPr>
          <p:cNvPr id="7" name="TextBox 6"/>
          <p:cNvSpPr txBox="1"/>
          <p:nvPr/>
        </p:nvSpPr>
        <p:spPr>
          <a:xfrm>
            <a:off x="2961200" y="1043980"/>
            <a:ext cx="8850723" cy="1456114"/>
          </a:xfrm>
          <a:prstGeom prst="rect">
            <a:avLst/>
          </a:prstGeom>
          <a:solidFill>
            <a:schemeClr val="tx2"/>
          </a:solidFill>
        </p:spPr>
        <p:txBody>
          <a:bodyPr wrap="square" lIns="182740" tIns="55470" rIns="110938" bIns="55470" numCol="2" rtlCol="0">
            <a:noAutofit/>
          </a:bodyPr>
          <a:lstStyle/>
          <a:p>
            <a:pPr marL="208015" indent="-208015">
              <a:lnSpc>
                <a:spcPct val="130000"/>
              </a:lnSpc>
              <a:spcAft>
                <a:spcPts val="600"/>
              </a:spcAft>
              <a:buFont typeface="Arial" panose="020B0604020202020204" pitchFamily="34" charset="0"/>
              <a:buChar char="•"/>
            </a:pPr>
            <a:r>
              <a:rPr lang="en-US" sz="1600" b="1" dirty="0">
                <a:solidFill>
                  <a:schemeClr val="bg1"/>
                </a:solidFill>
              </a:rPr>
              <a:t>Failure resiliency reduces downtime</a:t>
            </a:r>
          </a:p>
          <a:p>
            <a:pPr marL="208015" indent="-208015">
              <a:lnSpc>
                <a:spcPct val="130000"/>
              </a:lnSpc>
              <a:spcAft>
                <a:spcPts val="600"/>
              </a:spcAft>
              <a:buFont typeface="Arial" panose="020B0604020202020204" pitchFamily="34" charset="0"/>
              <a:buChar char="•"/>
            </a:pPr>
            <a:r>
              <a:rPr lang="en-US" sz="1600" b="1" dirty="0">
                <a:solidFill>
                  <a:schemeClr val="bg1"/>
                </a:solidFill>
              </a:rPr>
              <a:t>Space efficiency</a:t>
            </a:r>
          </a:p>
          <a:p>
            <a:pPr marL="208015" indent="-208015">
              <a:lnSpc>
                <a:spcPct val="130000"/>
              </a:lnSpc>
              <a:spcAft>
                <a:spcPts val="600"/>
              </a:spcAft>
              <a:buFont typeface="Arial" panose="020B0604020202020204" pitchFamily="34" charset="0"/>
              <a:buChar char="•"/>
            </a:pPr>
            <a:r>
              <a:rPr lang="en-US" sz="1600" b="1" dirty="0">
                <a:solidFill>
                  <a:schemeClr val="bg1"/>
                </a:solidFill>
              </a:rPr>
              <a:t>No additional licenses</a:t>
            </a:r>
          </a:p>
          <a:p>
            <a:pPr marL="208015" indent="-208015">
              <a:lnSpc>
                <a:spcPct val="130000"/>
              </a:lnSpc>
              <a:spcAft>
                <a:spcPts val="600"/>
              </a:spcAft>
              <a:buFont typeface="Arial" panose="020B0604020202020204" pitchFamily="34" charset="0"/>
              <a:buChar char="•"/>
            </a:pPr>
            <a:r>
              <a:rPr lang="en-US" sz="1600" b="1" dirty="0">
                <a:solidFill>
                  <a:schemeClr val="bg1"/>
                </a:solidFill>
              </a:rPr>
              <a:t>Integrated enterprise-class features</a:t>
            </a:r>
          </a:p>
          <a:p>
            <a:pPr marL="208015" indent="-208015">
              <a:lnSpc>
                <a:spcPct val="130000"/>
              </a:lnSpc>
              <a:spcAft>
                <a:spcPts val="600"/>
              </a:spcAft>
              <a:buFont typeface="Arial" panose="020B0604020202020204" pitchFamily="34" charset="0"/>
              <a:buChar char="•"/>
            </a:pPr>
            <a:r>
              <a:rPr lang="en-US" sz="1600" b="1" dirty="0">
                <a:solidFill>
                  <a:schemeClr val="bg1"/>
                </a:solidFill>
              </a:rPr>
              <a:t>Simple, intuitive, single management pane </a:t>
            </a:r>
          </a:p>
          <a:p>
            <a:pPr marL="208015" indent="-208015">
              <a:lnSpc>
                <a:spcPct val="130000"/>
              </a:lnSpc>
              <a:spcAft>
                <a:spcPts val="600"/>
              </a:spcAft>
              <a:buFont typeface="Arial" panose="020B0604020202020204" pitchFamily="34" charset="0"/>
              <a:buChar char="•"/>
            </a:pPr>
            <a:r>
              <a:rPr lang="en-US" sz="1600" b="1" dirty="0">
                <a:solidFill>
                  <a:schemeClr val="bg1"/>
                </a:solidFill>
              </a:rPr>
              <a:t>Lower cost/GB</a:t>
            </a:r>
          </a:p>
        </p:txBody>
      </p:sp>
      <p:grpSp>
        <p:nvGrpSpPr>
          <p:cNvPr id="24" name="Group 23"/>
          <p:cNvGrpSpPr/>
          <p:nvPr/>
        </p:nvGrpSpPr>
        <p:grpSpPr>
          <a:xfrm>
            <a:off x="2948050" y="2010657"/>
            <a:ext cx="3782408" cy="4849511"/>
            <a:chOff x="2183147" y="632753"/>
            <a:chExt cx="2781040" cy="3931846"/>
          </a:xfrm>
        </p:grpSpPr>
        <p:sp>
          <p:nvSpPr>
            <p:cNvPr id="25" name="TextBox 24"/>
            <p:cNvSpPr txBox="1"/>
            <p:nvPr/>
          </p:nvSpPr>
          <p:spPr>
            <a:xfrm>
              <a:off x="2183147" y="1146867"/>
              <a:ext cx="2781040" cy="3016309"/>
            </a:xfrm>
            <a:prstGeom prst="rect">
              <a:avLst/>
            </a:prstGeom>
            <a:solidFill>
              <a:schemeClr val="bg2">
                <a:lumMod val="60000"/>
                <a:lumOff val="40000"/>
              </a:schemeClr>
            </a:solidFill>
          </p:spPr>
          <p:txBody>
            <a:bodyPr wrap="square" lIns="134453" tIns="0" rIns="81626" bIns="40813" rtlCol="0">
              <a:noAutofit/>
            </a:bodyPr>
            <a:lstStyle/>
            <a:p>
              <a:pPr>
                <a:lnSpc>
                  <a:spcPct val="210000"/>
                </a:lnSpc>
              </a:pPr>
              <a:r>
                <a:rPr lang="en-US" sz="1600" b="1" dirty="0">
                  <a:solidFill>
                    <a:schemeClr val="tx2"/>
                  </a:solidFill>
                </a:rPr>
                <a:t>MANAGE DATA GROWTH</a:t>
              </a:r>
            </a:p>
          </p:txBody>
        </p:sp>
        <p:sp>
          <p:nvSpPr>
            <p:cNvPr id="26" name="TextBox 25"/>
            <p:cNvSpPr txBox="1"/>
            <p:nvPr/>
          </p:nvSpPr>
          <p:spPr>
            <a:xfrm>
              <a:off x="2336988" y="1636276"/>
              <a:ext cx="394317" cy="192283"/>
            </a:xfrm>
            <a:prstGeom prst="rect">
              <a:avLst/>
            </a:prstGeom>
            <a:noFill/>
          </p:spPr>
          <p:txBody>
            <a:bodyPr wrap="none" lIns="67227" tIns="33613" rIns="67227" bIns="33613" rtlCol="0">
              <a:spAutoFit/>
            </a:bodyPr>
            <a:lstStyle/>
            <a:p>
              <a:pPr algn="r"/>
              <a:r>
                <a:rPr lang="en-US" sz="1100" b="1" dirty="0">
                  <a:solidFill>
                    <a:schemeClr val="tx1">
                      <a:lumMod val="50000"/>
                    </a:schemeClr>
                  </a:solidFill>
                </a:rPr>
                <a:t>100 PB</a:t>
              </a:r>
            </a:p>
          </p:txBody>
        </p:sp>
        <p:sp>
          <p:nvSpPr>
            <p:cNvPr id="27" name="TextBox 26"/>
            <p:cNvSpPr txBox="1"/>
            <p:nvPr/>
          </p:nvSpPr>
          <p:spPr>
            <a:xfrm>
              <a:off x="2393408" y="2893815"/>
              <a:ext cx="337900" cy="192283"/>
            </a:xfrm>
            <a:prstGeom prst="rect">
              <a:avLst/>
            </a:prstGeom>
            <a:noFill/>
          </p:spPr>
          <p:txBody>
            <a:bodyPr wrap="none" lIns="67227" tIns="33613" rIns="67227" bIns="33613" rtlCol="0">
              <a:spAutoFit/>
            </a:bodyPr>
            <a:lstStyle/>
            <a:p>
              <a:pPr algn="r"/>
              <a:r>
                <a:rPr lang="en-US" sz="1100" b="1" dirty="0">
                  <a:solidFill>
                    <a:schemeClr val="tx1">
                      <a:lumMod val="50000"/>
                    </a:schemeClr>
                  </a:solidFill>
                </a:rPr>
                <a:t>24 TB</a:t>
              </a:r>
            </a:p>
          </p:txBody>
        </p:sp>
        <p:sp>
          <p:nvSpPr>
            <p:cNvPr id="28" name="TextBox 27"/>
            <p:cNvSpPr txBox="1"/>
            <p:nvPr/>
          </p:nvSpPr>
          <p:spPr>
            <a:xfrm>
              <a:off x="2326101" y="3869183"/>
              <a:ext cx="405206" cy="192283"/>
            </a:xfrm>
            <a:prstGeom prst="rect">
              <a:avLst/>
            </a:prstGeom>
            <a:noFill/>
          </p:spPr>
          <p:txBody>
            <a:bodyPr wrap="none" lIns="67227" tIns="33613" rIns="67227" bIns="33613" rtlCol="0">
              <a:spAutoFit/>
            </a:bodyPr>
            <a:lstStyle/>
            <a:p>
              <a:pPr algn="r"/>
              <a:r>
                <a:rPr lang="en-US" sz="1100" b="1" dirty="0">
                  <a:solidFill>
                    <a:schemeClr val="tx1">
                      <a:lumMod val="50000"/>
                    </a:schemeClr>
                  </a:solidFill>
                </a:rPr>
                <a:t>100 GB</a:t>
              </a:r>
            </a:p>
          </p:txBody>
        </p:sp>
        <p:cxnSp>
          <p:nvCxnSpPr>
            <p:cNvPr id="29" name="Straight Connector 28"/>
            <p:cNvCxnSpPr/>
            <p:nvPr/>
          </p:nvCxnSpPr>
          <p:spPr>
            <a:xfrm>
              <a:off x="2755256" y="1619139"/>
              <a:ext cx="0" cy="2404933"/>
            </a:xfrm>
            <a:prstGeom prst="line">
              <a:avLst/>
            </a:prstGeom>
            <a:ln w="28575">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flipH="1" flipV="1">
              <a:off x="2725591" y="4024072"/>
              <a:ext cx="1893138" cy="3416"/>
            </a:xfrm>
            <a:prstGeom prst="line">
              <a:avLst/>
            </a:prstGeom>
            <a:ln w="28575">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1" name="Arc 30"/>
            <p:cNvSpPr/>
            <p:nvPr/>
          </p:nvSpPr>
          <p:spPr>
            <a:xfrm rot="11704083" flipH="1">
              <a:off x="2417724" y="632753"/>
              <a:ext cx="826916" cy="3850549"/>
            </a:xfrm>
            <a:prstGeom prst="arc">
              <a:avLst>
                <a:gd name="adj1" fmla="val 16894677"/>
                <a:gd name="adj2" fmla="val 4246849"/>
              </a:avLst>
            </a:prstGeom>
            <a:noFill/>
            <a:ln w="28575" cap="flat" cmpd="sng" algn="ctr">
              <a:solidFill>
                <a:schemeClr val="tx1"/>
              </a:solidFill>
              <a:prstDash val="solid"/>
            </a:ln>
            <a:effectLst/>
          </p:spPr>
          <p:txBody>
            <a:bodyPr lIns="67227" tIns="33613" rIns="67227" bIns="33613" rtlCol="0" anchor="ctr"/>
            <a:lstStyle/>
            <a:p>
              <a:pPr algn="ctr" defTabSz="456848">
                <a:defRPr/>
              </a:pPr>
              <a:endParaRPr lang="en-US" kern="0">
                <a:solidFill>
                  <a:prstClr val="black"/>
                </a:solidFill>
                <a:latin typeface="Calibri"/>
              </a:endParaRPr>
            </a:p>
          </p:txBody>
        </p:sp>
        <p:sp>
          <p:nvSpPr>
            <p:cNvPr id="33" name="Arc 32"/>
            <p:cNvSpPr/>
            <p:nvPr/>
          </p:nvSpPr>
          <p:spPr>
            <a:xfrm rot="13934886">
              <a:off x="3096414" y="2585224"/>
              <a:ext cx="1042016" cy="2476596"/>
            </a:xfrm>
            <a:prstGeom prst="arc">
              <a:avLst>
                <a:gd name="adj1" fmla="val 17682656"/>
                <a:gd name="adj2" fmla="val 686525"/>
              </a:avLst>
            </a:prstGeom>
            <a:noFill/>
            <a:ln w="28575" cap="flat" cmpd="sng" algn="ctr">
              <a:solidFill>
                <a:schemeClr val="tx1"/>
              </a:solidFill>
              <a:prstDash val="solid"/>
            </a:ln>
            <a:effectLst/>
          </p:spPr>
          <p:txBody>
            <a:bodyPr lIns="67227" tIns="33613" rIns="67227" bIns="33613" rtlCol="0" anchor="ctr"/>
            <a:lstStyle/>
            <a:p>
              <a:pPr algn="ctr" defTabSz="456848">
                <a:defRPr/>
              </a:pPr>
              <a:endParaRPr lang="en-US" kern="0">
                <a:solidFill>
                  <a:prstClr val="black"/>
                </a:solidFill>
                <a:latin typeface="Calibri"/>
              </a:endParaRPr>
            </a:p>
          </p:txBody>
        </p:sp>
        <p:sp>
          <p:nvSpPr>
            <p:cNvPr id="34" name="Arc 33"/>
            <p:cNvSpPr/>
            <p:nvPr/>
          </p:nvSpPr>
          <p:spPr>
            <a:xfrm rot="13100189">
              <a:off x="3143612" y="1645761"/>
              <a:ext cx="895623" cy="2918838"/>
            </a:xfrm>
            <a:prstGeom prst="arc">
              <a:avLst>
                <a:gd name="adj1" fmla="val 17368031"/>
                <a:gd name="adj2" fmla="val 2699229"/>
              </a:avLst>
            </a:prstGeom>
            <a:noFill/>
            <a:ln w="28575" cap="flat" cmpd="sng" algn="ctr">
              <a:solidFill>
                <a:schemeClr val="tx1"/>
              </a:solidFill>
              <a:prstDash val="solid"/>
            </a:ln>
            <a:effectLst/>
          </p:spPr>
          <p:txBody>
            <a:bodyPr lIns="67227" tIns="33613" rIns="67227" bIns="33613" rtlCol="0" anchor="ctr"/>
            <a:lstStyle/>
            <a:p>
              <a:pPr algn="ctr" defTabSz="456848">
                <a:defRPr/>
              </a:pPr>
              <a:endParaRPr lang="en-US" kern="0">
                <a:solidFill>
                  <a:prstClr val="black"/>
                </a:solidFill>
                <a:latin typeface="Calibri"/>
              </a:endParaRPr>
            </a:p>
          </p:txBody>
        </p:sp>
        <p:sp>
          <p:nvSpPr>
            <p:cNvPr id="35" name="TextBox 34"/>
            <p:cNvSpPr txBox="1"/>
            <p:nvPr/>
          </p:nvSpPr>
          <p:spPr>
            <a:xfrm>
              <a:off x="3519626" y="1477847"/>
              <a:ext cx="846837" cy="379435"/>
            </a:xfrm>
            <a:prstGeom prst="rect">
              <a:avLst/>
            </a:prstGeom>
            <a:noFill/>
          </p:spPr>
          <p:txBody>
            <a:bodyPr wrap="square" lIns="67227" tIns="33613" rIns="67227" bIns="33613" rtlCol="0">
              <a:spAutoFit/>
            </a:bodyPr>
            <a:lstStyle/>
            <a:p>
              <a:pPr defTabSz="456848">
                <a:defRPr/>
              </a:pPr>
              <a:r>
                <a:rPr lang="en-US" sz="1400" b="1" kern="0" dirty="0">
                  <a:solidFill>
                    <a:schemeClr val="tx2"/>
                  </a:solidFill>
                </a:rPr>
                <a:t>SNAPSCALE</a:t>
              </a:r>
            </a:p>
            <a:p>
              <a:pPr defTabSz="456848">
                <a:defRPr/>
              </a:pPr>
              <a:r>
                <a:rPr lang="en-US" sz="1200" b="1" kern="0" dirty="0">
                  <a:solidFill>
                    <a:prstClr val="black">
                      <a:lumMod val="50000"/>
                      <a:lumOff val="50000"/>
                    </a:prstClr>
                  </a:solidFill>
                </a:rPr>
                <a:t>24-100 PB</a:t>
              </a:r>
            </a:p>
          </p:txBody>
        </p:sp>
        <p:sp>
          <p:nvSpPr>
            <p:cNvPr id="36" name="TextBox 35"/>
            <p:cNvSpPr txBox="1"/>
            <p:nvPr/>
          </p:nvSpPr>
          <p:spPr>
            <a:xfrm>
              <a:off x="3519626" y="2364816"/>
              <a:ext cx="1339706" cy="379435"/>
            </a:xfrm>
            <a:prstGeom prst="rect">
              <a:avLst/>
            </a:prstGeom>
            <a:noFill/>
          </p:spPr>
          <p:txBody>
            <a:bodyPr wrap="square" lIns="67227" tIns="33613" rIns="67227" bIns="33613" rtlCol="0">
              <a:spAutoFit/>
            </a:bodyPr>
            <a:lstStyle/>
            <a:p>
              <a:pPr defTabSz="456848">
                <a:defRPr/>
              </a:pPr>
              <a:r>
                <a:rPr lang="en-US" sz="1400" b="1" kern="0" dirty="0">
                  <a:solidFill>
                    <a:schemeClr val="accent6"/>
                  </a:solidFill>
                </a:rPr>
                <a:t>SNAPSERVER XSR</a:t>
              </a:r>
            </a:p>
            <a:p>
              <a:pPr defTabSz="456848">
                <a:defRPr/>
              </a:pPr>
              <a:r>
                <a:rPr lang="en-US" sz="1200" b="1" kern="0" dirty="0">
                  <a:solidFill>
                    <a:prstClr val="black">
                      <a:lumMod val="50000"/>
                      <a:lumOff val="50000"/>
                    </a:prstClr>
                  </a:solidFill>
                </a:rPr>
                <a:t>8-500 TB</a:t>
              </a:r>
            </a:p>
          </p:txBody>
        </p:sp>
        <p:sp>
          <p:nvSpPr>
            <p:cNvPr id="37" name="TextBox 36"/>
            <p:cNvSpPr txBox="1"/>
            <p:nvPr/>
          </p:nvSpPr>
          <p:spPr>
            <a:xfrm>
              <a:off x="3519626" y="2861334"/>
              <a:ext cx="1339706" cy="379435"/>
            </a:xfrm>
            <a:prstGeom prst="rect">
              <a:avLst/>
            </a:prstGeom>
            <a:noFill/>
          </p:spPr>
          <p:txBody>
            <a:bodyPr wrap="square" lIns="67227" tIns="33613" rIns="67227" bIns="33613" rtlCol="0">
              <a:spAutoFit/>
            </a:bodyPr>
            <a:lstStyle/>
            <a:p>
              <a:pPr defTabSz="456848">
                <a:defRPr/>
              </a:pPr>
              <a:r>
                <a:rPr lang="en-US" sz="1400" b="1" kern="0" dirty="0">
                  <a:solidFill>
                    <a:srgbClr val="189349"/>
                  </a:solidFill>
                </a:rPr>
                <a:t>SNAPSERVER XSD</a:t>
              </a:r>
            </a:p>
            <a:p>
              <a:pPr defTabSz="456848">
                <a:defRPr/>
              </a:pPr>
              <a:r>
                <a:rPr lang="en-US" sz="1200" b="1" kern="0" dirty="0">
                  <a:solidFill>
                    <a:prstClr val="black">
                      <a:lumMod val="50000"/>
                      <a:lumOff val="50000"/>
                    </a:prstClr>
                  </a:solidFill>
                </a:rPr>
                <a:t>4 -24TB</a:t>
              </a:r>
            </a:p>
          </p:txBody>
        </p:sp>
        <p:sp>
          <p:nvSpPr>
            <p:cNvPr id="38" name="TextBox 37"/>
            <p:cNvSpPr txBox="1"/>
            <p:nvPr/>
          </p:nvSpPr>
          <p:spPr>
            <a:xfrm>
              <a:off x="3519626" y="3212303"/>
              <a:ext cx="846837" cy="379435"/>
            </a:xfrm>
            <a:prstGeom prst="rect">
              <a:avLst/>
            </a:prstGeom>
            <a:noFill/>
          </p:spPr>
          <p:txBody>
            <a:bodyPr wrap="square" lIns="67227" tIns="33613" rIns="67227" bIns="33613" rtlCol="0">
              <a:spAutoFit/>
            </a:bodyPr>
            <a:lstStyle/>
            <a:p>
              <a:pPr defTabSz="456848">
                <a:defRPr/>
              </a:pPr>
              <a:r>
                <a:rPr lang="en-US" sz="1400" b="1" kern="0" dirty="0">
                  <a:solidFill>
                    <a:schemeClr val="accent4"/>
                  </a:solidFill>
                </a:rPr>
                <a:t>SNAPCLOUD</a:t>
              </a:r>
            </a:p>
            <a:p>
              <a:pPr defTabSz="456848">
                <a:defRPr/>
              </a:pPr>
              <a:r>
                <a:rPr lang="en-US" sz="1200" b="1" kern="0" dirty="0">
                  <a:solidFill>
                    <a:prstClr val="black">
                      <a:lumMod val="50000"/>
                      <a:lumOff val="50000"/>
                    </a:prstClr>
                  </a:solidFill>
                </a:rPr>
                <a:t>100 GB-16TB</a:t>
              </a:r>
            </a:p>
          </p:txBody>
        </p:sp>
        <p:cxnSp>
          <p:nvCxnSpPr>
            <p:cNvPr id="39" name="Straight Connector 38"/>
            <p:cNvCxnSpPr/>
            <p:nvPr/>
          </p:nvCxnSpPr>
          <p:spPr>
            <a:xfrm flipH="1">
              <a:off x="2746151" y="2989527"/>
              <a:ext cx="435353" cy="0"/>
            </a:xfrm>
            <a:prstGeom prst="line">
              <a:avLst/>
            </a:prstGeom>
            <a:noFill/>
            <a:ln w="28575" cap="flat" cmpd="sng" algn="ctr">
              <a:solidFill>
                <a:schemeClr val="tx1"/>
              </a:solidFill>
              <a:prstDash val="sysDash"/>
            </a:ln>
            <a:effectLst/>
          </p:spPr>
        </p:cxnSp>
      </p:grpSp>
      <p:sp>
        <p:nvSpPr>
          <p:cNvPr id="41" name="TextBox 40"/>
          <p:cNvSpPr txBox="1"/>
          <p:nvPr/>
        </p:nvSpPr>
        <p:spPr>
          <a:xfrm>
            <a:off x="6812368" y="2635176"/>
            <a:ext cx="4983443" cy="3691762"/>
          </a:xfrm>
          <a:prstGeom prst="rect">
            <a:avLst/>
          </a:prstGeom>
          <a:solidFill>
            <a:schemeClr val="accent6"/>
          </a:solidFill>
        </p:spPr>
        <p:txBody>
          <a:bodyPr wrap="square" lIns="365480" tIns="246699" rIns="110938" bIns="55470" rtlCol="0">
            <a:noAutofit/>
          </a:bodyPr>
          <a:lstStyle/>
          <a:p>
            <a:r>
              <a:rPr lang="en-US" sz="1600" b="1" dirty="0">
                <a:solidFill>
                  <a:schemeClr val="bg1"/>
                </a:solidFill>
              </a:rPr>
              <a:t>OPTIMIZE </a:t>
            </a:r>
          </a:p>
          <a:p>
            <a:r>
              <a:rPr lang="en-US" sz="1600" b="1" dirty="0">
                <a:solidFill>
                  <a:schemeClr val="bg1"/>
                </a:solidFill>
              </a:rPr>
              <a:t>WORKLOAD</a:t>
            </a:r>
          </a:p>
        </p:txBody>
      </p:sp>
      <p:graphicFrame>
        <p:nvGraphicFramePr>
          <p:cNvPr id="42" name="Table 41"/>
          <p:cNvGraphicFramePr>
            <a:graphicFrameLocks noGrp="1"/>
          </p:cNvGraphicFramePr>
          <p:nvPr>
            <p:extLst>
              <p:ext uri="{D42A27DB-BD31-4B8C-83A1-F6EECF244321}">
                <p14:modId xmlns:p14="http://schemas.microsoft.com/office/powerpoint/2010/main" val="1963262703"/>
              </p:ext>
            </p:extLst>
          </p:nvPr>
        </p:nvGraphicFramePr>
        <p:xfrm>
          <a:off x="6981082" y="2778556"/>
          <a:ext cx="4723544" cy="3360039"/>
        </p:xfrm>
        <a:graphic>
          <a:graphicData uri="http://schemas.openxmlformats.org/drawingml/2006/table">
            <a:tbl>
              <a:tblPr firstRow="1" bandRow="1">
                <a:tableStyleId>{93296810-A885-4BE3-A3E7-6D5BEEA58F35}</a:tableStyleId>
              </a:tblPr>
              <a:tblGrid>
                <a:gridCol w="1924453"/>
                <a:gridCol w="730602"/>
                <a:gridCol w="671681"/>
                <a:gridCol w="695250"/>
                <a:gridCol w="701558"/>
              </a:tblGrid>
              <a:tr h="671727">
                <a:tc>
                  <a:txBody>
                    <a:bodyPr/>
                    <a:lstStyle/>
                    <a:p>
                      <a:endParaRPr lang="en-US" sz="1800" dirty="0"/>
                    </a:p>
                  </a:txBody>
                  <a:tcPr anchor="ctr">
                    <a:lnL w="12700" cmpd="sng">
                      <a:noFill/>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400" dirty="0" smtClean="0"/>
                        <a:t>SCALE</a:t>
                      </a:r>
                    </a:p>
                    <a:p>
                      <a:pPr algn="ctr"/>
                      <a:endParaRPr lang="en-US" sz="1200" b="1" dirty="0" smtClean="0">
                        <a:solidFill>
                          <a:schemeClr val="tx2"/>
                        </a:solidFill>
                      </a:endParaRPr>
                    </a:p>
                    <a:p>
                      <a:pPr algn="ctr"/>
                      <a:endParaRPr lang="en-US" sz="1200" b="1" dirty="0" smtClean="0">
                        <a:solidFill>
                          <a:schemeClr val="tx2"/>
                        </a:solidFill>
                      </a:endParaRPr>
                    </a:p>
                  </a:txBody>
                  <a:tcPr>
                    <a:lnL w="12700" cap="flat" cmpd="sng" algn="ctr">
                      <a:solidFill>
                        <a:schemeClr val="tx1"/>
                      </a:solidFill>
                      <a:prstDash val="solid"/>
                      <a:round/>
                      <a:headEnd type="none" w="med" len="med"/>
                      <a:tailEnd type="none" w="med" len="med"/>
                    </a:lnL>
                    <a:solidFill>
                      <a:srgbClr val="2E3192"/>
                    </a:solidFill>
                  </a:tcPr>
                </a:tc>
                <a:tc>
                  <a:txBody>
                    <a:bodyPr/>
                    <a:lstStyle/>
                    <a:p>
                      <a:pPr algn="ctr"/>
                      <a:r>
                        <a:rPr lang="en-US" sz="1400" dirty="0" smtClean="0"/>
                        <a:t>XSR</a:t>
                      </a:r>
                    </a:p>
                  </a:txBody>
                  <a:tcPr/>
                </a:tc>
                <a:tc>
                  <a:txBody>
                    <a:bodyPr/>
                    <a:lstStyle/>
                    <a:p>
                      <a:pPr algn="ctr"/>
                      <a:r>
                        <a:rPr lang="en-US" sz="1400" dirty="0" smtClean="0"/>
                        <a:t>XSD</a:t>
                      </a:r>
                    </a:p>
                  </a:txBody>
                  <a:tcPr>
                    <a:solidFill>
                      <a:srgbClr val="189349"/>
                    </a:solidFill>
                  </a:tcPr>
                </a:tc>
                <a:tc>
                  <a:txBody>
                    <a:bodyPr/>
                    <a:lstStyle/>
                    <a:p>
                      <a:pPr algn="ctr"/>
                      <a:r>
                        <a:rPr lang="en-US" sz="1400" dirty="0" smtClean="0"/>
                        <a:t>CLOUD</a:t>
                      </a:r>
                    </a:p>
                  </a:txBody>
                  <a:tcPr>
                    <a:solidFill>
                      <a:srgbClr val="FAA63D"/>
                    </a:solidFill>
                  </a:tcPr>
                </a:tc>
              </a:tr>
              <a:tr h="518161">
                <a:tc>
                  <a:txBody>
                    <a:bodyPr/>
                    <a:lstStyle/>
                    <a:p>
                      <a:pPr marL="0" marR="0" indent="0" algn="l" defTabSz="1242629" rtl="0" eaLnBrk="1" fontAlgn="auto" latinLnBrk="0" hangingPunct="1">
                        <a:lnSpc>
                          <a:spcPct val="100000"/>
                        </a:lnSpc>
                        <a:spcBef>
                          <a:spcPts val="0"/>
                        </a:spcBef>
                        <a:spcAft>
                          <a:spcPts val="0"/>
                        </a:spcAft>
                        <a:buClrTx/>
                        <a:buSzTx/>
                        <a:buFontTx/>
                        <a:buNone/>
                        <a:tabLst/>
                        <a:defRPr/>
                      </a:pPr>
                      <a:r>
                        <a:rPr lang="en-US" sz="1400" b="1" dirty="0" smtClean="0">
                          <a:solidFill>
                            <a:schemeClr val="tx1">
                              <a:lumMod val="50000"/>
                            </a:schemeClr>
                          </a:solidFill>
                        </a:rPr>
                        <a:t>High Throughput /Bandwidth</a:t>
                      </a:r>
                    </a:p>
                  </a:txBody>
                  <a:tcPr anchor="ctr">
                    <a:lnT w="38100" cmpd="sng">
                      <a:noFill/>
                    </a:lnT>
                  </a:tcPr>
                </a:tc>
                <a:tc>
                  <a:txBody>
                    <a:bodyPr/>
                    <a:lstStyle/>
                    <a:p>
                      <a:pPr algn="ctr"/>
                      <a:r>
                        <a:rPr lang="en-US" sz="2000" dirty="0" smtClean="0">
                          <a:solidFill>
                            <a:srgbClr val="2E3192"/>
                          </a:solidFill>
                          <a:sym typeface="Wingdings"/>
                        </a:rPr>
                        <a:t></a:t>
                      </a:r>
                      <a:endParaRPr lang="en-US" sz="2000" dirty="0">
                        <a:solidFill>
                          <a:srgbClr val="2E3192"/>
                        </a:solidFill>
                      </a:endParaRPr>
                    </a:p>
                  </a:txBody>
                  <a:tcPr anchor="ctr"/>
                </a:tc>
                <a:tc>
                  <a:txBody>
                    <a:bodyPr/>
                    <a:lstStyle/>
                    <a:p>
                      <a:pPr algn="ctr"/>
                      <a:endParaRPr lang="en-US" sz="1400" dirty="0"/>
                    </a:p>
                  </a:txBody>
                  <a:tcPr anchor="ctr"/>
                </a:tc>
                <a:tc>
                  <a:txBody>
                    <a:bodyPr/>
                    <a:lstStyle/>
                    <a:p>
                      <a:pPr algn="ctr"/>
                      <a:endParaRPr lang="en-US" sz="1400" dirty="0"/>
                    </a:p>
                  </a:txBody>
                  <a:tcPr anchor="ctr"/>
                </a:tc>
                <a:tc>
                  <a:txBody>
                    <a:bodyPr/>
                    <a:lstStyle/>
                    <a:p>
                      <a:pPr algn="ctr"/>
                      <a:endParaRPr lang="en-US" sz="1400"/>
                    </a:p>
                  </a:txBody>
                  <a:tcPr anchor="ctr"/>
                </a:tc>
              </a:tr>
              <a:tr h="518161">
                <a:tc>
                  <a:txBody>
                    <a:bodyPr/>
                    <a:lstStyle/>
                    <a:p>
                      <a:pPr marL="0" marR="0" indent="0" algn="l" defTabSz="1242629" rtl="0" eaLnBrk="1" fontAlgn="auto" latinLnBrk="0" hangingPunct="1">
                        <a:lnSpc>
                          <a:spcPct val="100000"/>
                        </a:lnSpc>
                        <a:spcBef>
                          <a:spcPts val="0"/>
                        </a:spcBef>
                        <a:spcAft>
                          <a:spcPts val="0"/>
                        </a:spcAft>
                        <a:buClrTx/>
                        <a:buSzTx/>
                        <a:buFontTx/>
                        <a:buNone/>
                        <a:tabLst/>
                        <a:defRPr/>
                      </a:pPr>
                      <a:r>
                        <a:rPr lang="en-US" sz="1400" b="1" dirty="0" smtClean="0">
                          <a:solidFill>
                            <a:schemeClr val="tx1">
                              <a:lumMod val="50000"/>
                            </a:schemeClr>
                          </a:solidFill>
                        </a:rPr>
                        <a:t>Low Latency Business Applications</a:t>
                      </a:r>
                    </a:p>
                  </a:txBody>
                  <a:tcPr anchor="ctr"/>
                </a:tc>
                <a:tc>
                  <a:txBody>
                    <a:bodyPr/>
                    <a:lstStyle/>
                    <a:p>
                      <a:pPr marL="0" marR="0" lvl="0" indent="0" algn="ctr" defTabSz="1242629"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smtClean="0">
                        <a:ln>
                          <a:noFill/>
                        </a:ln>
                        <a:solidFill>
                          <a:srgbClr val="2E3192"/>
                        </a:solidFill>
                        <a:effectLst/>
                        <a:uLnTx/>
                        <a:uFillTx/>
                        <a:latin typeface="+mn-lt"/>
                        <a:ea typeface="+mn-ea"/>
                        <a:cs typeface="+mn-cs"/>
                      </a:endParaRPr>
                    </a:p>
                  </a:txBody>
                  <a:tcPr anchor="ctr"/>
                </a:tc>
                <a:tc>
                  <a:txBody>
                    <a:bodyPr/>
                    <a:lstStyle/>
                    <a:p>
                      <a:pPr marL="0" marR="0" lvl="0" indent="0" algn="ctr" defTabSz="1242629"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chemeClr val="accent6"/>
                          </a:solidFill>
                          <a:effectLst/>
                          <a:uLnTx/>
                          <a:uFillTx/>
                          <a:latin typeface="+mn-lt"/>
                          <a:ea typeface="+mn-ea"/>
                          <a:cs typeface="+mn-cs"/>
                          <a:sym typeface="Wingdings"/>
                        </a:rPr>
                        <a:t></a:t>
                      </a:r>
                      <a:endParaRPr kumimoji="0" lang="en-US" sz="2000" b="0" i="0" u="none" strike="noStrike" kern="1200" cap="none" spc="0" normalizeH="0" baseline="0" noProof="0" dirty="0" smtClean="0">
                        <a:ln>
                          <a:noFill/>
                        </a:ln>
                        <a:solidFill>
                          <a:schemeClr val="accent6"/>
                        </a:solidFill>
                        <a:effectLst/>
                        <a:uLnTx/>
                        <a:uFillTx/>
                        <a:latin typeface="+mn-lt"/>
                        <a:ea typeface="+mn-ea"/>
                        <a:cs typeface="+mn-cs"/>
                      </a:endParaRPr>
                    </a:p>
                  </a:txBody>
                  <a:tcPr anchor="ctr"/>
                </a:tc>
                <a:tc>
                  <a:txBody>
                    <a:bodyPr/>
                    <a:lstStyle/>
                    <a:p>
                      <a:pPr algn="ctr"/>
                      <a:endParaRPr lang="en-US" sz="1400" dirty="0"/>
                    </a:p>
                  </a:txBody>
                  <a:tcPr anchor="ctr"/>
                </a:tc>
                <a:tc>
                  <a:txBody>
                    <a:bodyPr/>
                    <a:lstStyle/>
                    <a:p>
                      <a:pPr marL="0" marR="0" lvl="0" indent="0" algn="ctr" defTabSz="1242629"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rgbClr val="DF7A1C"/>
                          </a:solidFill>
                          <a:effectLst/>
                          <a:uLnTx/>
                          <a:uFillTx/>
                          <a:latin typeface="+mn-lt"/>
                          <a:ea typeface="+mn-ea"/>
                          <a:cs typeface="+mn-cs"/>
                          <a:sym typeface="Wingdings"/>
                        </a:rPr>
                        <a:t></a:t>
                      </a:r>
                      <a:endParaRPr kumimoji="0" lang="en-US" sz="2000" b="0" i="0" u="none" strike="noStrike" kern="1200" cap="none" spc="0" normalizeH="0" baseline="0" noProof="0" dirty="0" smtClean="0">
                        <a:ln>
                          <a:noFill/>
                        </a:ln>
                        <a:solidFill>
                          <a:srgbClr val="DF7A1C"/>
                        </a:solidFill>
                        <a:effectLst/>
                        <a:uLnTx/>
                        <a:uFillTx/>
                        <a:latin typeface="+mn-lt"/>
                        <a:ea typeface="+mn-ea"/>
                        <a:cs typeface="+mn-cs"/>
                      </a:endParaRPr>
                    </a:p>
                  </a:txBody>
                  <a:tcPr anchor="ctr"/>
                </a:tc>
              </a:tr>
              <a:tr h="518161">
                <a:tc>
                  <a:txBody>
                    <a:bodyPr/>
                    <a:lstStyle/>
                    <a:p>
                      <a:pPr marL="0" marR="0" indent="0" algn="l" defTabSz="1242629" rtl="0" eaLnBrk="1" fontAlgn="auto" latinLnBrk="0" hangingPunct="1">
                        <a:lnSpc>
                          <a:spcPct val="100000"/>
                        </a:lnSpc>
                        <a:spcBef>
                          <a:spcPts val="0"/>
                        </a:spcBef>
                        <a:spcAft>
                          <a:spcPts val="0"/>
                        </a:spcAft>
                        <a:buClrTx/>
                        <a:buSzTx/>
                        <a:buFontTx/>
                        <a:buNone/>
                        <a:tabLst/>
                        <a:defRPr/>
                      </a:pPr>
                      <a:r>
                        <a:rPr lang="en-US" sz="1400" b="1" dirty="0" smtClean="0">
                          <a:solidFill>
                            <a:schemeClr val="tx1">
                              <a:lumMod val="50000"/>
                            </a:schemeClr>
                          </a:solidFill>
                        </a:rPr>
                        <a:t>SOHO File Sharing  with integrated Print Server</a:t>
                      </a:r>
                    </a:p>
                  </a:txBody>
                  <a:tcPr anchor="ctr"/>
                </a:tc>
                <a:tc>
                  <a:txBody>
                    <a:bodyPr/>
                    <a:lstStyle/>
                    <a:p>
                      <a:pPr algn="ctr"/>
                      <a:endParaRPr lang="en-US" sz="1400" dirty="0"/>
                    </a:p>
                  </a:txBody>
                  <a:tcPr anchor="ctr"/>
                </a:tc>
                <a:tc>
                  <a:txBody>
                    <a:bodyPr/>
                    <a:lstStyle/>
                    <a:p>
                      <a:pPr marL="0" marR="0" lvl="0" indent="0" algn="ctr" defTabSz="1242629"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rgbClr val="359FC5"/>
                          </a:solidFill>
                          <a:effectLst/>
                          <a:uLnTx/>
                          <a:uFillTx/>
                          <a:latin typeface="+mn-lt"/>
                          <a:ea typeface="+mn-ea"/>
                          <a:cs typeface="+mn-cs"/>
                          <a:sym typeface="Wingdings"/>
                        </a:rPr>
                        <a:t></a:t>
                      </a:r>
                      <a:endParaRPr kumimoji="0" lang="en-US" sz="2000" b="0" i="0" u="none" strike="noStrike" kern="1200" cap="none" spc="0" normalizeH="0" baseline="0" noProof="0" dirty="0" smtClean="0">
                        <a:ln>
                          <a:noFill/>
                        </a:ln>
                        <a:solidFill>
                          <a:srgbClr val="359FC5"/>
                        </a:solidFill>
                        <a:effectLst/>
                        <a:uLnTx/>
                        <a:uFillTx/>
                        <a:latin typeface="+mn-lt"/>
                        <a:ea typeface="+mn-ea"/>
                        <a:cs typeface="+mn-cs"/>
                      </a:endParaRPr>
                    </a:p>
                  </a:txBody>
                  <a:tcPr anchor="ctr"/>
                </a:tc>
                <a:tc>
                  <a:txBody>
                    <a:bodyPr/>
                    <a:lstStyle/>
                    <a:p>
                      <a:pPr marL="0" marR="0" lvl="0" indent="0" algn="ctr" defTabSz="1242629"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rgbClr val="189349"/>
                          </a:solidFill>
                          <a:effectLst/>
                          <a:uLnTx/>
                          <a:uFillTx/>
                          <a:latin typeface="+mn-lt"/>
                          <a:ea typeface="+mn-ea"/>
                          <a:cs typeface="+mn-cs"/>
                          <a:sym typeface="Wingdings"/>
                        </a:rPr>
                        <a:t></a:t>
                      </a:r>
                      <a:endParaRPr kumimoji="0" lang="en-US" sz="2000" b="0" i="0" u="none" strike="noStrike" kern="1200" cap="none" spc="0" normalizeH="0" baseline="0" noProof="0" dirty="0" smtClean="0">
                        <a:ln>
                          <a:noFill/>
                        </a:ln>
                        <a:solidFill>
                          <a:srgbClr val="189349"/>
                        </a:solidFill>
                        <a:effectLst/>
                        <a:uLnTx/>
                        <a:uFillTx/>
                        <a:latin typeface="+mn-lt"/>
                        <a:ea typeface="+mn-ea"/>
                        <a:cs typeface="+mn-cs"/>
                      </a:endParaRPr>
                    </a:p>
                  </a:txBody>
                  <a:tcPr anchor="ctr"/>
                </a:tc>
                <a:tc>
                  <a:txBody>
                    <a:bodyPr/>
                    <a:lstStyle/>
                    <a:p>
                      <a:pPr marL="0" marR="0" lvl="0" indent="0" algn="ctr" defTabSz="1242629"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rgbClr val="DF7A1C"/>
                          </a:solidFill>
                          <a:effectLst/>
                          <a:uLnTx/>
                          <a:uFillTx/>
                          <a:latin typeface="+mn-lt"/>
                          <a:ea typeface="+mn-ea"/>
                          <a:cs typeface="+mn-cs"/>
                          <a:sym typeface="Wingdings"/>
                        </a:rPr>
                        <a:t></a:t>
                      </a:r>
                      <a:endParaRPr kumimoji="0" lang="en-US" sz="2000" b="0" i="0" u="none" strike="noStrike" kern="1200" cap="none" spc="0" normalizeH="0" baseline="0" noProof="0" dirty="0" smtClean="0">
                        <a:ln>
                          <a:noFill/>
                        </a:ln>
                        <a:solidFill>
                          <a:srgbClr val="DF7A1C"/>
                        </a:solidFill>
                        <a:effectLst/>
                        <a:uLnTx/>
                        <a:uFillTx/>
                        <a:latin typeface="+mn-lt"/>
                        <a:ea typeface="+mn-ea"/>
                        <a:cs typeface="+mn-cs"/>
                      </a:endParaRPr>
                    </a:p>
                  </a:txBody>
                  <a:tcPr anchor="ctr"/>
                </a:tc>
              </a:tr>
              <a:tr h="731520">
                <a:tc>
                  <a:txBody>
                    <a:bodyPr/>
                    <a:lstStyle/>
                    <a:p>
                      <a:pPr marL="0" marR="0" indent="0" algn="l" defTabSz="1242629" rtl="0" eaLnBrk="1" fontAlgn="auto" latinLnBrk="0" hangingPunct="1">
                        <a:lnSpc>
                          <a:spcPct val="100000"/>
                        </a:lnSpc>
                        <a:spcBef>
                          <a:spcPts val="0"/>
                        </a:spcBef>
                        <a:spcAft>
                          <a:spcPts val="0"/>
                        </a:spcAft>
                        <a:buClrTx/>
                        <a:buSzTx/>
                        <a:buFontTx/>
                        <a:buNone/>
                        <a:tabLst/>
                        <a:defRPr/>
                      </a:pPr>
                      <a:r>
                        <a:rPr lang="en-US" sz="1400" b="1" dirty="0" smtClean="0">
                          <a:solidFill>
                            <a:schemeClr val="tx1">
                              <a:lumMod val="50000"/>
                            </a:schemeClr>
                          </a:solidFill>
                        </a:rPr>
                        <a:t>Personal Cloud Solution with controlled access</a:t>
                      </a:r>
                    </a:p>
                  </a:txBody>
                  <a:tcPr anchor="ctr"/>
                </a:tc>
                <a:tc>
                  <a:txBody>
                    <a:bodyPr/>
                    <a:lstStyle/>
                    <a:p>
                      <a:pPr marL="0" marR="0" lvl="0" indent="0" algn="ctr" defTabSz="1242629"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rgbClr val="2E3192"/>
                          </a:solidFill>
                          <a:effectLst/>
                          <a:uLnTx/>
                          <a:uFillTx/>
                          <a:latin typeface="+mn-lt"/>
                          <a:ea typeface="+mn-ea"/>
                          <a:cs typeface="+mn-cs"/>
                          <a:sym typeface="Wingdings"/>
                        </a:rPr>
                        <a:t></a:t>
                      </a:r>
                      <a:endParaRPr kumimoji="0" lang="en-US" sz="2000" b="0" i="0" u="none" strike="noStrike" kern="1200" cap="none" spc="0" normalizeH="0" baseline="0" noProof="0" dirty="0" smtClean="0">
                        <a:ln>
                          <a:noFill/>
                        </a:ln>
                        <a:solidFill>
                          <a:srgbClr val="2E3192"/>
                        </a:solidFill>
                        <a:effectLst/>
                        <a:uLnTx/>
                        <a:uFillTx/>
                        <a:latin typeface="+mn-lt"/>
                        <a:ea typeface="+mn-ea"/>
                        <a:cs typeface="+mn-cs"/>
                      </a:endParaRPr>
                    </a:p>
                  </a:txBody>
                  <a:tcPr anchor="ctr"/>
                </a:tc>
                <a:tc>
                  <a:txBody>
                    <a:bodyPr/>
                    <a:lstStyle/>
                    <a:p>
                      <a:pPr marL="0" marR="0" lvl="0" indent="0" algn="ctr" defTabSz="1242629"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rgbClr val="359FC5"/>
                          </a:solidFill>
                          <a:effectLst/>
                          <a:uLnTx/>
                          <a:uFillTx/>
                          <a:latin typeface="+mn-lt"/>
                          <a:ea typeface="+mn-ea"/>
                          <a:cs typeface="+mn-cs"/>
                          <a:sym typeface="Wingdings"/>
                        </a:rPr>
                        <a:t></a:t>
                      </a:r>
                      <a:endParaRPr kumimoji="0" lang="en-US" sz="2000" b="0" i="0" u="none" strike="noStrike" kern="1200" cap="none" spc="0" normalizeH="0" baseline="0" noProof="0" dirty="0" smtClean="0">
                        <a:ln>
                          <a:noFill/>
                        </a:ln>
                        <a:solidFill>
                          <a:srgbClr val="359FC5"/>
                        </a:solidFill>
                        <a:effectLst/>
                        <a:uLnTx/>
                        <a:uFillTx/>
                        <a:latin typeface="+mn-lt"/>
                        <a:ea typeface="+mn-ea"/>
                        <a:cs typeface="+mn-cs"/>
                      </a:endParaRPr>
                    </a:p>
                  </a:txBody>
                  <a:tcPr anchor="ctr"/>
                </a:tc>
                <a:tc>
                  <a:txBody>
                    <a:bodyPr/>
                    <a:lstStyle/>
                    <a:p>
                      <a:pPr marL="0" marR="0" lvl="0" indent="0" algn="ctr" defTabSz="1242629"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rgbClr val="189349"/>
                          </a:solidFill>
                          <a:effectLst/>
                          <a:uLnTx/>
                          <a:uFillTx/>
                          <a:latin typeface="+mn-lt"/>
                          <a:ea typeface="+mn-ea"/>
                          <a:cs typeface="+mn-cs"/>
                          <a:sym typeface="Wingdings"/>
                        </a:rPr>
                        <a:t></a:t>
                      </a:r>
                      <a:endParaRPr kumimoji="0" lang="en-US" sz="2000" b="0" i="0" u="none" strike="noStrike" kern="1200" cap="none" spc="0" normalizeH="0" baseline="0" noProof="0" dirty="0" smtClean="0">
                        <a:ln>
                          <a:noFill/>
                        </a:ln>
                        <a:solidFill>
                          <a:srgbClr val="189349"/>
                        </a:solidFill>
                        <a:effectLst/>
                        <a:uLnTx/>
                        <a:uFillTx/>
                        <a:latin typeface="+mn-lt"/>
                        <a:ea typeface="+mn-ea"/>
                        <a:cs typeface="+mn-cs"/>
                      </a:endParaRPr>
                    </a:p>
                  </a:txBody>
                  <a:tcPr anchor="ctr"/>
                </a:tc>
                <a:tc>
                  <a:txBody>
                    <a:bodyPr/>
                    <a:lstStyle/>
                    <a:p>
                      <a:pPr marL="0" marR="0" lvl="0" indent="0" algn="ctr" defTabSz="1242629"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rgbClr val="DF7A1C"/>
                          </a:solidFill>
                          <a:effectLst/>
                          <a:uLnTx/>
                          <a:uFillTx/>
                          <a:latin typeface="+mn-lt"/>
                          <a:ea typeface="+mn-ea"/>
                          <a:cs typeface="+mn-cs"/>
                          <a:sym typeface="Wingdings"/>
                        </a:rPr>
                        <a:t></a:t>
                      </a:r>
                      <a:endParaRPr kumimoji="0" lang="en-US" sz="2000" b="0" i="0" u="none" strike="noStrike" kern="1200" cap="none" spc="0" normalizeH="0" baseline="0" noProof="0" dirty="0" smtClean="0">
                        <a:ln>
                          <a:noFill/>
                        </a:ln>
                        <a:solidFill>
                          <a:srgbClr val="DF7A1C"/>
                        </a:solidFill>
                        <a:effectLst/>
                        <a:uLnTx/>
                        <a:uFillTx/>
                        <a:latin typeface="+mn-lt"/>
                        <a:ea typeface="+mn-ea"/>
                        <a:cs typeface="+mn-cs"/>
                      </a:endParaRPr>
                    </a:p>
                  </a:txBody>
                  <a:tcPr anchor="ctr"/>
                </a:tc>
              </a:tr>
              <a:tr h="402309">
                <a:tc>
                  <a:txBody>
                    <a:bodyPr/>
                    <a:lstStyle/>
                    <a:p>
                      <a:pPr marL="0" marR="0" indent="0" algn="l" defTabSz="1242629" rtl="0" eaLnBrk="1" fontAlgn="auto" latinLnBrk="0" hangingPunct="1">
                        <a:lnSpc>
                          <a:spcPct val="100000"/>
                        </a:lnSpc>
                        <a:spcBef>
                          <a:spcPts val="0"/>
                        </a:spcBef>
                        <a:spcAft>
                          <a:spcPts val="0"/>
                        </a:spcAft>
                        <a:buClrTx/>
                        <a:buSzTx/>
                        <a:buFontTx/>
                        <a:buNone/>
                        <a:tabLst/>
                        <a:defRPr/>
                      </a:pPr>
                      <a:r>
                        <a:rPr lang="en-US" sz="1400" b="1" dirty="0" smtClean="0">
                          <a:solidFill>
                            <a:schemeClr val="tx1">
                              <a:lumMod val="50000"/>
                            </a:schemeClr>
                          </a:solidFill>
                        </a:rPr>
                        <a:t>Hybrid</a:t>
                      </a:r>
                      <a:r>
                        <a:rPr lang="en-US" sz="1400" b="1" baseline="0" dirty="0" smtClean="0">
                          <a:solidFill>
                            <a:schemeClr val="tx1">
                              <a:lumMod val="50000"/>
                            </a:schemeClr>
                          </a:solidFill>
                        </a:rPr>
                        <a:t> </a:t>
                      </a:r>
                      <a:r>
                        <a:rPr lang="en-US" sz="1400" b="1" dirty="0" smtClean="0">
                          <a:solidFill>
                            <a:schemeClr val="tx1">
                              <a:lumMod val="50000"/>
                            </a:schemeClr>
                          </a:solidFill>
                        </a:rPr>
                        <a:t>Cloud</a:t>
                      </a:r>
                    </a:p>
                  </a:txBody>
                  <a:tcPr anchor="ctr"/>
                </a:tc>
                <a:tc>
                  <a:txBody>
                    <a:bodyPr/>
                    <a:lstStyle/>
                    <a:p>
                      <a:pPr marL="0" marR="0" lvl="0" indent="0" algn="ctr" defTabSz="1242629"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rgbClr val="2E3192"/>
                          </a:solidFill>
                          <a:effectLst/>
                          <a:uLnTx/>
                          <a:uFillTx/>
                          <a:latin typeface="+mn-lt"/>
                          <a:ea typeface="+mn-ea"/>
                          <a:cs typeface="+mn-cs"/>
                          <a:sym typeface="Wingdings"/>
                        </a:rPr>
                        <a:t></a:t>
                      </a:r>
                      <a:endParaRPr kumimoji="0" lang="en-US" sz="2000" b="0" i="0" u="none" strike="noStrike" kern="1200" cap="none" spc="0" normalizeH="0" baseline="0" noProof="0" dirty="0" smtClean="0">
                        <a:ln>
                          <a:noFill/>
                        </a:ln>
                        <a:solidFill>
                          <a:srgbClr val="2E3192"/>
                        </a:solidFill>
                        <a:effectLst/>
                        <a:uLnTx/>
                        <a:uFillTx/>
                        <a:latin typeface="+mn-lt"/>
                        <a:ea typeface="+mn-ea"/>
                        <a:cs typeface="+mn-cs"/>
                      </a:endParaRPr>
                    </a:p>
                  </a:txBody>
                  <a:tcPr anchor="ctr"/>
                </a:tc>
                <a:tc>
                  <a:txBody>
                    <a:bodyPr/>
                    <a:lstStyle/>
                    <a:p>
                      <a:pPr marL="0" marR="0" lvl="0" indent="0" algn="ctr" defTabSz="1242629"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rgbClr val="359FC5"/>
                          </a:solidFill>
                          <a:effectLst/>
                          <a:uLnTx/>
                          <a:uFillTx/>
                          <a:latin typeface="+mn-lt"/>
                          <a:ea typeface="+mn-ea"/>
                          <a:cs typeface="+mn-cs"/>
                          <a:sym typeface="Wingdings"/>
                        </a:rPr>
                        <a:t></a:t>
                      </a:r>
                      <a:endParaRPr kumimoji="0" lang="en-US" sz="2000" b="0" i="0" u="none" strike="noStrike" kern="1200" cap="none" spc="0" normalizeH="0" baseline="0" noProof="0" dirty="0" smtClean="0">
                        <a:ln>
                          <a:noFill/>
                        </a:ln>
                        <a:solidFill>
                          <a:srgbClr val="359FC5"/>
                        </a:solidFill>
                        <a:effectLst/>
                        <a:uLnTx/>
                        <a:uFillTx/>
                        <a:latin typeface="+mn-lt"/>
                        <a:ea typeface="+mn-ea"/>
                        <a:cs typeface="+mn-cs"/>
                      </a:endParaRPr>
                    </a:p>
                  </a:txBody>
                  <a:tcPr anchor="ctr"/>
                </a:tc>
                <a:tc>
                  <a:txBody>
                    <a:bodyPr/>
                    <a:lstStyle/>
                    <a:p>
                      <a:pPr marL="0" marR="0" lvl="0" indent="0" algn="ctr" defTabSz="1242629"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rgbClr val="189349"/>
                          </a:solidFill>
                          <a:effectLst/>
                          <a:uLnTx/>
                          <a:uFillTx/>
                          <a:latin typeface="+mn-lt"/>
                          <a:ea typeface="+mn-ea"/>
                          <a:cs typeface="+mn-cs"/>
                          <a:sym typeface="Wingdings"/>
                        </a:rPr>
                        <a:t></a:t>
                      </a:r>
                      <a:endParaRPr kumimoji="0" lang="en-US" sz="2000" b="0" i="0" u="none" strike="noStrike" kern="1200" cap="none" spc="0" normalizeH="0" baseline="0" noProof="0" dirty="0" smtClean="0">
                        <a:ln>
                          <a:noFill/>
                        </a:ln>
                        <a:solidFill>
                          <a:srgbClr val="189349"/>
                        </a:solidFill>
                        <a:effectLst/>
                        <a:uLnTx/>
                        <a:uFillTx/>
                        <a:latin typeface="+mn-lt"/>
                        <a:ea typeface="+mn-ea"/>
                        <a:cs typeface="+mn-cs"/>
                      </a:endParaRPr>
                    </a:p>
                  </a:txBody>
                  <a:tcPr anchor="ctr"/>
                </a:tc>
                <a:tc>
                  <a:txBody>
                    <a:bodyPr/>
                    <a:lstStyle/>
                    <a:p>
                      <a:pPr marL="0" marR="0" lvl="0" indent="0" algn="ctr" defTabSz="1242629"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rgbClr val="DF7A1C"/>
                          </a:solidFill>
                          <a:effectLst/>
                          <a:uLnTx/>
                          <a:uFillTx/>
                          <a:latin typeface="+mn-lt"/>
                          <a:ea typeface="+mn-ea"/>
                          <a:cs typeface="+mn-cs"/>
                          <a:sym typeface="Wingdings"/>
                        </a:rPr>
                        <a:t></a:t>
                      </a:r>
                      <a:endParaRPr kumimoji="0" lang="en-US" sz="2000" b="0" i="0" u="none" strike="noStrike" kern="1200" cap="none" spc="0" normalizeH="0" baseline="0" noProof="0" dirty="0" smtClean="0">
                        <a:ln>
                          <a:noFill/>
                        </a:ln>
                        <a:solidFill>
                          <a:srgbClr val="DF7A1C"/>
                        </a:solidFill>
                        <a:effectLst/>
                        <a:uLnTx/>
                        <a:uFillTx/>
                        <a:latin typeface="+mn-lt"/>
                        <a:ea typeface="+mn-ea"/>
                        <a:cs typeface="+mn-cs"/>
                      </a:endParaRPr>
                    </a:p>
                  </a:txBody>
                  <a:tcPr anchor="ctr"/>
                </a:tc>
              </a:tr>
            </a:tbl>
          </a:graphicData>
        </a:graphic>
      </p:graphicFrame>
    </p:spTree>
    <p:extLst>
      <p:ext uri="{BB962C8B-B14F-4D97-AF65-F5344CB8AC3E}">
        <p14:creationId xmlns:p14="http://schemas.microsoft.com/office/powerpoint/2010/main" val="1592604692"/>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rot="19080000">
            <a:off x="6204429" y="2154793"/>
            <a:ext cx="0" cy="3149239"/>
          </a:xfrm>
          <a:prstGeom prst="line">
            <a:avLst/>
          </a:prstGeom>
          <a:noFill/>
          <a:ln w="38100" cap="flat" cmpd="sng" algn="ctr">
            <a:solidFill>
              <a:sysClr val="window" lastClr="FFFFFF">
                <a:lumMod val="85000"/>
              </a:sysClr>
            </a:solidFill>
            <a:prstDash val="solid"/>
          </a:ln>
          <a:effectLst/>
        </p:spPr>
      </p:cxnSp>
      <p:cxnSp>
        <p:nvCxnSpPr>
          <p:cNvPr id="5" name="Straight Connector 4"/>
          <p:cNvCxnSpPr/>
          <p:nvPr/>
        </p:nvCxnSpPr>
        <p:spPr>
          <a:xfrm rot="2280000">
            <a:off x="6175323" y="2280322"/>
            <a:ext cx="0" cy="2841996"/>
          </a:xfrm>
          <a:prstGeom prst="line">
            <a:avLst/>
          </a:prstGeom>
          <a:noFill/>
          <a:ln w="38100" cap="flat" cmpd="sng" algn="ctr">
            <a:solidFill>
              <a:sysClr val="window" lastClr="FFFFFF">
                <a:lumMod val="85000"/>
              </a:sysClr>
            </a:solidFill>
            <a:prstDash val="solid"/>
          </a:ln>
          <a:effectLst/>
        </p:spPr>
      </p:cxnSp>
      <p:cxnSp>
        <p:nvCxnSpPr>
          <p:cNvPr id="6" name="Straight Connector 5"/>
          <p:cNvCxnSpPr/>
          <p:nvPr/>
        </p:nvCxnSpPr>
        <p:spPr>
          <a:xfrm flipH="1">
            <a:off x="4796961" y="3701316"/>
            <a:ext cx="2756732" cy="0"/>
          </a:xfrm>
          <a:prstGeom prst="line">
            <a:avLst/>
          </a:prstGeom>
          <a:noFill/>
          <a:ln w="38100" cap="flat" cmpd="sng" algn="ctr">
            <a:solidFill>
              <a:sysClr val="window" lastClr="FFFFFF">
                <a:lumMod val="85000"/>
              </a:sysClr>
            </a:solidFill>
            <a:prstDash val="solid"/>
          </a:ln>
          <a:effectLst/>
        </p:spPr>
      </p:cxnSp>
      <p:sp>
        <p:nvSpPr>
          <p:cNvPr id="7" name="TextBox 6"/>
          <p:cNvSpPr txBox="1"/>
          <p:nvPr/>
        </p:nvSpPr>
        <p:spPr>
          <a:xfrm>
            <a:off x="2350245" y="2976245"/>
            <a:ext cx="831770" cy="336161"/>
          </a:xfrm>
          <a:prstGeom prst="rect">
            <a:avLst/>
          </a:prstGeom>
          <a:noFill/>
        </p:spPr>
        <p:txBody>
          <a:bodyPr wrap="none" lIns="119477" tIns="59738" rIns="119477" bIns="59738" rtlCol="0">
            <a:spAutoFit/>
          </a:bodyPr>
          <a:lstStyle/>
          <a:p>
            <a:pPr algn="r" defTabSz="597376">
              <a:defRPr/>
            </a:pPr>
            <a:r>
              <a:rPr lang="en-US" sz="1400" b="1" kern="0" dirty="0">
                <a:solidFill>
                  <a:schemeClr val="accent4"/>
                </a:solidFill>
              </a:rPr>
              <a:t>MOBILE</a:t>
            </a:r>
          </a:p>
        </p:txBody>
      </p:sp>
      <p:sp>
        <p:nvSpPr>
          <p:cNvPr id="15" name="TextBox 14"/>
          <p:cNvSpPr txBox="1"/>
          <p:nvPr/>
        </p:nvSpPr>
        <p:spPr>
          <a:xfrm>
            <a:off x="9580381" y="4151581"/>
            <a:ext cx="1563239" cy="336161"/>
          </a:xfrm>
          <a:prstGeom prst="rect">
            <a:avLst/>
          </a:prstGeom>
          <a:noFill/>
        </p:spPr>
        <p:txBody>
          <a:bodyPr wrap="none" lIns="119477" tIns="59738" rIns="119477" bIns="59738" rtlCol="0">
            <a:spAutoFit/>
          </a:bodyPr>
          <a:lstStyle/>
          <a:p>
            <a:pPr defTabSz="597376">
              <a:defRPr/>
            </a:pPr>
            <a:r>
              <a:rPr lang="en-US" sz="1400" b="1" kern="0" dirty="0">
                <a:solidFill>
                  <a:srgbClr val="189349"/>
                </a:solidFill>
              </a:rPr>
              <a:t>MEDIUM OFFICES</a:t>
            </a:r>
          </a:p>
        </p:txBody>
      </p:sp>
      <p:sp>
        <p:nvSpPr>
          <p:cNvPr id="19" name="TextBox 18"/>
          <p:cNvSpPr txBox="1"/>
          <p:nvPr/>
        </p:nvSpPr>
        <p:spPr>
          <a:xfrm>
            <a:off x="2617500" y="5193166"/>
            <a:ext cx="1141751" cy="336161"/>
          </a:xfrm>
          <a:prstGeom prst="rect">
            <a:avLst/>
          </a:prstGeom>
          <a:noFill/>
        </p:spPr>
        <p:txBody>
          <a:bodyPr wrap="none" lIns="119477" tIns="59738" rIns="119477" bIns="59738" rtlCol="0">
            <a:spAutoFit/>
          </a:bodyPr>
          <a:lstStyle/>
          <a:p>
            <a:pPr defTabSz="597376">
              <a:defRPr/>
            </a:pPr>
            <a:r>
              <a:rPr lang="en-US" sz="1400" b="1" kern="0" dirty="0">
                <a:solidFill>
                  <a:srgbClr val="2E3192"/>
                </a:solidFill>
              </a:rPr>
              <a:t>ENTERPRISE</a:t>
            </a:r>
          </a:p>
        </p:txBody>
      </p:sp>
      <p:sp>
        <p:nvSpPr>
          <p:cNvPr id="20" name="Rectangle 19"/>
          <p:cNvSpPr/>
          <p:nvPr/>
        </p:nvSpPr>
        <p:spPr>
          <a:xfrm>
            <a:off x="3241194" y="3011689"/>
            <a:ext cx="1541505" cy="1366868"/>
          </a:xfrm>
          <a:prstGeom prst="rect">
            <a:avLst/>
          </a:prstGeom>
          <a:solidFill>
            <a:sysClr val="window" lastClr="FFFFFF"/>
          </a:solidFill>
          <a:ln w="15875" cap="flat" cmpd="sng" algn="ctr">
            <a:solidFill>
              <a:srgbClr val="EEECE1">
                <a:lumMod val="75000"/>
              </a:srgbClr>
            </a:solidFill>
            <a:prstDash val="dash"/>
          </a:ln>
          <a:effectLst/>
        </p:spPr>
        <p:txBody>
          <a:bodyPr lIns="119477" tIns="59738" rIns="119477" bIns="59738" rtlCol="0" anchor="ctr"/>
          <a:lstStyle/>
          <a:p>
            <a:pPr algn="ctr" defTabSz="597376">
              <a:defRPr/>
            </a:pPr>
            <a:endParaRPr lang="en-US" kern="0">
              <a:solidFill>
                <a:prstClr val="white"/>
              </a:solidFill>
              <a:latin typeface="Calibri"/>
            </a:endParaRPr>
          </a:p>
        </p:txBody>
      </p:sp>
      <p:pic>
        <p:nvPicPr>
          <p:cNvPr id="21" name="Picture 5"/>
          <p:cNvPicPr>
            <a:picLocks noChangeAspect="1" noChangeArrowheads="1"/>
          </p:cNvPicPr>
          <p:nvPr/>
        </p:nvPicPr>
        <p:blipFill>
          <a:blip r:embed="rId2" cstate="print">
            <a:lum bright="70000"/>
            <a:extLst>
              <a:ext uri="{28A0092B-C50C-407E-A947-70E740481C1C}">
                <a14:useLocalDpi xmlns:a14="http://schemas.microsoft.com/office/drawing/2010/main" val="0"/>
              </a:ext>
            </a:extLst>
          </a:blip>
          <a:srcRect/>
          <a:stretch>
            <a:fillRect/>
          </a:stretch>
        </p:blipFill>
        <p:spPr bwMode="auto">
          <a:xfrm flipH="1">
            <a:off x="3585047" y="3849877"/>
            <a:ext cx="681075" cy="35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6"/>
          <p:cNvPicPr>
            <a:picLocks noChangeAspect="1" noChangeArrowheads="1"/>
          </p:cNvPicPr>
          <p:nvPr/>
        </p:nvPicPr>
        <p:blipFill>
          <a:blip r:embed="rId3" cstate="print">
            <a:lum bright="44000" contrast="-40000"/>
            <a:extLst>
              <a:ext uri="{28A0092B-C50C-407E-A947-70E740481C1C}">
                <a14:useLocalDpi xmlns:a14="http://schemas.microsoft.com/office/drawing/2010/main" val="0"/>
              </a:ext>
            </a:extLst>
          </a:blip>
          <a:srcRect/>
          <a:stretch>
            <a:fillRect/>
          </a:stretch>
        </p:blipFill>
        <p:spPr bwMode="auto">
          <a:xfrm rot="20818098" flipH="1">
            <a:off x="3458547" y="3163751"/>
            <a:ext cx="265050" cy="24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16640" y="3300923"/>
            <a:ext cx="289874" cy="529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TextBox 23"/>
          <p:cNvSpPr txBox="1"/>
          <p:nvPr/>
        </p:nvSpPr>
        <p:spPr>
          <a:xfrm>
            <a:off x="8540593" y="1569019"/>
            <a:ext cx="1857441" cy="336161"/>
          </a:xfrm>
          <a:prstGeom prst="rect">
            <a:avLst/>
          </a:prstGeom>
          <a:noFill/>
        </p:spPr>
        <p:txBody>
          <a:bodyPr wrap="none" lIns="119477" tIns="59738" rIns="119477" bIns="59738" rtlCol="0">
            <a:spAutoFit/>
          </a:bodyPr>
          <a:lstStyle/>
          <a:p>
            <a:pPr algn="r" defTabSz="597376">
              <a:defRPr/>
            </a:pPr>
            <a:r>
              <a:rPr lang="en-US" sz="1400" b="1" kern="0" dirty="0">
                <a:solidFill>
                  <a:srgbClr val="FFC000"/>
                </a:solidFill>
              </a:rPr>
              <a:t>SMALL/HOME OFFICE</a:t>
            </a:r>
          </a:p>
        </p:txBody>
      </p:sp>
      <p:sp>
        <p:nvSpPr>
          <p:cNvPr id="25" name="Rectangle 24"/>
          <p:cNvSpPr/>
          <p:nvPr/>
        </p:nvSpPr>
        <p:spPr>
          <a:xfrm>
            <a:off x="3761469" y="4785607"/>
            <a:ext cx="2012327" cy="1463039"/>
          </a:xfrm>
          <a:prstGeom prst="rect">
            <a:avLst/>
          </a:prstGeom>
          <a:solidFill>
            <a:sysClr val="window" lastClr="FFFFFF"/>
          </a:solidFill>
          <a:ln w="15875" cap="flat" cmpd="sng" algn="ctr">
            <a:solidFill>
              <a:srgbClr val="EEECE1">
                <a:lumMod val="75000"/>
              </a:srgbClr>
            </a:solidFill>
            <a:prstDash val="dash"/>
          </a:ln>
          <a:effectLst/>
        </p:spPr>
        <p:txBody>
          <a:bodyPr lIns="119477" tIns="59738" rIns="119477" bIns="59738" rtlCol="0" anchor="ctr"/>
          <a:lstStyle/>
          <a:p>
            <a:pPr algn="ctr" defTabSz="597376">
              <a:defRPr/>
            </a:pPr>
            <a:endParaRPr lang="en-US" kern="0">
              <a:solidFill>
                <a:prstClr val="white"/>
              </a:solidFill>
              <a:latin typeface="Calibri"/>
            </a:endParaRPr>
          </a:p>
        </p:txBody>
      </p:sp>
      <p:sp>
        <p:nvSpPr>
          <p:cNvPr id="26" name="TextBox 25"/>
          <p:cNvSpPr txBox="1"/>
          <p:nvPr/>
        </p:nvSpPr>
        <p:spPr>
          <a:xfrm>
            <a:off x="3766502" y="5768560"/>
            <a:ext cx="1101074" cy="336161"/>
          </a:xfrm>
          <a:prstGeom prst="rect">
            <a:avLst/>
          </a:prstGeom>
          <a:noFill/>
        </p:spPr>
        <p:txBody>
          <a:bodyPr wrap="none" lIns="119477" tIns="59738" rIns="119477" bIns="59738" rtlCol="0">
            <a:spAutoFit/>
          </a:bodyPr>
          <a:lstStyle/>
          <a:p>
            <a:pPr algn="ctr" defTabSz="597376">
              <a:defRPr/>
            </a:pPr>
            <a:r>
              <a:rPr lang="en-US" sz="1400" b="1" kern="0" dirty="0">
                <a:solidFill>
                  <a:srgbClr val="1F497D"/>
                </a:solidFill>
              </a:rPr>
              <a:t>SNAPSCALE</a:t>
            </a:r>
          </a:p>
        </p:txBody>
      </p:sp>
      <p:cxnSp>
        <p:nvCxnSpPr>
          <p:cNvPr id="27" name="Straight Connector 26"/>
          <p:cNvCxnSpPr/>
          <p:nvPr/>
        </p:nvCxnSpPr>
        <p:spPr>
          <a:xfrm>
            <a:off x="4638588" y="5517561"/>
            <a:ext cx="640080" cy="4150"/>
          </a:xfrm>
          <a:prstGeom prst="line">
            <a:avLst/>
          </a:prstGeom>
          <a:noFill/>
          <a:ln w="25400" cap="flat" cmpd="sng" algn="ctr">
            <a:solidFill>
              <a:srgbClr val="1F497D"/>
            </a:solidFill>
            <a:prstDash val="solid"/>
          </a:ln>
          <a:effectLst/>
        </p:spPr>
      </p:cxnSp>
      <p:pic>
        <p:nvPicPr>
          <p:cNvPr id="2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13151" y="5247225"/>
            <a:ext cx="316464" cy="521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TextBox 29"/>
          <p:cNvSpPr txBox="1"/>
          <p:nvPr/>
        </p:nvSpPr>
        <p:spPr>
          <a:xfrm>
            <a:off x="5003443" y="5736475"/>
            <a:ext cx="729816" cy="497390"/>
          </a:xfrm>
          <a:prstGeom prst="rect">
            <a:avLst/>
          </a:prstGeom>
          <a:noFill/>
        </p:spPr>
        <p:txBody>
          <a:bodyPr wrap="none" lIns="119477" tIns="59738" rIns="119477" bIns="59738" rtlCol="0">
            <a:spAutoFit/>
          </a:bodyPr>
          <a:lstStyle/>
          <a:p>
            <a:pPr algn="ctr" defTabSz="597376">
              <a:defRPr/>
            </a:pPr>
            <a:r>
              <a:rPr lang="en-US" sz="1200" kern="0" dirty="0">
                <a:solidFill>
                  <a:prstClr val="black"/>
                </a:solidFill>
              </a:rPr>
              <a:t>MEDIA</a:t>
            </a:r>
          </a:p>
          <a:p>
            <a:pPr algn="ctr" defTabSz="597376">
              <a:defRPr/>
            </a:pPr>
            <a:r>
              <a:rPr lang="en-US" sz="1200" kern="0" dirty="0">
                <a:solidFill>
                  <a:prstClr val="black"/>
                </a:solidFill>
              </a:rPr>
              <a:t>SERVER</a:t>
            </a:r>
          </a:p>
        </p:txBody>
      </p:sp>
      <p:sp>
        <p:nvSpPr>
          <p:cNvPr id="31" name="TextBox 30"/>
          <p:cNvSpPr txBox="1"/>
          <p:nvPr/>
        </p:nvSpPr>
        <p:spPr>
          <a:xfrm>
            <a:off x="3887005" y="4833376"/>
            <a:ext cx="1770500" cy="350903"/>
          </a:xfrm>
          <a:prstGeom prst="rect">
            <a:avLst/>
          </a:prstGeom>
          <a:noFill/>
        </p:spPr>
        <p:txBody>
          <a:bodyPr wrap="none" lIns="119477" tIns="59738" rIns="119477" bIns="59738" rtlCol="0">
            <a:spAutoFit/>
          </a:bodyPr>
          <a:lstStyle/>
          <a:p>
            <a:pPr algn="ctr" defTabSz="597376">
              <a:defRPr/>
            </a:pPr>
            <a:r>
              <a:rPr lang="en-US" sz="1500" b="1" kern="0" dirty="0">
                <a:solidFill>
                  <a:prstClr val="black"/>
                </a:solidFill>
              </a:rPr>
              <a:t>Scaled NAS storage</a:t>
            </a:r>
          </a:p>
        </p:txBody>
      </p:sp>
      <p:pic>
        <p:nvPicPr>
          <p:cNvPr id="32"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28295" y="5315375"/>
            <a:ext cx="645188" cy="366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Rectangle 32"/>
          <p:cNvSpPr/>
          <p:nvPr/>
        </p:nvSpPr>
        <p:spPr>
          <a:xfrm>
            <a:off x="6654539" y="4792416"/>
            <a:ext cx="2113231" cy="1463039"/>
          </a:xfrm>
          <a:prstGeom prst="rect">
            <a:avLst/>
          </a:prstGeom>
          <a:solidFill>
            <a:sysClr val="window" lastClr="FFFFFF"/>
          </a:solidFill>
          <a:ln w="15875" cap="flat" cmpd="sng" algn="ctr">
            <a:solidFill>
              <a:srgbClr val="EEECE1">
                <a:lumMod val="75000"/>
              </a:srgbClr>
            </a:solidFill>
            <a:prstDash val="dash"/>
          </a:ln>
          <a:effectLst/>
        </p:spPr>
        <p:txBody>
          <a:bodyPr lIns="119477" tIns="59738" rIns="119477" bIns="59738" rtlCol="0" anchor="ctr"/>
          <a:lstStyle/>
          <a:p>
            <a:pPr algn="ctr" defTabSz="597376">
              <a:defRPr/>
            </a:pPr>
            <a:endParaRPr lang="en-US" kern="0">
              <a:solidFill>
                <a:prstClr val="white"/>
              </a:solidFill>
              <a:latin typeface="Calibri"/>
            </a:endParaRPr>
          </a:p>
        </p:txBody>
      </p:sp>
      <p:cxnSp>
        <p:nvCxnSpPr>
          <p:cNvPr id="34" name="Straight Connector 33"/>
          <p:cNvCxnSpPr/>
          <p:nvPr/>
        </p:nvCxnSpPr>
        <p:spPr>
          <a:xfrm>
            <a:off x="7388417" y="5519523"/>
            <a:ext cx="566768" cy="0"/>
          </a:xfrm>
          <a:prstGeom prst="line">
            <a:avLst/>
          </a:prstGeom>
          <a:noFill/>
          <a:ln w="25400" cap="flat" cmpd="sng" algn="ctr">
            <a:solidFill>
              <a:srgbClr val="1F497D"/>
            </a:solidFill>
            <a:prstDash val="solid"/>
          </a:ln>
          <a:effectLst/>
        </p:spPr>
      </p:cxnSp>
      <p:sp>
        <p:nvSpPr>
          <p:cNvPr id="35" name="TextBox 34"/>
          <p:cNvSpPr txBox="1"/>
          <p:nvPr/>
        </p:nvSpPr>
        <p:spPr>
          <a:xfrm>
            <a:off x="7836413" y="5744716"/>
            <a:ext cx="865516" cy="497390"/>
          </a:xfrm>
          <a:prstGeom prst="rect">
            <a:avLst/>
          </a:prstGeom>
          <a:noFill/>
        </p:spPr>
        <p:txBody>
          <a:bodyPr wrap="none" lIns="119477" tIns="59738" rIns="119477" bIns="59738" rtlCol="0">
            <a:spAutoFit/>
          </a:bodyPr>
          <a:lstStyle/>
          <a:p>
            <a:pPr algn="ctr" defTabSz="597376">
              <a:defRPr/>
            </a:pPr>
            <a:r>
              <a:rPr lang="en-US" sz="1200" kern="0" dirty="0">
                <a:solidFill>
                  <a:prstClr val="black"/>
                </a:solidFill>
              </a:rPr>
              <a:t>VIRTUAL </a:t>
            </a:r>
          </a:p>
          <a:p>
            <a:pPr algn="ctr" defTabSz="597376">
              <a:defRPr/>
            </a:pPr>
            <a:r>
              <a:rPr lang="en-US" sz="1200" kern="0" dirty="0">
                <a:solidFill>
                  <a:prstClr val="black"/>
                </a:solidFill>
              </a:rPr>
              <a:t>MACHINE</a:t>
            </a:r>
          </a:p>
        </p:txBody>
      </p:sp>
      <p:sp>
        <p:nvSpPr>
          <p:cNvPr id="36" name="TextBox 35"/>
          <p:cNvSpPr txBox="1"/>
          <p:nvPr/>
        </p:nvSpPr>
        <p:spPr>
          <a:xfrm>
            <a:off x="6665463" y="5707757"/>
            <a:ext cx="1217230" cy="336161"/>
          </a:xfrm>
          <a:prstGeom prst="rect">
            <a:avLst/>
          </a:prstGeom>
          <a:noFill/>
        </p:spPr>
        <p:txBody>
          <a:bodyPr wrap="none" lIns="119477" tIns="59738" rIns="119477" bIns="59738" rtlCol="0">
            <a:spAutoFit/>
          </a:bodyPr>
          <a:lstStyle/>
          <a:p>
            <a:pPr algn="ctr" defTabSz="597376">
              <a:defRPr/>
            </a:pPr>
            <a:r>
              <a:rPr lang="en-US" sz="1400" b="1" kern="0" dirty="0">
                <a:solidFill>
                  <a:srgbClr val="1F497D"/>
                </a:solidFill>
              </a:rPr>
              <a:t>SNAPSERVER</a:t>
            </a:r>
          </a:p>
        </p:txBody>
      </p:sp>
      <p:pic>
        <p:nvPicPr>
          <p:cNvPr id="37"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59807" y="5464937"/>
            <a:ext cx="595126" cy="20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53197" y="5456588"/>
            <a:ext cx="587249" cy="202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 name="TextBox 38"/>
          <p:cNvSpPr txBox="1"/>
          <p:nvPr/>
        </p:nvSpPr>
        <p:spPr>
          <a:xfrm>
            <a:off x="6807169" y="4833376"/>
            <a:ext cx="1816966" cy="350903"/>
          </a:xfrm>
          <a:prstGeom prst="rect">
            <a:avLst/>
          </a:prstGeom>
          <a:noFill/>
        </p:spPr>
        <p:txBody>
          <a:bodyPr wrap="none" lIns="119477" tIns="59738" rIns="119477" bIns="59738" rtlCol="0">
            <a:spAutoFit/>
          </a:bodyPr>
          <a:lstStyle/>
          <a:p>
            <a:pPr algn="ctr" defTabSz="597376">
              <a:defRPr/>
            </a:pPr>
            <a:r>
              <a:rPr lang="en-US" sz="1500" b="1" kern="0" dirty="0">
                <a:solidFill>
                  <a:prstClr val="black"/>
                </a:solidFill>
              </a:rPr>
              <a:t>On-premise storage</a:t>
            </a:r>
          </a:p>
        </p:txBody>
      </p:sp>
      <p:sp>
        <p:nvSpPr>
          <p:cNvPr id="40" name="Rectangle 39"/>
          <p:cNvSpPr/>
          <p:nvPr/>
        </p:nvSpPr>
        <p:spPr>
          <a:xfrm>
            <a:off x="7539434" y="3011689"/>
            <a:ext cx="1859322" cy="1366868"/>
          </a:xfrm>
          <a:prstGeom prst="rect">
            <a:avLst/>
          </a:prstGeom>
          <a:solidFill>
            <a:sysClr val="window" lastClr="FFFFFF"/>
          </a:solidFill>
          <a:ln w="15875" cap="flat" cmpd="sng" algn="ctr">
            <a:solidFill>
              <a:srgbClr val="EEECE1">
                <a:lumMod val="75000"/>
              </a:srgbClr>
            </a:solidFill>
            <a:prstDash val="dash"/>
          </a:ln>
          <a:effectLst/>
        </p:spPr>
        <p:txBody>
          <a:bodyPr lIns="119477" tIns="59738" rIns="119477" bIns="59738" rtlCol="0" anchor="ctr"/>
          <a:lstStyle/>
          <a:p>
            <a:pPr algn="ctr" defTabSz="597376">
              <a:defRPr/>
            </a:pPr>
            <a:endParaRPr lang="en-US" kern="0">
              <a:solidFill>
                <a:prstClr val="white"/>
              </a:solidFill>
              <a:latin typeface="Calibri"/>
            </a:endParaRPr>
          </a:p>
        </p:txBody>
      </p:sp>
      <p:cxnSp>
        <p:nvCxnSpPr>
          <p:cNvPr id="41" name="Straight Connector 40"/>
          <p:cNvCxnSpPr/>
          <p:nvPr/>
        </p:nvCxnSpPr>
        <p:spPr>
          <a:xfrm>
            <a:off x="8293747" y="3688121"/>
            <a:ext cx="566768" cy="0"/>
          </a:xfrm>
          <a:prstGeom prst="line">
            <a:avLst/>
          </a:prstGeom>
          <a:noFill/>
          <a:ln w="25400" cap="flat" cmpd="sng" algn="ctr">
            <a:solidFill>
              <a:srgbClr val="1F497D"/>
            </a:solidFill>
            <a:prstDash val="solid"/>
          </a:ln>
          <a:effectLst/>
        </p:spPr>
      </p:cxnSp>
      <p:pic>
        <p:nvPicPr>
          <p:cNvPr id="42"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806381" y="3399883"/>
            <a:ext cx="339301" cy="492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 name="TextBox 42"/>
          <p:cNvSpPr txBox="1"/>
          <p:nvPr/>
        </p:nvSpPr>
        <p:spPr>
          <a:xfrm>
            <a:off x="8578426" y="3877490"/>
            <a:ext cx="729816" cy="497390"/>
          </a:xfrm>
          <a:prstGeom prst="rect">
            <a:avLst/>
          </a:prstGeom>
          <a:noFill/>
        </p:spPr>
        <p:txBody>
          <a:bodyPr wrap="none" lIns="119477" tIns="59738" rIns="119477" bIns="59738" rtlCol="0">
            <a:spAutoFit/>
          </a:bodyPr>
          <a:lstStyle/>
          <a:p>
            <a:pPr algn="ctr" defTabSz="597376">
              <a:defRPr/>
            </a:pPr>
            <a:r>
              <a:rPr lang="en-US" sz="1200" kern="0" dirty="0">
                <a:solidFill>
                  <a:prstClr val="black"/>
                </a:solidFill>
              </a:rPr>
              <a:t>EMAIL</a:t>
            </a:r>
          </a:p>
          <a:p>
            <a:pPr algn="ctr" defTabSz="597376">
              <a:defRPr/>
            </a:pPr>
            <a:r>
              <a:rPr lang="en-US" sz="1200" kern="0" dirty="0">
                <a:solidFill>
                  <a:prstClr val="black"/>
                </a:solidFill>
              </a:rPr>
              <a:t>SERVER</a:t>
            </a:r>
          </a:p>
        </p:txBody>
      </p:sp>
      <p:sp>
        <p:nvSpPr>
          <p:cNvPr id="44" name="TextBox 43"/>
          <p:cNvSpPr txBox="1"/>
          <p:nvPr/>
        </p:nvSpPr>
        <p:spPr>
          <a:xfrm>
            <a:off x="7478275" y="3922719"/>
            <a:ext cx="1217230" cy="336161"/>
          </a:xfrm>
          <a:prstGeom prst="rect">
            <a:avLst/>
          </a:prstGeom>
          <a:noFill/>
        </p:spPr>
        <p:txBody>
          <a:bodyPr wrap="none" lIns="119477" tIns="59738" rIns="119477" bIns="59738" rtlCol="0">
            <a:spAutoFit/>
          </a:bodyPr>
          <a:lstStyle/>
          <a:p>
            <a:pPr algn="ctr" defTabSz="597376">
              <a:defRPr/>
            </a:pPr>
            <a:r>
              <a:rPr lang="en-US" sz="1400" b="1" kern="0" dirty="0">
                <a:solidFill>
                  <a:srgbClr val="1F497D"/>
                </a:solidFill>
              </a:rPr>
              <a:t>SNAPSERVER</a:t>
            </a:r>
          </a:p>
        </p:txBody>
      </p:sp>
      <p:pic>
        <p:nvPicPr>
          <p:cNvPr id="45"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71992" y="3633295"/>
            <a:ext cx="595126" cy="20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 name="TextBox 45"/>
          <p:cNvSpPr txBox="1"/>
          <p:nvPr/>
        </p:nvSpPr>
        <p:spPr>
          <a:xfrm>
            <a:off x="7573003" y="3014022"/>
            <a:ext cx="1816966" cy="350903"/>
          </a:xfrm>
          <a:prstGeom prst="rect">
            <a:avLst/>
          </a:prstGeom>
          <a:noFill/>
        </p:spPr>
        <p:txBody>
          <a:bodyPr wrap="none" lIns="119477" tIns="59738" rIns="119477" bIns="59738" rtlCol="0">
            <a:spAutoFit/>
          </a:bodyPr>
          <a:lstStyle/>
          <a:p>
            <a:pPr algn="ctr" defTabSz="597376">
              <a:defRPr/>
            </a:pPr>
            <a:r>
              <a:rPr lang="en-US" sz="1500" b="1" kern="0" dirty="0">
                <a:solidFill>
                  <a:prstClr val="black"/>
                </a:solidFill>
              </a:rPr>
              <a:t>On-premise storage</a:t>
            </a:r>
          </a:p>
        </p:txBody>
      </p:sp>
      <p:sp>
        <p:nvSpPr>
          <p:cNvPr id="47" name="Rectangle 46"/>
          <p:cNvSpPr/>
          <p:nvPr/>
        </p:nvSpPr>
        <p:spPr>
          <a:xfrm>
            <a:off x="6642229" y="1237768"/>
            <a:ext cx="1911597" cy="1366868"/>
          </a:xfrm>
          <a:prstGeom prst="rect">
            <a:avLst/>
          </a:prstGeom>
          <a:solidFill>
            <a:sysClr val="window" lastClr="FFFFFF"/>
          </a:solidFill>
          <a:ln w="15875" cap="flat" cmpd="sng" algn="ctr">
            <a:solidFill>
              <a:srgbClr val="EEECE1">
                <a:lumMod val="75000"/>
              </a:srgbClr>
            </a:solidFill>
            <a:prstDash val="dash"/>
          </a:ln>
          <a:effectLst/>
        </p:spPr>
        <p:txBody>
          <a:bodyPr lIns="119477" tIns="59738" rIns="119477" bIns="59738" rtlCol="0" anchor="ctr"/>
          <a:lstStyle/>
          <a:p>
            <a:pPr algn="ctr" defTabSz="597376">
              <a:defRPr/>
            </a:pPr>
            <a:endParaRPr lang="en-US" kern="0">
              <a:solidFill>
                <a:prstClr val="white"/>
              </a:solidFill>
              <a:latin typeface="Calibri"/>
            </a:endParaRPr>
          </a:p>
        </p:txBody>
      </p:sp>
      <p:cxnSp>
        <p:nvCxnSpPr>
          <p:cNvPr id="48" name="Straight Connector 47"/>
          <p:cNvCxnSpPr/>
          <p:nvPr/>
        </p:nvCxnSpPr>
        <p:spPr>
          <a:xfrm>
            <a:off x="7399627" y="1840132"/>
            <a:ext cx="548640" cy="2708"/>
          </a:xfrm>
          <a:prstGeom prst="line">
            <a:avLst/>
          </a:prstGeom>
          <a:noFill/>
          <a:ln w="25400" cap="flat" cmpd="sng" algn="ctr">
            <a:solidFill>
              <a:srgbClr val="1F497D"/>
            </a:solidFill>
            <a:prstDash val="solid"/>
          </a:ln>
          <a:effectLst/>
        </p:spPr>
      </p:cxnSp>
      <p:pic>
        <p:nvPicPr>
          <p:cNvPr id="49"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910838" y="1676043"/>
            <a:ext cx="327939" cy="327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0" name="TextBox 49"/>
          <p:cNvSpPr txBox="1"/>
          <p:nvPr/>
        </p:nvSpPr>
        <p:spPr>
          <a:xfrm>
            <a:off x="7711824" y="2062653"/>
            <a:ext cx="729816" cy="497390"/>
          </a:xfrm>
          <a:prstGeom prst="rect">
            <a:avLst/>
          </a:prstGeom>
          <a:noFill/>
        </p:spPr>
        <p:txBody>
          <a:bodyPr wrap="none" lIns="119477" tIns="59738" rIns="119477" bIns="59738" rtlCol="0">
            <a:spAutoFit/>
          </a:bodyPr>
          <a:lstStyle/>
          <a:p>
            <a:pPr algn="ctr" defTabSz="597376">
              <a:defRPr/>
            </a:pPr>
            <a:r>
              <a:rPr lang="en-US" sz="1200" kern="0" dirty="0">
                <a:solidFill>
                  <a:prstClr val="black"/>
                </a:solidFill>
              </a:rPr>
              <a:t>PRINT</a:t>
            </a:r>
          </a:p>
          <a:p>
            <a:pPr algn="ctr" defTabSz="597376">
              <a:defRPr/>
            </a:pPr>
            <a:r>
              <a:rPr lang="en-US" sz="1200" kern="0" dirty="0">
                <a:solidFill>
                  <a:prstClr val="black"/>
                </a:solidFill>
              </a:rPr>
              <a:t>SERVER</a:t>
            </a:r>
          </a:p>
        </p:txBody>
      </p:sp>
      <p:sp>
        <p:nvSpPr>
          <p:cNvPr id="51" name="TextBox 50"/>
          <p:cNvSpPr txBox="1"/>
          <p:nvPr/>
        </p:nvSpPr>
        <p:spPr>
          <a:xfrm>
            <a:off x="6578702" y="2044658"/>
            <a:ext cx="1217230" cy="551605"/>
          </a:xfrm>
          <a:prstGeom prst="rect">
            <a:avLst/>
          </a:prstGeom>
          <a:noFill/>
        </p:spPr>
        <p:txBody>
          <a:bodyPr wrap="none" lIns="119477" tIns="59738" rIns="119477" bIns="59738" rtlCol="0">
            <a:spAutoFit/>
          </a:bodyPr>
          <a:lstStyle/>
          <a:p>
            <a:pPr algn="ctr" defTabSz="597376">
              <a:defRPr/>
            </a:pPr>
            <a:r>
              <a:rPr lang="en-US" sz="1400" b="1" kern="0" dirty="0">
                <a:solidFill>
                  <a:srgbClr val="1F497D"/>
                </a:solidFill>
              </a:rPr>
              <a:t>SNAPSERVER</a:t>
            </a:r>
          </a:p>
          <a:p>
            <a:pPr algn="ctr" defTabSz="597376">
              <a:defRPr/>
            </a:pPr>
            <a:r>
              <a:rPr lang="en-US" sz="1400" b="1" kern="0" dirty="0">
                <a:solidFill>
                  <a:srgbClr val="1F497D"/>
                </a:solidFill>
              </a:rPr>
              <a:t>XSD</a:t>
            </a:r>
          </a:p>
        </p:txBody>
      </p:sp>
      <p:sp>
        <p:nvSpPr>
          <p:cNvPr id="52" name="TextBox 51"/>
          <p:cNvSpPr txBox="1"/>
          <p:nvPr/>
        </p:nvSpPr>
        <p:spPr>
          <a:xfrm>
            <a:off x="6837378" y="1213616"/>
            <a:ext cx="1540235" cy="350903"/>
          </a:xfrm>
          <a:prstGeom prst="rect">
            <a:avLst/>
          </a:prstGeom>
          <a:noFill/>
        </p:spPr>
        <p:txBody>
          <a:bodyPr wrap="none" lIns="119477" tIns="59738" rIns="119477" bIns="59738" rtlCol="0">
            <a:spAutoFit/>
          </a:bodyPr>
          <a:lstStyle/>
          <a:p>
            <a:pPr algn="ctr" defTabSz="597376">
              <a:defRPr/>
            </a:pPr>
            <a:r>
              <a:rPr lang="en-US" sz="1500" b="1" kern="0" dirty="0">
                <a:solidFill>
                  <a:prstClr val="black"/>
                </a:solidFill>
              </a:rPr>
              <a:t>Desktop storage</a:t>
            </a:r>
          </a:p>
        </p:txBody>
      </p:sp>
      <p:sp>
        <p:nvSpPr>
          <p:cNvPr id="53" name="Rectangle 52"/>
          <p:cNvSpPr/>
          <p:nvPr/>
        </p:nvSpPr>
        <p:spPr>
          <a:xfrm>
            <a:off x="4011945" y="1237768"/>
            <a:ext cx="1541505" cy="1366868"/>
          </a:xfrm>
          <a:prstGeom prst="rect">
            <a:avLst/>
          </a:prstGeom>
          <a:solidFill>
            <a:sysClr val="window" lastClr="FFFFFF"/>
          </a:solidFill>
          <a:ln w="15875" cap="flat" cmpd="sng" algn="ctr">
            <a:solidFill>
              <a:srgbClr val="EEECE1">
                <a:lumMod val="75000"/>
              </a:srgbClr>
            </a:solidFill>
            <a:prstDash val="dash"/>
          </a:ln>
          <a:effectLst/>
        </p:spPr>
        <p:txBody>
          <a:bodyPr lIns="119477" tIns="59738" rIns="119477" bIns="59738" rtlCol="0" anchor="ctr"/>
          <a:lstStyle/>
          <a:p>
            <a:pPr algn="ctr" defTabSz="597376">
              <a:defRPr/>
            </a:pPr>
            <a:endParaRPr lang="en-US" kern="0">
              <a:solidFill>
                <a:prstClr val="white"/>
              </a:solidFill>
              <a:latin typeface="Calibri"/>
            </a:endParaRPr>
          </a:p>
        </p:txBody>
      </p:sp>
      <p:sp>
        <p:nvSpPr>
          <p:cNvPr id="54" name="TextBox 53"/>
          <p:cNvSpPr txBox="1"/>
          <p:nvPr/>
        </p:nvSpPr>
        <p:spPr>
          <a:xfrm>
            <a:off x="4198909" y="2209370"/>
            <a:ext cx="1171644" cy="336161"/>
          </a:xfrm>
          <a:prstGeom prst="rect">
            <a:avLst/>
          </a:prstGeom>
          <a:noFill/>
        </p:spPr>
        <p:txBody>
          <a:bodyPr wrap="none" lIns="119477" tIns="59738" rIns="119477" bIns="59738" rtlCol="0">
            <a:spAutoFit/>
          </a:bodyPr>
          <a:lstStyle/>
          <a:p>
            <a:pPr algn="ctr" defTabSz="597376">
              <a:defRPr/>
            </a:pPr>
            <a:r>
              <a:rPr lang="en-US" sz="1400" b="1" kern="0" dirty="0">
                <a:solidFill>
                  <a:srgbClr val="1F497D"/>
                </a:solidFill>
              </a:rPr>
              <a:t>SNAPCLOUD</a:t>
            </a:r>
          </a:p>
        </p:txBody>
      </p:sp>
      <p:sp>
        <p:nvSpPr>
          <p:cNvPr id="55" name="TextBox 54"/>
          <p:cNvSpPr txBox="1"/>
          <p:nvPr/>
        </p:nvSpPr>
        <p:spPr>
          <a:xfrm>
            <a:off x="4104859" y="1221842"/>
            <a:ext cx="1339196" cy="350903"/>
          </a:xfrm>
          <a:prstGeom prst="rect">
            <a:avLst/>
          </a:prstGeom>
          <a:noFill/>
        </p:spPr>
        <p:txBody>
          <a:bodyPr wrap="none" lIns="119477" tIns="59738" rIns="119477" bIns="59738" rtlCol="0">
            <a:spAutoFit/>
          </a:bodyPr>
          <a:lstStyle/>
          <a:p>
            <a:pPr algn="ctr" defTabSz="597376">
              <a:defRPr/>
            </a:pPr>
            <a:r>
              <a:rPr lang="en-US" sz="1500" b="1" kern="0" dirty="0">
                <a:solidFill>
                  <a:prstClr val="black"/>
                </a:solidFill>
              </a:rPr>
              <a:t>Cloud storage</a:t>
            </a:r>
          </a:p>
        </p:txBody>
      </p:sp>
      <p:sp>
        <p:nvSpPr>
          <p:cNvPr id="57" name="TextBox 56"/>
          <p:cNvSpPr txBox="1"/>
          <p:nvPr/>
        </p:nvSpPr>
        <p:spPr>
          <a:xfrm>
            <a:off x="3183115" y="1569019"/>
            <a:ext cx="764181" cy="336161"/>
          </a:xfrm>
          <a:prstGeom prst="rect">
            <a:avLst/>
          </a:prstGeom>
          <a:noFill/>
        </p:spPr>
        <p:txBody>
          <a:bodyPr wrap="none" lIns="119477" tIns="59738" rIns="119477" bIns="59738" rtlCol="0">
            <a:spAutoFit/>
          </a:bodyPr>
          <a:lstStyle/>
          <a:p>
            <a:pPr algn="r" defTabSz="597376">
              <a:defRPr/>
            </a:pPr>
            <a:r>
              <a:rPr lang="en-US" sz="1400" b="1" kern="0" dirty="0">
                <a:solidFill>
                  <a:srgbClr val="009EE1"/>
                </a:solidFill>
              </a:rPr>
              <a:t>CLOUD</a:t>
            </a:r>
          </a:p>
        </p:txBody>
      </p:sp>
      <p:sp>
        <p:nvSpPr>
          <p:cNvPr id="58" name="Oval 57"/>
          <p:cNvSpPr/>
          <p:nvPr/>
        </p:nvSpPr>
        <p:spPr>
          <a:xfrm>
            <a:off x="5868469" y="3367654"/>
            <a:ext cx="640080" cy="640080"/>
          </a:xfrm>
          <a:prstGeom prst="ellipse">
            <a:avLst/>
          </a:prstGeom>
          <a:noFill/>
          <a:ln w="139700" cap="flat" cmpd="sng" algn="ctr">
            <a:solidFill>
              <a:sysClr val="window" lastClr="FFFFFF">
                <a:lumMod val="65000"/>
              </a:sysClr>
            </a:solidFill>
            <a:prstDash val="solid"/>
          </a:ln>
          <a:effectLst/>
        </p:spPr>
        <p:txBody>
          <a:bodyPr lIns="119477" tIns="59738" rIns="119477" bIns="59738" rtlCol="0" anchor="ctr"/>
          <a:lstStyle/>
          <a:p>
            <a:pPr algn="ctr" defTabSz="597376">
              <a:defRPr/>
            </a:pPr>
            <a:endParaRPr lang="en-US" kern="0">
              <a:solidFill>
                <a:prstClr val="white"/>
              </a:solidFill>
              <a:latin typeface="Calibri"/>
            </a:endParaRPr>
          </a:p>
        </p:txBody>
      </p:sp>
      <p:pic>
        <p:nvPicPr>
          <p:cNvPr id="59" name="Picture 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361237" y="1645599"/>
            <a:ext cx="781650" cy="50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 name="Picture 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895759" y="1607388"/>
            <a:ext cx="598500" cy="47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3419" y="444327"/>
            <a:ext cx="11361238" cy="699453"/>
          </a:xfrm>
        </p:spPr>
        <p:txBody>
          <a:bodyPr/>
          <a:lstStyle/>
          <a:p>
            <a:pPr>
              <a:lnSpc>
                <a:spcPct val="100000"/>
              </a:lnSpc>
            </a:pPr>
            <a:r>
              <a:rPr lang="en-US" dirty="0" smtClean="0"/>
              <a:t>Start Anywhere with Any Snap Storage Product</a:t>
            </a:r>
            <a:endParaRPr lang="en-US" dirty="0"/>
          </a:p>
        </p:txBody>
      </p:sp>
      <p:pic>
        <p:nvPicPr>
          <p:cNvPr id="1026"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225100" y="4688334"/>
            <a:ext cx="378537" cy="482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296707" y="1235698"/>
            <a:ext cx="578308" cy="331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713290" y="1255422"/>
            <a:ext cx="391163" cy="32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580377" y="3029599"/>
            <a:ext cx="400500" cy="35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7" name="Picture 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908861" y="4785610"/>
            <a:ext cx="400500" cy="35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1440374"/>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z="4400" dirty="0"/>
              <a:t>The Cloud Opportunity</a:t>
            </a:r>
          </a:p>
        </p:txBody>
      </p:sp>
      <p:sp>
        <p:nvSpPr>
          <p:cNvPr id="4" name="Slide Number Placeholder 3"/>
          <p:cNvSpPr>
            <a:spLocks noGrp="1"/>
          </p:cNvSpPr>
          <p:nvPr>
            <p:ph type="sldNum" sz="quarter" idx="4294967295"/>
          </p:nvPr>
        </p:nvSpPr>
        <p:spPr>
          <a:xfrm>
            <a:off x="7930273" y="6560153"/>
            <a:ext cx="1211304" cy="225196"/>
          </a:xfrm>
          <a:prstGeom prst="rect">
            <a:avLst/>
          </a:prstGeom>
        </p:spPr>
        <p:txBody>
          <a:bodyPr lIns="91339" tIns="45669" rIns="91339" bIns="45669"/>
          <a:lstStyle/>
          <a:p>
            <a:fld id="{27258FFF-F925-446B-8502-81C933981705}" type="slidenum">
              <a:rPr>
                <a:gradFill>
                  <a:gsLst>
                    <a:gs pos="2239">
                      <a:srgbClr val="505050"/>
                    </a:gs>
                    <a:gs pos="11940">
                      <a:srgbClr val="505050"/>
                    </a:gs>
                  </a:gsLst>
                  <a:lin ang="5400000" scaled="0"/>
                </a:gradFill>
              </a:rPr>
              <a:pPr/>
              <a:t>7</a:t>
            </a:fld>
            <a:endParaRPr>
              <a:gradFill>
                <a:gsLst>
                  <a:gs pos="2239">
                    <a:srgbClr val="505050"/>
                  </a:gs>
                  <a:gs pos="11940">
                    <a:srgbClr val="505050"/>
                  </a:gs>
                </a:gsLst>
                <a:lin ang="5400000" scaled="0"/>
              </a:gradFill>
            </a:endParaRPr>
          </a:p>
        </p:txBody>
      </p:sp>
      <p:sp>
        <p:nvSpPr>
          <p:cNvPr id="25" name="Rectangle 24"/>
          <p:cNvSpPr/>
          <p:nvPr/>
        </p:nvSpPr>
        <p:spPr>
          <a:xfrm>
            <a:off x="455612" y="1440867"/>
            <a:ext cx="6108192" cy="4389120"/>
          </a:xfrm>
          <a:prstGeom prst="rect">
            <a:avLst/>
          </a:prstGeom>
          <a:solidFill>
            <a:srgbClr val="2E3192"/>
          </a:solidFill>
        </p:spPr>
        <p:txBody>
          <a:bodyPr wrap="square" lIns="137001" tIns="91339" rIns="137001" bIns="91339">
            <a:noAutofit/>
          </a:bodyPr>
          <a:lstStyle/>
          <a:p>
            <a:r>
              <a:rPr lang="en-US" sz="3300" spc="-50" dirty="0">
                <a:solidFill>
                  <a:srgbClr val="FFFFFF"/>
                </a:solidFill>
                <a:latin typeface="Segoe UI Light"/>
              </a:rPr>
              <a:t>“</a:t>
            </a:r>
            <a:r>
              <a:rPr lang="en-US" sz="3500" spc="-50" dirty="0">
                <a:solidFill>
                  <a:srgbClr val="FFFFFF"/>
                </a:solidFill>
                <a:latin typeface="Segoe UI Light"/>
              </a:rPr>
              <a:t>Roughly one quarter of SBs and one half of MBs plan to shift their budgets to more cloud spending over on-premise spending</a:t>
            </a:r>
            <a:r>
              <a:rPr lang="en-US" sz="3400" spc="-50" dirty="0">
                <a:solidFill>
                  <a:srgbClr val="FFFFFF"/>
                </a:solidFill>
                <a:latin typeface="Segoe UI Light"/>
              </a:rPr>
              <a:t>”</a:t>
            </a:r>
            <a:endParaRPr lang="en-US" sz="1400" spc="-50" dirty="0">
              <a:solidFill>
                <a:srgbClr val="FFFFFF"/>
              </a:solidFill>
              <a:latin typeface="Segoe UI Light"/>
            </a:endParaRPr>
          </a:p>
          <a:p>
            <a:pPr algn="r">
              <a:lnSpc>
                <a:spcPct val="95000"/>
              </a:lnSpc>
              <a:spcBef>
                <a:spcPts val="306"/>
              </a:spcBef>
            </a:pPr>
            <a:r>
              <a:rPr lang="en-US" sz="2400" spc="-50" dirty="0">
                <a:solidFill>
                  <a:srgbClr val="FFFFFF"/>
                </a:solidFill>
                <a:latin typeface="Segoe UI Light"/>
              </a:rPr>
              <a:t>-AMI</a:t>
            </a:r>
            <a:endParaRPr lang="en-US" spc="-50" dirty="0">
              <a:solidFill>
                <a:srgbClr val="FFFFFF"/>
              </a:solidFill>
              <a:latin typeface="Segoe UI Light"/>
            </a:endParaRPr>
          </a:p>
        </p:txBody>
      </p:sp>
      <p:sp>
        <p:nvSpPr>
          <p:cNvPr id="26" name="Rectangle 25"/>
          <p:cNvSpPr/>
          <p:nvPr>
            <p:custDataLst>
              <p:tags r:id="rId2"/>
            </p:custDataLst>
          </p:nvPr>
        </p:nvSpPr>
        <p:spPr bwMode="auto">
          <a:xfrm>
            <a:off x="9368160" y="1444625"/>
            <a:ext cx="2615184" cy="2232300"/>
          </a:xfrm>
          <a:prstGeom prst="rect">
            <a:avLst/>
          </a:prstGeom>
          <a:solidFill>
            <a:srgbClr val="189349"/>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339" tIns="91339" rIns="91339" bIns="91339" numCol="1" rtlCol="0" anchor="b" anchorCtr="0" compatLnSpc="1">
            <a:prstTxWarp prst="textNoShape">
              <a:avLst/>
            </a:prstTxWarp>
          </a:bodyPr>
          <a:lstStyle/>
          <a:p>
            <a:pPr defTabSz="949936" fontAlgn="base">
              <a:spcBef>
                <a:spcPct val="0"/>
              </a:spcBef>
              <a:spcAft>
                <a:spcPct val="0"/>
              </a:spcAft>
            </a:pPr>
            <a:r>
              <a:rPr lang="en-US" sz="1600" dirty="0">
                <a:solidFill>
                  <a:srgbClr val="FFFFFF"/>
                </a:solidFill>
              </a:rPr>
              <a:t>Annual Recurring </a:t>
            </a:r>
            <a:br>
              <a:rPr lang="en-US" sz="1600" dirty="0">
                <a:solidFill>
                  <a:srgbClr val="FFFFFF"/>
                </a:solidFill>
              </a:rPr>
            </a:br>
            <a:r>
              <a:rPr lang="en-US" sz="1600" dirty="0">
                <a:solidFill>
                  <a:srgbClr val="FFFFFF"/>
                </a:solidFill>
              </a:rPr>
              <a:t>Revenue for MSPs</a:t>
            </a:r>
            <a:r>
              <a:rPr lang="en-US" sz="1600" baseline="30000" dirty="0">
                <a:solidFill>
                  <a:srgbClr val="FFFFFF"/>
                </a:solidFill>
              </a:rPr>
              <a:t>2</a:t>
            </a:r>
          </a:p>
        </p:txBody>
      </p:sp>
      <p:sp>
        <p:nvSpPr>
          <p:cNvPr id="27" name="Rectangle 26"/>
          <p:cNvSpPr/>
          <p:nvPr>
            <p:custDataLst>
              <p:tags r:id="rId3"/>
            </p:custDataLst>
          </p:nvPr>
        </p:nvSpPr>
        <p:spPr bwMode="auto">
          <a:xfrm>
            <a:off x="6651073" y="1444636"/>
            <a:ext cx="2615184" cy="2232301"/>
          </a:xfrm>
          <a:prstGeom prst="rect">
            <a:avLst/>
          </a:prstGeom>
          <a:solidFill>
            <a:srgbClr val="009EE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339" tIns="91339" rIns="91339" bIns="91339" numCol="1" rtlCol="0" anchor="b" anchorCtr="0" compatLnSpc="1">
            <a:prstTxWarp prst="textNoShape">
              <a:avLst/>
            </a:prstTxWarp>
          </a:bodyPr>
          <a:lstStyle/>
          <a:p>
            <a:pPr defTabSz="949936" fontAlgn="base">
              <a:spcBef>
                <a:spcPct val="0"/>
              </a:spcBef>
              <a:spcAft>
                <a:spcPct val="0"/>
              </a:spcAft>
            </a:pPr>
            <a:r>
              <a:rPr lang="en-US" sz="1600" dirty="0">
                <a:solidFill>
                  <a:srgbClr val="FFFFFF"/>
                </a:solidFill>
              </a:rPr>
              <a:t>Reduction in Costs for SMBs moving to IaaS</a:t>
            </a:r>
            <a:r>
              <a:rPr lang="en-US" sz="1600" baseline="30000" dirty="0">
                <a:solidFill>
                  <a:srgbClr val="FFFFFF"/>
                </a:solidFill>
              </a:rPr>
              <a:t>1</a:t>
            </a:r>
          </a:p>
        </p:txBody>
      </p:sp>
      <p:sp>
        <p:nvSpPr>
          <p:cNvPr id="29" name="Rectangle 28"/>
          <p:cNvSpPr/>
          <p:nvPr>
            <p:custDataLst>
              <p:tags r:id="rId4"/>
            </p:custDataLst>
          </p:nvPr>
        </p:nvSpPr>
        <p:spPr bwMode="auto">
          <a:xfrm>
            <a:off x="6649640" y="3746298"/>
            <a:ext cx="5340096" cy="2083699"/>
          </a:xfrm>
          <a:prstGeom prst="rect">
            <a:avLst/>
          </a:prstGeom>
          <a:solidFill>
            <a:srgbClr val="FAA63D"/>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670" tIns="45669" rIns="182670" bIns="45669" numCol="1" rtlCol="0" anchor="t" anchorCtr="0" compatLnSpc="1">
            <a:prstTxWarp prst="textNoShape">
              <a:avLst/>
            </a:prstTxWarp>
          </a:bodyPr>
          <a:lstStyle/>
          <a:p>
            <a:pPr defTabSz="949936" fontAlgn="base">
              <a:spcBef>
                <a:spcPct val="0"/>
              </a:spcBef>
              <a:spcAft>
                <a:spcPts val="200"/>
              </a:spcAft>
            </a:pPr>
            <a:r>
              <a:rPr lang="en-US" sz="2900" dirty="0">
                <a:solidFill>
                  <a:srgbClr val="FFFFFF"/>
                </a:solidFill>
                <a:latin typeface="Segoe UI Light"/>
              </a:rPr>
              <a:t>“Partners are transforming their business to increase the services they offer to SMB”</a:t>
            </a:r>
            <a:endParaRPr lang="en-US" sz="2400" dirty="0">
              <a:solidFill>
                <a:srgbClr val="FFFFFF"/>
              </a:solidFill>
            </a:endParaRPr>
          </a:p>
          <a:p>
            <a:pPr algn="r" defTabSz="949936" fontAlgn="base">
              <a:spcBef>
                <a:spcPts val="400"/>
              </a:spcBef>
              <a:spcAft>
                <a:spcPct val="0"/>
              </a:spcAft>
            </a:pPr>
            <a:r>
              <a:rPr lang="en-US" dirty="0">
                <a:solidFill>
                  <a:srgbClr val="FFFFFF"/>
                </a:solidFill>
              </a:rPr>
              <a:t>- Forrester Research, </a:t>
            </a:r>
            <a:r>
              <a:rPr lang="en-US" dirty="0" smtClean="0">
                <a:solidFill>
                  <a:srgbClr val="FFFFFF"/>
                </a:solidFill>
              </a:rPr>
              <a:t>2013</a:t>
            </a:r>
            <a:br>
              <a:rPr lang="en-US" dirty="0" smtClean="0">
                <a:solidFill>
                  <a:srgbClr val="FFFFFF"/>
                </a:solidFill>
              </a:rPr>
            </a:br>
            <a:r>
              <a:rPr lang="en-US" dirty="0" smtClean="0">
                <a:solidFill>
                  <a:srgbClr val="FFFFFF"/>
                </a:solidFill>
              </a:rPr>
              <a:t>Windows </a:t>
            </a:r>
            <a:r>
              <a:rPr lang="en-US" dirty="0">
                <a:solidFill>
                  <a:srgbClr val="FFFFFF"/>
                </a:solidFill>
              </a:rPr>
              <a:t>Server 2012 Partner TEI </a:t>
            </a:r>
          </a:p>
        </p:txBody>
      </p:sp>
      <p:sp>
        <p:nvSpPr>
          <p:cNvPr id="31" name="Rectangle 30"/>
          <p:cNvSpPr/>
          <p:nvPr/>
        </p:nvSpPr>
        <p:spPr>
          <a:xfrm>
            <a:off x="6649651" y="1530207"/>
            <a:ext cx="1537601" cy="830997"/>
          </a:xfrm>
          <a:prstGeom prst="rect">
            <a:avLst/>
          </a:prstGeom>
        </p:spPr>
        <p:txBody>
          <a:bodyPr wrap="none" lIns="91339" tIns="0" rIns="91339" bIns="0">
            <a:noAutofit/>
          </a:bodyPr>
          <a:lstStyle/>
          <a:p>
            <a:r>
              <a:rPr lang="en-US" sz="4800" dirty="0">
                <a:solidFill>
                  <a:srgbClr val="FFFFFF"/>
                </a:solidFill>
                <a:latin typeface="Segoe UI Light"/>
              </a:rPr>
              <a:t>-50</a:t>
            </a:r>
            <a:r>
              <a:rPr lang="en-US" sz="3500" dirty="0">
                <a:solidFill>
                  <a:srgbClr val="FFFFFF"/>
                </a:solidFill>
                <a:latin typeface="Segoe UI Light"/>
              </a:rPr>
              <a:t>%</a:t>
            </a:r>
            <a:endParaRPr lang="en-US" sz="4800" dirty="0">
              <a:solidFill>
                <a:srgbClr val="FFFFFF"/>
              </a:solidFill>
              <a:latin typeface="Segoe UI Light"/>
            </a:endParaRPr>
          </a:p>
        </p:txBody>
      </p:sp>
      <p:sp>
        <p:nvSpPr>
          <p:cNvPr id="32" name="Rectangle 31"/>
          <p:cNvSpPr/>
          <p:nvPr/>
        </p:nvSpPr>
        <p:spPr>
          <a:xfrm>
            <a:off x="9352484" y="1530195"/>
            <a:ext cx="2214132" cy="677108"/>
          </a:xfrm>
          <a:prstGeom prst="rect">
            <a:avLst/>
          </a:prstGeom>
        </p:spPr>
        <p:txBody>
          <a:bodyPr wrap="none" lIns="91339" tIns="0" rIns="91339" bIns="0">
            <a:noAutofit/>
          </a:bodyPr>
          <a:lstStyle/>
          <a:p>
            <a:r>
              <a:rPr lang="en-US" sz="4800" dirty="0">
                <a:solidFill>
                  <a:srgbClr val="FFFFFF"/>
                </a:solidFill>
                <a:latin typeface="Segoe UI Light"/>
              </a:rPr>
              <a:t>+28</a:t>
            </a:r>
            <a:r>
              <a:rPr lang="en-US" sz="3500" dirty="0">
                <a:solidFill>
                  <a:srgbClr val="FFFFFF"/>
                </a:solidFill>
                <a:latin typeface="Segoe UI Light"/>
              </a:rPr>
              <a:t>%</a:t>
            </a:r>
            <a:r>
              <a:rPr lang="en-US" sz="2000" dirty="0">
                <a:solidFill>
                  <a:srgbClr val="FFFFFF"/>
                </a:solidFill>
                <a:latin typeface="Segoe UI Light"/>
              </a:rPr>
              <a:t> </a:t>
            </a:r>
            <a:r>
              <a:rPr lang="en-US" sz="3300" dirty="0" err="1">
                <a:solidFill>
                  <a:srgbClr val="FFFFFF"/>
                </a:solidFill>
                <a:latin typeface="Segoe UI Light"/>
              </a:rPr>
              <a:t>YoY</a:t>
            </a:r>
            <a:endParaRPr lang="en-US" sz="3300" dirty="0">
              <a:solidFill>
                <a:srgbClr val="FFFFFF"/>
              </a:solidFill>
              <a:latin typeface="Segoe UI Light"/>
            </a:endParaRPr>
          </a:p>
        </p:txBody>
      </p:sp>
      <p:sp>
        <p:nvSpPr>
          <p:cNvPr id="13" name="Freeform 12"/>
          <p:cNvSpPr>
            <a:spLocks/>
          </p:cNvSpPr>
          <p:nvPr/>
        </p:nvSpPr>
        <p:spPr bwMode="auto">
          <a:xfrm>
            <a:off x="662353" y="4607140"/>
            <a:ext cx="1995425" cy="1050089"/>
          </a:xfrm>
          <a:custGeom>
            <a:avLst/>
            <a:gdLst>
              <a:gd name="T0" fmla="*/ 373 w 509"/>
              <a:gd name="T1" fmla="*/ 272 h 273"/>
              <a:gd name="T2" fmla="*/ 509 w 509"/>
              <a:gd name="T3" fmla="*/ 136 h 273"/>
              <a:gd name="T4" fmla="*/ 373 w 509"/>
              <a:gd name="T5" fmla="*/ 0 h 273"/>
              <a:gd name="T6" fmla="*/ 256 w 509"/>
              <a:gd name="T7" fmla="*/ 66 h 273"/>
              <a:gd name="T8" fmla="*/ 209 w 509"/>
              <a:gd name="T9" fmla="*/ 55 h 273"/>
              <a:gd name="T10" fmla="*/ 112 w 509"/>
              <a:gd name="T11" fmla="*/ 114 h 273"/>
              <a:gd name="T12" fmla="*/ 83 w 509"/>
              <a:gd name="T13" fmla="*/ 108 h 273"/>
              <a:gd name="T14" fmla="*/ 0 w 509"/>
              <a:gd name="T15" fmla="*/ 191 h 273"/>
              <a:gd name="T16" fmla="*/ 83 w 509"/>
              <a:gd name="T17" fmla="*/ 273 h 273"/>
              <a:gd name="T18" fmla="*/ 373 w 509"/>
              <a:gd name="T19" fmla="*/ 272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73">
                <a:moveTo>
                  <a:pt x="373" y="272"/>
                </a:moveTo>
                <a:cubicBezTo>
                  <a:pt x="448" y="272"/>
                  <a:pt x="509" y="211"/>
                  <a:pt x="509" y="136"/>
                </a:cubicBezTo>
                <a:cubicBezTo>
                  <a:pt x="509" y="61"/>
                  <a:pt x="448" y="0"/>
                  <a:pt x="373" y="0"/>
                </a:cubicBezTo>
                <a:cubicBezTo>
                  <a:pt x="324" y="0"/>
                  <a:pt x="280" y="26"/>
                  <a:pt x="256" y="66"/>
                </a:cubicBezTo>
                <a:cubicBezTo>
                  <a:pt x="242" y="59"/>
                  <a:pt x="226" y="55"/>
                  <a:pt x="209" y="55"/>
                </a:cubicBezTo>
                <a:cubicBezTo>
                  <a:pt x="167" y="55"/>
                  <a:pt x="131" y="79"/>
                  <a:pt x="112" y="114"/>
                </a:cubicBezTo>
                <a:cubicBezTo>
                  <a:pt x="103" y="110"/>
                  <a:pt x="93" y="108"/>
                  <a:pt x="83" y="108"/>
                </a:cubicBezTo>
                <a:cubicBezTo>
                  <a:pt x="37" y="108"/>
                  <a:pt x="0" y="145"/>
                  <a:pt x="0" y="191"/>
                </a:cubicBezTo>
                <a:cubicBezTo>
                  <a:pt x="0" y="236"/>
                  <a:pt x="37" y="273"/>
                  <a:pt x="83" y="273"/>
                </a:cubicBezTo>
                <a:lnTo>
                  <a:pt x="373" y="272"/>
                </a:lnTo>
                <a:close/>
              </a:path>
            </a:pathLst>
          </a:cu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670" tIns="365340" rIns="182670" bIns="146135" numCol="1" spcCol="0" rtlCol="0" fromWordArt="0" anchor="t" anchorCtr="0" forceAA="0" compatLnSpc="1">
            <a:prstTxWarp prst="textNoShape">
              <a:avLst/>
            </a:prstTxWarp>
            <a:noAutofit/>
          </a:bodyPr>
          <a:lstStyle/>
          <a:p>
            <a:pPr algn="ctr" defTabSz="931397" fontAlgn="base">
              <a:lnSpc>
                <a:spcPct val="90000"/>
              </a:lnSpc>
              <a:spcBef>
                <a:spcPct val="0"/>
              </a:spcBef>
              <a:spcAft>
                <a:spcPct val="0"/>
              </a:spcAft>
            </a:pPr>
            <a:r>
              <a:rPr lang="en-US" sz="2400" dirty="0">
                <a:solidFill>
                  <a:srgbClr val="008272"/>
                </a:solidFill>
                <a:ea typeface="Segoe UI" pitchFamily="34" charset="0"/>
                <a:cs typeface="Segoe UI" pitchFamily="34" charset="0"/>
              </a:rPr>
              <a:t> </a:t>
            </a:r>
            <a:r>
              <a:rPr lang="en-US" sz="4400" dirty="0">
                <a:solidFill>
                  <a:srgbClr val="008272"/>
                </a:solidFill>
                <a:ea typeface="Segoe UI" pitchFamily="34" charset="0"/>
                <a:cs typeface="Segoe UI" pitchFamily="34" charset="0"/>
              </a:rPr>
              <a:t>$</a:t>
            </a:r>
          </a:p>
        </p:txBody>
      </p:sp>
      <p:sp>
        <p:nvSpPr>
          <p:cNvPr id="12" name="TextBox 11"/>
          <p:cNvSpPr txBox="1"/>
          <p:nvPr/>
        </p:nvSpPr>
        <p:spPr>
          <a:xfrm>
            <a:off x="455612" y="5862129"/>
            <a:ext cx="4604572" cy="616297"/>
          </a:xfrm>
          <a:prstGeom prst="rect">
            <a:avLst/>
          </a:prstGeom>
          <a:noFill/>
        </p:spPr>
        <p:txBody>
          <a:bodyPr wrap="none" lIns="0" tIns="0" rIns="0" bIns="0" rtlCol="0" anchor="b">
            <a:spAutoFit/>
          </a:bodyPr>
          <a:lstStyle/>
          <a:p>
            <a:pPr marL="174420" indent="-174420">
              <a:spcBef>
                <a:spcPts val="200"/>
              </a:spcBef>
              <a:buFontTx/>
              <a:buAutoNum type="arabicPeriod"/>
            </a:pPr>
            <a:r>
              <a:rPr lang="en-US" sz="1200" dirty="0">
                <a:solidFill>
                  <a:srgbClr val="505050"/>
                </a:solidFill>
              </a:rPr>
              <a:t>McKinsey&amp;Co Winning in SMB Cloud, Jul 2011</a:t>
            </a:r>
          </a:p>
          <a:p>
            <a:pPr marL="174420" indent="-174420">
              <a:spcBef>
                <a:spcPts val="200"/>
              </a:spcBef>
              <a:buFontTx/>
              <a:buAutoNum type="arabicPeriod"/>
            </a:pPr>
            <a:r>
              <a:rPr lang="en-US" sz="1200" dirty="0">
                <a:solidFill>
                  <a:srgbClr val="505050"/>
                </a:solidFill>
              </a:rPr>
              <a:t>Forrester MSP Market Overview, May 2012</a:t>
            </a:r>
          </a:p>
          <a:p>
            <a:pPr marL="174420" indent="-174420">
              <a:spcBef>
                <a:spcPts val="200"/>
              </a:spcBef>
              <a:buFontTx/>
              <a:buAutoNum type="arabicPeriod"/>
            </a:pPr>
            <a:r>
              <a:rPr lang="en-US" sz="1200" dirty="0">
                <a:solidFill>
                  <a:srgbClr val="505050"/>
                </a:solidFill>
              </a:rPr>
              <a:t>AMI Partners Mar 25</a:t>
            </a:r>
            <a:r>
              <a:rPr lang="en-US" sz="1200" baseline="30000" dirty="0">
                <a:solidFill>
                  <a:srgbClr val="505050"/>
                </a:solidFill>
              </a:rPr>
              <a:t>th</a:t>
            </a:r>
            <a:r>
              <a:rPr lang="en-US" sz="1200" dirty="0">
                <a:solidFill>
                  <a:srgbClr val="505050"/>
                </a:solidFill>
              </a:rPr>
              <a:t> 2012, US SMB Trends &amp; Server Market Insights</a:t>
            </a:r>
          </a:p>
        </p:txBody>
      </p:sp>
    </p:spTree>
    <p:extLst>
      <p:ext uri="{BB962C8B-B14F-4D97-AF65-F5344CB8AC3E}">
        <p14:creationId xmlns:p14="http://schemas.microsoft.com/office/powerpoint/2010/main" val="366938128"/>
      </p:ext>
    </p:extLst>
  </p:cSld>
  <p:clrMapOvr>
    <a:overrideClrMapping bg1="lt1" tx1="dk1" bg2="lt2" tx2="dk2" accent1="accent1" accent2="accent2" accent3="accent3" accent4="accent4" accent5="accent5" accent6="accent6" hlink="hlink" folHlink="folHlink"/>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What</a:t>
            </a:r>
            <a:r>
              <a:rPr lang="en-US" dirty="0" smtClean="0"/>
              <a:t> is SnapCLOUD?</a:t>
            </a:r>
            <a:endParaRPr lang="en-US" dirty="0"/>
          </a:p>
        </p:txBody>
      </p:sp>
      <p:sp>
        <p:nvSpPr>
          <p:cNvPr id="4" name="Slide Number Placeholder 3"/>
          <p:cNvSpPr>
            <a:spLocks noGrp="1"/>
          </p:cNvSpPr>
          <p:nvPr>
            <p:ph type="sldNum" sz="quarter" idx="4294967295"/>
          </p:nvPr>
        </p:nvSpPr>
        <p:spPr>
          <a:xfrm>
            <a:off x="7930273" y="6560153"/>
            <a:ext cx="1211304" cy="225196"/>
          </a:xfrm>
          <a:prstGeom prst="rect">
            <a:avLst/>
          </a:prstGeom>
        </p:spPr>
        <p:txBody>
          <a:bodyPr lIns="91339" tIns="45669" rIns="91339" bIns="45669"/>
          <a:lstStyle/>
          <a:p>
            <a:fld id="{27258FFF-F925-446B-8502-81C933981705}" type="slidenum">
              <a:rPr lang="en-US" smtClean="0">
                <a:gradFill>
                  <a:gsLst>
                    <a:gs pos="2239">
                      <a:srgbClr val="505050"/>
                    </a:gs>
                    <a:gs pos="11940">
                      <a:srgbClr val="505050"/>
                    </a:gs>
                  </a:gsLst>
                  <a:lin ang="5400000" scaled="0"/>
                </a:gradFill>
              </a:rPr>
              <a:pPr/>
              <a:t>8</a:t>
            </a:fld>
            <a:endParaRPr lang="en-US">
              <a:gradFill>
                <a:gsLst>
                  <a:gs pos="2239">
                    <a:srgbClr val="505050"/>
                  </a:gs>
                  <a:gs pos="11940">
                    <a:srgbClr val="505050"/>
                  </a:gs>
                </a:gsLst>
                <a:lin ang="5400000" scaled="0"/>
              </a:gradFill>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80008"/>
          <a:stretch/>
        </p:blipFill>
        <p:spPr bwMode="auto">
          <a:xfrm>
            <a:off x="528851" y="1435772"/>
            <a:ext cx="7231778" cy="9980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8079908" y="1435769"/>
            <a:ext cx="3721608" cy="3739896"/>
          </a:xfrm>
          <a:prstGeom prst="rect">
            <a:avLst/>
          </a:prstGeom>
          <a:solidFill>
            <a:schemeClr val="bg1">
              <a:lumMod val="95000"/>
            </a:schemeClr>
          </a:solidFill>
        </p:spPr>
        <p:txBody>
          <a:bodyPr wrap="square" lIns="91339" tIns="45669" rIns="91339" bIns="45669">
            <a:noAutofit/>
          </a:bodyPr>
          <a:lstStyle/>
          <a:p>
            <a:pPr marL="456673" indent="-456673">
              <a:spcBef>
                <a:spcPts val="301"/>
              </a:spcBef>
              <a:spcAft>
                <a:spcPts val="200"/>
              </a:spcAft>
              <a:buFont typeface="+mj-lt"/>
              <a:buAutoNum type="arabicPeriod"/>
            </a:pPr>
            <a:r>
              <a:rPr lang="en-US" sz="2400" dirty="0">
                <a:solidFill>
                  <a:srgbClr val="505050"/>
                </a:solidFill>
                <a:latin typeface="Segoe UI Light"/>
              </a:rPr>
              <a:t>Fully functional </a:t>
            </a:r>
            <a:r>
              <a:rPr lang="en-US" sz="2400" dirty="0" err="1">
                <a:solidFill>
                  <a:srgbClr val="505050"/>
                </a:solidFill>
                <a:latin typeface="Segoe UI Light"/>
              </a:rPr>
              <a:t>SnapServer</a:t>
            </a:r>
            <a:r>
              <a:rPr lang="en-US" sz="2400" dirty="0">
                <a:solidFill>
                  <a:srgbClr val="505050"/>
                </a:solidFill>
                <a:latin typeface="Segoe UI Light"/>
              </a:rPr>
              <a:t> OS in the cloud</a:t>
            </a:r>
          </a:p>
          <a:p>
            <a:pPr marL="456673" indent="-456673">
              <a:spcBef>
                <a:spcPts val="301"/>
              </a:spcBef>
              <a:spcAft>
                <a:spcPts val="200"/>
              </a:spcAft>
              <a:buFont typeface="+mj-lt"/>
              <a:buAutoNum type="arabicPeriod"/>
            </a:pPr>
            <a:r>
              <a:rPr lang="en-US" sz="2400" dirty="0">
                <a:solidFill>
                  <a:srgbClr val="505050"/>
                </a:solidFill>
                <a:latin typeface="Segoe UI Light"/>
              </a:rPr>
              <a:t>Available on azure marketplace</a:t>
            </a:r>
          </a:p>
          <a:p>
            <a:pPr marL="456673" indent="-456673">
              <a:spcBef>
                <a:spcPts val="301"/>
              </a:spcBef>
              <a:spcAft>
                <a:spcPts val="200"/>
              </a:spcAft>
              <a:buFont typeface="+mj-lt"/>
              <a:buAutoNum type="arabicPeriod"/>
            </a:pPr>
            <a:r>
              <a:rPr lang="en-US" sz="2400" dirty="0">
                <a:solidFill>
                  <a:srgbClr val="505050"/>
                </a:solidFill>
                <a:latin typeface="Segoe UI Light"/>
              </a:rPr>
              <a:t>Runs on VM with storage disks attached to the VM</a:t>
            </a:r>
          </a:p>
        </p:txBody>
      </p:sp>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142" t="68236" r="74587"/>
          <a:stretch/>
        </p:blipFill>
        <p:spPr bwMode="auto">
          <a:xfrm>
            <a:off x="1185435" y="2509453"/>
            <a:ext cx="2667227" cy="3386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142" b="80093"/>
          <a:stretch/>
        </p:blipFill>
        <p:spPr bwMode="auto">
          <a:xfrm>
            <a:off x="1164267" y="1461191"/>
            <a:ext cx="6642921" cy="993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91565"/>
          <a:stretch/>
        </p:blipFill>
        <p:spPr bwMode="auto">
          <a:xfrm>
            <a:off x="554245" y="1440027"/>
            <a:ext cx="610025" cy="49920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85970722"/>
      </p:ext>
    </p:extLst>
  </p:cSld>
  <p:clrMapOvr>
    <a:overrideClrMapping bg1="lt1" tx1="dk1" bg2="lt2" tx2="dk2" accent1="accent1" accent2="accent2" accent3="accent3" accent4="accent4" accent5="accent5" accent6="accent6" hlink="hlink" folHlink="folHlink"/>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SnapCLOUD?</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653872662"/>
              </p:ext>
            </p:extLst>
          </p:nvPr>
        </p:nvGraphicFramePr>
        <p:xfrm>
          <a:off x="476515" y="1077447"/>
          <a:ext cx="11674186" cy="5338610"/>
        </p:xfrm>
        <a:graphic>
          <a:graphicData uri="http://schemas.openxmlformats.org/drawingml/2006/table">
            <a:tbl>
              <a:tblPr firstRow="1" bandRow="1">
                <a:tableStyleId>{5C22544A-7EE6-4342-B048-85BDC9FD1C3A}</a:tableStyleId>
              </a:tblPr>
              <a:tblGrid>
                <a:gridCol w="6645378"/>
                <a:gridCol w="5028808"/>
              </a:tblGrid>
              <a:tr h="310868">
                <a:tc>
                  <a:txBody>
                    <a:bodyPr/>
                    <a:lstStyle/>
                    <a:p>
                      <a:pPr algn="ctr"/>
                      <a:r>
                        <a:rPr lang="en-US" sz="2000" dirty="0" smtClean="0">
                          <a:latin typeface="Arial"/>
                          <a:cs typeface="Arial"/>
                        </a:rPr>
                        <a:t>Features</a:t>
                      </a:r>
                      <a:endParaRPr lang="en-US" sz="2000" dirty="0">
                        <a:latin typeface="Arial"/>
                        <a:cs typeface="Arial"/>
                      </a:endParaRPr>
                    </a:p>
                  </a:txBody>
                  <a:tcPr marT="0" marB="0" anchor="ctr">
                    <a:solidFill>
                      <a:srgbClr val="2E3192"/>
                    </a:solidFill>
                  </a:tcPr>
                </a:tc>
                <a:tc>
                  <a:txBody>
                    <a:bodyPr/>
                    <a:lstStyle/>
                    <a:p>
                      <a:pPr algn="ctr"/>
                      <a:r>
                        <a:rPr lang="en-US" sz="2000" cap="none" baseline="0" dirty="0" smtClean="0">
                          <a:latin typeface="Arial"/>
                          <a:cs typeface="Arial"/>
                        </a:rPr>
                        <a:t>Benefits</a:t>
                      </a:r>
                      <a:endParaRPr lang="en-US" sz="2000" cap="none" baseline="0" dirty="0">
                        <a:latin typeface="Arial"/>
                        <a:cs typeface="Arial"/>
                      </a:endParaRPr>
                    </a:p>
                  </a:txBody>
                  <a:tcPr marT="0" marB="0" anchor="ctr">
                    <a:solidFill>
                      <a:srgbClr val="2E3192"/>
                    </a:solidFill>
                  </a:tcPr>
                </a:tc>
              </a:tr>
              <a:tr h="994777">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600" b="1" i="0" u="none" strike="noStrike" kern="1200" cap="all" baseline="0" dirty="0" smtClean="0">
                          <a:solidFill>
                            <a:schemeClr val="tx1"/>
                          </a:solidFill>
                          <a:latin typeface="Arial"/>
                          <a:ea typeface="+mn-ea"/>
                          <a:cs typeface="Arial"/>
                        </a:rPr>
                        <a:t>Unified Storage SAN/NAS - Both block and file</a:t>
                      </a:r>
                    </a:p>
                    <a:p>
                      <a:pPr marL="0" marR="0" indent="0" algn="l" defTabSz="932742"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latin typeface="Arial"/>
                          <a:cs typeface="Arial"/>
                        </a:rPr>
                        <a:t>NFS exports</a:t>
                      </a:r>
                    </a:p>
                    <a:p>
                      <a:pPr marL="0" marR="0" indent="0" algn="l" defTabSz="932742"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latin typeface="Arial"/>
                          <a:cs typeface="Arial"/>
                        </a:rPr>
                        <a:t>NFS host access control, NFS LDAP authentication</a:t>
                      </a:r>
                    </a:p>
                    <a:p>
                      <a:pPr marL="0" marR="0" indent="0" algn="l" defTabSz="932742"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latin typeface="Arial"/>
                          <a:cs typeface="Arial"/>
                        </a:rPr>
                        <a:t>CIFS/Samba/Windows shares</a:t>
                      </a:r>
                    </a:p>
                  </a:txBody>
                  <a:tcPr marT="0" marB="0" anchor="ctr"/>
                </a:tc>
                <a:tc>
                  <a:txBody>
                    <a:bodyPr/>
                    <a:lstStyle/>
                    <a:p>
                      <a:r>
                        <a:rPr lang="en-US" sz="1600" b="1" dirty="0" smtClean="0">
                          <a:solidFill>
                            <a:srgbClr val="DF7A1C"/>
                          </a:solidFill>
                          <a:latin typeface="Arial"/>
                          <a:cs typeface="Arial"/>
                        </a:rPr>
                        <a:t>Flexibility</a:t>
                      </a:r>
                      <a:r>
                        <a:rPr lang="en-US" sz="1600" dirty="0" smtClean="0">
                          <a:latin typeface="Arial"/>
                          <a:cs typeface="Arial"/>
                        </a:rPr>
                        <a:t> to work with any application </a:t>
                      </a:r>
                      <a:endParaRPr lang="en-US" sz="1600" dirty="0">
                        <a:latin typeface="Arial"/>
                        <a:cs typeface="Arial"/>
                      </a:endParaRPr>
                    </a:p>
                  </a:txBody>
                  <a:tcPr marT="0" marB="0" anchor="ctr"/>
                </a:tc>
              </a:tr>
              <a:tr h="994777">
                <a:tc>
                  <a:txBody>
                    <a:bodyPr/>
                    <a:lstStyle/>
                    <a:p>
                      <a:pPr marL="0" marR="0" indent="0" algn="l" defTabSz="1242948" rtl="0" eaLnBrk="1" fontAlgn="auto" latinLnBrk="0" hangingPunct="1">
                        <a:lnSpc>
                          <a:spcPct val="100000"/>
                        </a:lnSpc>
                        <a:spcBef>
                          <a:spcPts val="0"/>
                        </a:spcBef>
                        <a:spcAft>
                          <a:spcPts val="0"/>
                        </a:spcAft>
                        <a:buClrTx/>
                        <a:buSzTx/>
                        <a:buFontTx/>
                        <a:buNone/>
                        <a:tabLst/>
                        <a:defRPr/>
                      </a:pPr>
                      <a:r>
                        <a:rPr lang="en-US" sz="1600" b="1" cap="all" baseline="0" dirty="0" smtClean="0">
                          <a:solidFill>
                            <a:schemeClr val="tx1"/>
                          </a:solidFill>
                          <a:latin typeface="Arial"/>
                          <a:cs typeface="Arial"/>
                        </a:rPr>
                        <a:t>Optimization of resources </a:t>
                      </a:r>
                      <a:endParaRPr lang="en-US" sz="1600" dirty="0" smtClean="0">
                        <a:solidFill>
                          <a:schemeClr val="tx1"/>
                        </a:solidFill>
                        <a:latin typeface="Arial"/>
                        <a:cs typeface="Arial"/>
                      </a:endParaRPr>
                    </a:p>
                    <a:p>
                      <a:r>
                        <a:rPr lang="en-US" sz="1600" dirty="0" smtClean="0">
                          <a:solidFill>
                            <a:schemeClr val="tx1"/>
                          </a:solidFill>
                          <a:latin typeface="Arial"/>
                          <a:cs typeface="Arial"/>
                        </a:rPr>
                        <a:t>Thin-provisioning</a:t>
                      </a:r>
                    </a:p>
                  </a:txBody>
                  <a:tcPr marT="0" marB="0" anchor="ctr"/>
                </a:tc>
                <a:tc>
                  <a:txBody>
                    <a:bodyPr/>
                    <a:lstStyle/>
                    <a:p>
                      <a:pPr marL="0" marR="0" lvl="0" indent="0" algn="l" defTabSz="1242948"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DF7A1C"/>
                          </a:solidFill>
                          <a:effectLst/>
                          <a:uLnTx/>
                          <a:uFillTx/>
                          <a:latin typeface="Arial"/>
                          <a:ea typeface="+mn-ea"/>
                          <a:cs typeface="Arial"/>
                        </a:rPr>
                        <a:t>Reduce storage cost</a:t>
                      </a:r>
                      <a:r>
                        <a:rPr kumimoji="0" lang="en-US" sz="1600" b="0" i="0" u="none" strike="noStrike" kern="1200" cap="none" spc="0" normalizeH="0" baseline="0" noProof="0" dirty="0" smtClean="0">
                          <a:ln>
                            <a:noFill/>
                          </a:ln>
                          <a:solidFill>
                            <a:srgbClr val="808080"/>
                          </a:solidFill>
                          <a:effectLst/>
                          <a:uLnTx/>
                          <a:uFillTx/>
                          <a:latin typeface="Arial"/>
                          <a:ea typeface="+mn-ea"/>
                          <a:cs typeface="Arial"/>
                        </a:rPr>
                        <a:t>. For example if you have 10 users each assigned 1TB of storage with utilization varying from 10GB to 500GB. Then you can deploy 4-5TB of storage and save over 100% in costs.</a:t>
                      </a:r>
                    </a:p>
                  </a:txBody>
                  <a:tcPr marT="0" marB="0" anchor="ctr"/>
                </a:tc>
              </a:tr>
              <a:tr h="248694">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latin typeface="Arial"/>
                          <a:cs typeface="Arial"/>
                        </a:rPr>
                        <a:t>Space savings by using storage layer protection</a:t>
                      </a:r>
                    </a:p>
                  </a:txBody>
                  <a:tcPr marT="0" marB="0" anchor="ctr"/>
                </a:tc>
                <a:tc>
                  <a:txBody>
                    <a:bodyPr/>
                    <a:lstStyle/>
                    <a:p>
                      <a:r>
                        <a:rPr lang="en-US" sz="1600" b="1" dirty="0" smtClean="0">
                          <a:solidFill>
                            <a:srgbClr val="DF7A1C"/>
                          </a:solidFill>
                          <a:latin typeface="Arial"/>
                          <a:cs typeface="Arial"/>
                        </a:rPr>
                        <a:t>Reduce storage</a:t>
                      </a:r>
                      <a:r>
                        <a:rPr lang="en-US" sz="1600" b="1" baseline="0" dirty="0" smtClean="0">
                          <a:solidFill>
                            <a:srgbClr val="DF7A1C"/>
                          </a:solidFill>
                          <a:latin typeface="Arial"/>
                          <a:cs typeface="Arial"/>
                        </a:rPr>
                        <a:t> costs </a:t>
                      </a:r>
                      <a:r>
                        <a:rPr lang="en-US" sz="1600" baseline="0" dirty="0" smtClean="0">
                          <a:latin typeface="Arial"/>
                          <a:cs typeface="Arial"/>
                        </a:rPr>
                        <a:t>by 40% </a:t>
                      </a:r>
                      <a:endParaRPr lang="en-US" sz="1600" dirty="0">
                        <a:latin typeface="Arial"/>
                        <a:cs typeface="Arial"/>
                      </a:endParaRPr>
                    </a:p>
                  </a:txBody>
                  <a:tcPr marT="0" marB="0" anchor="ctr"/>
                </a:tc>
              </a:tr>
              <a:tr h="746083">
                <a:tc>
                  <a:txBody>
                    <a:bodyPr/>
                    <a:lstStyle/>
                    <a:p>
                      <a:r>
                        <a:rPr lang="en-US" sz="1600" b="1" i="0" u="none" strike="noStrike" kern="1200" cap="all" baseline="0" dirty="0" smtClean="0">
                          <a:solidFill>
                            <a:schemeClr val="tx1"/>
                          </a:solidFill>
                          <a:latin typeface="Arial"/>
                          <a:ea typeface="+mn-ea"/>
                          <a:cs typeface="Arial"/>
                        </a:rPr>
                        <a:t>Data Protection </a:t>
                      </a:r>
                    </a:p>
                    <a:p>
                      <a:pPr marL="0" marR="0" indent="0" algn="l" defTabSz="1242948" rtl="0" eaLnBrk="1" fontAlgn="auto" latinLnBrk="0" hangingPunct="1">
                        <a:lnSpc>
                          <a:spcPct val="100000"/>
                        </a:lnSpc>
                        <a:spcBef>
                          <a:spcPts val="0"/>
                        </a:spcBef>
                        <a:spcAft>
                          <a:spcPts val="0"/>
                        </a:spcAft>
                        <a:buClrTx/>
                        <a:buSzTx/>
                        <a:buFontTx/>
                        <a:buNone/>
                        <a:tabLst/>
                        <a:defRPr/>
                      </a:pPr>
                      <a:r>
                        <a:rPr lang="en-US" sz="1600" b="0" i="0" u="none" strike="noStrike" kern="1200" baseline="0" dirty="0" smtClean="0">
                          <a:solidFill>
                            <a:schemeClr val="tx1"/>
                          </a:solidFill>
                          <a:latin typeface="Arial"/>
                          <a:ea typeface="+mn-ea"/>
                          <a:cs typeface="Arial"/>
                        </a:rPr>
                        <a:t>Storage snapshots, Automatic snapshot pruning, High performance snapshots </a:t>
                      </a:r>
                    </a:p>
                  </a:txBody>
                  <a:tcPr marT="0" marB="0" anchor="ctr"/>
                </a:tc>
                <a:tc>
                  <a:txBody>
                    <a:bodyPr/>
                    <a:lstStyle/>
                    <a:p>
                      <a:pPr marL="0" marR="0" indent="0" algn="l" defTabSz="1242948" rtl="0" eaLnBrk="1" fontAlgn="auto" latinLnBrk="0" hangingPunct="1">
                        <a:lnSpc>
                          <a:spcPct val="100000"/>
                        </a:lnSpc>
                        <a:spcBef>
                          <a:spcPts val="0"/>
                        </a:spcBef>
                        <a:spcAft>
                          <a:spcPts val="0"/>
                        </a:spcAft>
                        <a:buClrTx/>
                        <a:buSzTx/>
                        <a:buFontTx/>
                        <a:buNone/>
                        <a:tabLst/>
                        <a:defRPr/>
                      </a:pPr>
                      <a:r>
                        <a:rPr lang="en-US" sz="1600" b="1" dirty="0" smtClean="0">
                          <a:solidFill>
                            <a:schemeClr val="accent4"/>
                          </a:solidFill>
                          <a:latin typeface="Arial"/>
                          <a:cs typeface="Arial"/>
                        </a:rPr>
                        <a:t>Enterprise-class </a:t>
                      </a:r>
                      <a:r>
                        <a:rPr lang="en-US" sz="1600" dirty="0" smtClean="0">
                          <a:latin typeface="Arial"/>
                          <a:cs typeface="Arial"/>
                        </a:rPr>
                        <a:t>data protection</a:t>
                      </a:r>
                      <a:r>
                        <a:rPr lang="en-US" sz="1600" baseline="0" dirty="0" smtClean="0">
                          <a:latin typeface="Arial"/>
                          <a:cs typeface="Arial"/>
                        </a:rPr>
                        <a:t> suite. Same level of protection </a:t>
                      </a:r>
                      <a:r>
                        <a:rPr lang="en-US" sz="1600" baseline="0" dirty="0" err="1" smtClean="0">
                          <a:latin typeface="Arial"/>
                          <a:cs typeface="Arial"/>
                        </a:rPr>
                        <a:t>ason</a:t>
                      </a:r>
                      <a:r>
                        <a:rPr lang="en-US" sz="1600" baseline="0" dirty="0" smtClean="0">
                          <a:latin typeface="Arial"/>
                          <a:cs typeface="Arial"/>
                        </a:rPr>
                        <a:t>-premise storage</a:t>
                      </a:r>
                      <a:endParaRPr lang="en-US" sz="1600" dirty="0" smtClean="0">
                        <a:latin typeface="Arial"/>
                        <a:cs typeface="Arial"/>
                      </a:endParaRPr>
                    </a:p>
                  </a:txBody>
                  <a:tcPr marT="0" marB="0" anchor="ctr"/>
                </a:tc>
              </a:tr>
              <a:tr h="497388">
                <a:tc>
                  <a:txBody>
                    <a:bodyPr/>
                    <a:lstStyle/>
                    <a:p>
                      <a:pPr marL="0" marR="0" indent="0" algn="l" defTabSz="1242948" rtl="0" eaLnBrk="1" fontAlgn="auto" latinLnBrk="0" hangingPunct="1">
                        <a:lnSpc>
                          <a:spcPct val="100000"/>
                        </a:lnSpc>
                        <a:spcBef>
                          <a:spcPts val="0"/>
                        </a:spcBef>
                        <a:spcAft>
                          <a:spcPts val="0"/>
                        </a:spcAft>
                        <a:buClrTx/>
                        <a:buSzTx/>
                        <a:buFontTx/>
                        <a:buNone/>
                        <a:tabLst/>
                        <a:defRPr/>
                      </a:pPr>
                      <a:r>
                        <a:rPr lang="en-US" sz="1600" b="1" i="0" u="none" strike="noStrike" kern="1200" cap="all" baseline="0" dirty="0" smtClean="0">
                          <a:solidFill>
                            <a:schemeClr val="tx1"/>
                          </a:solidFill>
                          <a:latin typeface="Arial"/>
                          <a:ea typeface="+mn-ea"/>
                          <a:cs typeface="Arial"/>
                        </a:rPr>
                        <a:t>Expandable storage</a:t>
                      </a:r>
                    </a:p>
                    <a:p>
                      <a:endParaRPr lang="en-US" sz="1600" b="0" i="0" u="none" strike="noStrike" kern="1200" baseline="0" dirty="0" smtClean="0">
                        <a:solidFill>
                          <a:schemeClr val="tx1"/>
                        </a:solidFill>
                        <a:latin typeface="Arial"/>
                        <a:ea typeface="+mn-ea"/>
                        <a:cs typeface="Arial"/>
                      </a:endParaRPr>
                    </a:p>
                  </a:txBody>
                  <a:tcPr marT="0" marB="0" anchor="ctr"/>
                </a:tc>
                <a:tc>
                  <a:txBody>
                    <a:bodyPr/>
                    <a:lstStyle/>
                    <a:p>
                      <a:r>
                        <a:rPr lang="en-US" sz="1600" b="1" dirty="0" smtClean="0">
                          <a:solidFill>
                            <a:srgbClr val="DF7A1C"/>
                          </a:solidFill>
                          <a:latin typeface="Arial"/>
                          <a:cs typeface="Arial"/>
                        </a:rPr>
                        <a:t>Pay for only what you need</a:t>
                      </a:r>
                      <a:endParaRPr lang="en-US" sz="1600" b="1" dirty="0">
                        <a:solidFill>
                          <a:srgbClr val="DF7A1C"/>
                        </a:solidFill>
                        <a:latin typeface="Arial"/>
                        <a:cs typeface="Arial"/>
                      </a:endParaRPr>
                    </a:p>
                  </a:txBody>
                  <a:tcPr marT="0" marB="0" anchor="ctr"/>
                </a:tc>
              </a:tr>
              <a:tr h="994777">
                <a:tc>
                  <a:txBody>
                    <a:bodyPr/>
                    <a:lstStyle/>
                    <a:p>
                      <a:pPr algn="l"/>
                      <a:r>
                        <a:rPr lang="en-US" sz="1600" b="1" i="0" u="none" strike="noStrike" kern="1200" cap="all" baseline="0" dirty="0" smtClean="0">
                          <a:solidFill>
                            <a:schemeClr val="tx1"/>
                          </a:solidFill>
                          <a:latin typeface="Arial"/>
                          <a:ea typeface="+mn-ea"/>
                          <a:cs typeface="Arial"/>
                        </a:rPr>
                        <a:t>HYBRID CLOUD</a:t>
                      </a:r>
                    </a:p>
                    <a:p>
                      <a:pPr marL="0" marR="0" indent="0" algn="l" defTabSz="1242948" rtl="0" eaLnBrk="1" fontAlgn="auto" latinLnBrk="0" hangingPunct="1">
                        <a:lnSpc>
                          <a:spcPct val="100000"/>
                        </a:lnSpc>
                        <a:spcBef>
                          <a:spcPts val="0"/>
                        </a:spcBef>
                        <a:spcAft>
                          <a:spcPts val="0"/>
                        </a:spcAft>
                        <a:buClrTx/>
                        <a:buSzTx/>
                        <a:buFontTx/>
                        <a:buNone/>
                        <a:tabLst/>
                        <a:defRPr/>
                      </a:pPr>
                      <a:r>
                        <a:rPr lang="en-US" sz="1600" b="0" i="0" u="none" strike="noStrike" kern="1200" baseline="0" dirty="0" smtClean="0">
                          <a:solidFill>
                            <a:schemeClr val="tx1"/>
                          </a:solidFill>
                          <a:latin typeface="Arial"/>
                          <a:ea typeface="+mn-ea"/>
                          <a:cs typeface="Arial"/>
                        </a:rPr>
                        <a:t>Replicate data to and from on-premise storage</a:t>
                      </a:r>
                    </a:p>
                    <a:p>
                      <a:pPr marL="0" marR="0" indent="0" algn="l" defTabSz="1242948" rtl="0" eaLnBrk="1" fontAlgn="auto" latinLnBrk="0" hangingPunct="1">
                        <a:lnSpc>
                          <a:spcPct val="100000"/>
                        </a:lnSpc>
                        <a:spcBef>
                          <a:spcPts val="0"/>
                        </a:spcBef>
                        <a:spcAft>
                          <a:spcPts val="0"/>
                        </a:spcAft>
                        <a:buClrTx/>
                        <a:buSzTx/>
                        <a:buFontTx/>
                        <a:buNone/>
                        <a:tabLst/>
                        <a:defRPr/>
                      </a:pPr>
                      <a:r>
                        <a:rPr lang="en-US" sz="1600" b="0" i="0" u="none" strike="noStrike" kern="1200" baseline="0" dirty="0" smtClean="0">
                          <a:solidFill>
                            <a:schemeClr val="tx1"/>
                          </a:solidFill>
                          <a:latin typeface="Arial"/>
                          <a:ea typeface="+mn-ea"/>
                          <a:cs typeface="Arial"/>
                        </a:rPr>
                        <a:t>Integrate with on-premise LDAP and Active Directory</a:t>
                      </a:r>
                    </a:p>
                    <a:p>
                      <a:pPr algn="l"/>
                      <a:endParaRPr lang="en-US" sz="1600" b="0" i="0" u="none" strike="noStrike" kern="1200" baseline="0" dirty="0" smtClean="0">
                        <a:solidFill>
                          <a:schemeClr val="tx1"/>
                        </a:solidFill>
                        <a:latin typeface="Arial"/>
                        <a:ea typeface="+mn-ea"/>
                        <a:cs typeface="Arial"/>
                      </a:endParaRPr>
                    </a:p>
                  </a:txBody>
                  <a:tcPr marT="0" marB="0" anchor="ctr"/>
                </a:tc>
                <a:tc>
                  <a:txBody>
                    <a:bodyPr/>
                    <a:lstStyle/>
                    <a:p>
                      <a:r>
                        <a:rPr lang="en-US" sz="1600" b="1" dirty="0" smtClean="0">
                          <a:solidFill>
                            <a:schemeClr val="accent4"/>
                          </a:solidFill>
                          <a:latin typeface="Arial"/>
                          <a:cs typeface="Arial"/>
                        </a:rPr>
                        <a:t>Seamless</a:t>
                      </a:r>
                      <a:r>
                        <a:rPr lang="en-US" sz="1600" dirty="0" smtClean="0">
                          <a:latin typeface="Arial"/>
                          <a:cs typeface="Arial"/>
                        </a:rPr>
                        <a:t> extension into the cloud</a:t>
                      </a:r>
                      <a:endParaRPr lang="en-US" sz="1600" dirty="0">
                        <a:latin typeface="Arial"/>
                        <a:cs typeface="Arial"/>
                      </a:endParaRPr>
                    </a:p>
                  </a:txBody>
                  <a:tcPr marT="0" marB="0" anchor="ctr"/>
                </a:tc>
              </a:tr>
              <a:tr h="551246">
                <a:tc>
                  <a:txBody>
                    <a:bodyPr/>
                    <a:lstStyle/>
                    <a:p>
                      <a:pPr marL="0" marR="0" indent="0" algn="l" defTabSz="1242948" rtl="0" eaLnBrk="1" fontAlgn="auto" latinLnBrk="0" hangingPunct="1">
                        <a:lnSpc>
                          <a:spcPct val="100000"/>
                        </a:lnSpc>
                        <a:spcBef>
                          <a:spcPts val="0"/>
                        </a:spcBef>
                        <a:spcAft>
                          <a:spcPts val="0"/>
                        </a:spcAft>
                        <a:buClrTx/>
                        <a:buSzTx/>
                        <a:buFontTx/>
                        <a:buNone/>
                        <a:tabLst/>
                        <a:defRPr/>
                      </a:pPr>
                      <a:r>
                        <a:rPr lang="en-US" sz="1600" b="1" i="0" u="none" strike="noStrike" kern="1200" cap="all" baseline="0" dirty="0" smtClean="0">
                          <a:solidFill>
                            <a:schemeClr val="tx1"/>
                          </a:solidFill>
                          <a:latin typeface="Arial"/>
                          <a:ea typeface="+mn-ea"/>
                          <a:cs typeface="Arial"/>
                        </a:rPr>
                        <a:t>Sync and Share</a:t>
                      </a:r>
                      <a:endParaRPr lang="en-US" sz="1600" dirty="0" smtClean="0">
                        <a:solidFill>
                          <a:schemeClr val="tx1"/>
                        </a:solidFill>
                        <a:latin typeface="Arial"/>
                        <a:cs typeface="Arial"/>
                      </a:endParaRPr>
                    </a:p>
                    <a:p>
                      <a:pPr marL="0" marR="0" indent="0" algn="l" defTabSz="932742" rtl="0" eaLnBrk="1" fontAlgn="auto" latinLnBrk="0" hangingPunct="1">
                        <a:lnSpc>
                          <a:spcPct val="100000"/>
                        </a:lnSpc>
                        <a:spcBef>
                          <a:spcPts val="0"/>
                        </a:spcBef>
                        <a:spcAft>
                          <a:spcPts val="0"/>
                        </a:spcAft>
                        <a:buClrTx/>
                        <a:buSzTx/>
                        <a:buFontTx/>
                        <a:buNone/>
                        <a:tabLst/>
                        <a:defRPr/>
                      </a:pPr>
                      <a:endParaRPr lang="en-US" sz="1600" dirty="0" smtClean="0">
                        <a:solidFill>
                          <a:schemeClr val="tx1"/>
                        </a:solidFill>
                        <a:latin typeface="Arial"/>
                        <a:cs typeface="Arial"/>
                      </a:endParaRPr>
                    </a:p>
                  </a:txBody>
                  <a:tcPr marT="0" marB="0" anchor="ctr"/>
                </a:tc>
                <a:tc>
                  <a:txBody>
                    <a:bodyPr/>
                    <a:lstStyle/>
                    <a:p>
                      <a:pPr marL="0" marR="0" indent="0" algn="l" defTabSz="1242948" rtl="0" eaLnBrk="1" fontAlgn="auto" latinLnBrk="0" hangingPunct="1">
                        <a:lnSpc>
                          <a:spcPct val="100000"/>
                        </a:lnSpc>
                        <a:spcBef>
                          <a:spcPts val="0"/>
                        </a:spcBef>
                        <a:spcAft>
                          <a:spcPts val="0"/>
                        </a:spcAft>
                        <a:buClrTx/>
                        <a:buSzTx/>
                        <a:buFontTx/>
                        <a:buNone/>
                        <a:tabLst/>
                        <a:defRPr/>
                      </a:pPr>
                      <a:r>
                        <a:rPr lang="en-US" sz="1600" b="1" i="0" u="none" strike="noStrike" kern="1200" cap="none" baseline="0" dirty="0" smtClean="0">
                          <a:solidFill>
                            <a:schemeClr val="accent4"/>
                          </a:solidFill>
                          <a:latin typeface="Arial"/>
                          <a:ea typeface="+mn-ea"/>
                          <a:cs typeface="Arial"/>
                        </a:rPr>
                        <a:t>Secure Data access anywhere, any Device</a:t>
                      </a:r>
                    </a:p>
                    <a:p>
                      <a:endParaRPr lang="en-US" sz="1600" dirty="0">
                        <a:latin typeface="Arial"/>
                        <a:cs typeface="Arial"/>
                      </a:endParaRPr>
                    </a:p>
                  </a:txBody>
                  <a:tcPr marT="0" marB="0" anchor="ctr"/>
                </a:tc>
              </a:tr>
            </a:tbl>
          </a:graphicData>
        </a:graphic>
      </p:graphicFrame>
    </p:spTree>
    <p:extLst>
      <p:ext uri="{BB962C8B-B14F-4D97-AF65-F5344CB8AC3E}">
        <p14:creationId xmlns:p14="http://schemas.microsoft.com/office/powerpoint/2010/main" val="33580875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T_TILE" val="YES"/>
</p:tagLst>
</file>

<file path=ppt/tags/tag2.xml><?xml version="1.0" encoding="utf-8"?>
<p:tagLst xmlns:a="http://schemas.openxmlformats.org/drawingml/2006/main" xmlns:r="http://schemas.openxmlformats.org/officeDocument/2006/relationships" xmlns:p="http://schemas.openxmlformats.org/presentationml/2006/main">
  <p:tag name="MT_TILE" val="YES"/>
</p:tagLst>
</file>

<file path=ppt/tags/tag3.xml><?xml version="1.0" encoding="utf-8"?>
<p:tagLst xmlns:a="http://schemas.openxmlformats.org/drawingml/2006/main" xmlns:r="http://schemas.openxmlformats.org/officeDocument/2006/relationships" xmlns:p="http://schemas.openxmlformats.org/presentationml/2006/main">
  <p:tag name="MT_TILE" val="YES"/>
</p:tagLst>
</file>

<file path=ppt/tags/tag4.xml><?xml version="1.0" encoding="utf-8"?>
<p:tagLst xmlns:a="http://schemas.openxmlformats.org/drawingml/2006/main" xmlns:r="http://schemas.openxmlformats.org/officeDocument/2006/relationships" xmlns:p="http://schemas.openxmlformats.org/presentationml/2006/main">
  <p:tag name="MT_TILE" val="YES"/>
</p:tagLst>
</file>

<file path=ppt/tags/tag5.xml><?xml version="1.0" encoding="utf-8"?>
<p:tagLst xmlns:a="http://schemas.openxmlformats.org/drawingml/2006/main" xmlns:r="http://schemas.openxmlformats.org/officeDocument/2006/relationships" xmlns:p="http://schemas.openxmlformats.org/presentationml/2006/main">
  <p:tag name="MT_TILE" val="YES"/>
</p:tagLst>
</file>

<file path=ppt/tags/tag6.xml><?xml version="1.0" encoding="utf-8"?>
<p:tagLst xmlns:a="http://schemas.openxmlformats.org/drawingml/2006/main" xmlns:r="http://schemas.openxmlformats.org/officeDocument/2006/relationships" xmlns:p="http://schemas.openxmlformats.org/presentationml/2006/main">
  <p:tag name="MT_TILE" val="YES"/>
</p:tagLst>
</file>

<file path=ppt/tags/tag7.xml><?xml version="1.0" encoding="utf-8"?>
<p:tagLst xmlns:a="http://schemas.openxmlformats.org/drawingml/2006/main" xmlns:r="http://schemas.openxmlformats.org/officeDocument/2006/relationships" xmlns:p="http://schemas.openxmlformats.org/presentationml/2006/main">
  <p:tag name="MT_TILE" val="YES"/>
</p:tagLst>
</file>

<file path=ppt/theme/theme1.xml><?xml version="1.0" encoding="utf-8"?>
<a:theme xmlns:a="http://schemas.openxmlformats.org/drawingml/2006/main" name="2_Office Theme">
  <a:themeElements>
    <a:clrScheme name="Custom 23">
      <a:dk1>
        <a:srgbClr val="808080"/>
      </a:dk1>
      <a:lt1>
        <a:sysClr val="window" lastClr="FFFFFF"/>
      </a:lt1>
      <a:dk2>
        <a:srgbClr val="164165"/>
      </a:dk2>
      <a:lt2>
        <a:srgbClr val="C6C8CA"/>
      </a:lt2>
      <a:accent1>
        <a:srgbClr val="A1B2A6"/>
      </a:accent1>
      <a:accent2>
        <a:srgbClr val="1D4658"/>
      </a:accent2>
      <a:accent3>
        <a:srgbClr val="A4001D"/>
      </a:accent3>
      <a:accent4>
        <a:srgbClr val="DF7A1C"/>
      </a:accent4>
      <a:accent5>
        <a:srgbClr val="7894A7"/>
      </a:accent5>
      <a:accent6>
        <a:srgbClr val="359FC5"/>
      </a:accent6>
      <a:hlink>
        <a:srgbClr val="DF7A1C"/>
      </a:hlink>
      <a:folHlink>
        <a:srgbClr val="DF7A1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b="1" dirty="0">
            <a:solidFill>
              <a:schemeClr val="tx1">
                <a:lumMod val="75000"/>
              </a:schemeClr>
            </a:solidFill>
            <a:latin typeface="Arial" panose="020B0604020202020204" pitchFamily="34" charset="0"/>
            <a:cs typeface="Arial" panose="020B0604020202020204"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23">
    <a:dk1>
      <a:srgbClr val="808080"/>
    </a:dk1>
    <a:lt1>
      <a:sysClr val="window" lastClr="FFFFFF"/>
    </a:lt1>
    <a:dk2>
      <a:srgbClr val="164165"/>
    </a:dk2>
    <a:lt2>
      <a:srgbClr val="C6C8CA"/>
    </a:lt2>
    <a:accent1>
      <a:srgbClr val="A1B2A6"/>
    </a:accent1>
    <a:accent2>
      <a:srgbClr val="1D4658"/>
    </a:accent2>
    <a:accent3>
      <a:srgbClr val="A4001D"/>
    </a:accent3>
    <a:accent4>
      <a:srgbClr val="DF7A1C"/>
    </a:accent4>
    <a:accent5>
      <a:srgbClr val="7894A7"/>
    </a:accent5>
    <a:accent6>
      <a:srgbClr val="359FC5"/>
    </a:accent6>
    <a:hlink>
      <a:srgbClr val="DF7A1C"/>
    </a:hlink>
    <a:folHlink>
      <a:srgbClr val="DF7A1C"/>
    </a:folHlink>
  </a:clrScheme>
</a:themeOverride>
</file>

<file path=ppt/theme/themeOverride2.xml><?xml version="1.0" encoding="utf-8"?>
<a:themeOverride xmlns:a="http://schemas.openxmlformats.org/drawingml/2006/main">
  <a:clrScheme name="Custom 23">
    <a:dk1>
      <a:srgbClr val="808080"/>
    </a:dk1>
    <a:lt1>
      <a:sysClr val="window" lastClr="FFFFFF"/>
    </a:lt1>
    <a:dk2>
      <a:srgbClr val="164165"/>
    </a:dk2>
    <a:lt2>
      <a:srgbClr val="C6C8CA"/>
    </a:lt2>
    <a:accent1>
      <a:srgbClr val="A1B2A6"/>
    </a:accent1>
    <a:accent2>
      <a:srgbClr val="1D4658"/>
    </a:accent2>
    <a:accent3>
      <a:srgbClr val="A4001D"/>
    </a:accent3>
    <a:accent4>
      <a:srgbClr val="DF7A1C"/>
    </a:accent4>
    <a:accent5>
      <a:srgbClr val="7894A7"/>
    </a:accent5>
    <a:accent6>
      <a:srgbClr val="359FC5"/>
    </a:accent6>
    <a:hlink>
      <a:srgbClr val="DF7A1C"/>
    </a:hlink>
    <a:folHlink>
      <a:srgbClr val="DF7A1C"/>
    </a:folHlink>
  </a:clrScheme>
</a:themeOverride>
</file>

<file path=ppt/theme/themeOverride3.xml><?xml version="1.0" encoding="utf-8"?>
<a:themeOverride xmlns:a="http://schemas.openxmlformats.org/drawingml/2006/main">
  <a:clrScheme name="Custom 23">
    <a:dk1>
      <a:srgbClr val="808080"/>
    </a:dk1>
    <a:lt1>
      <a:sysClr val="window" lastClr="FFFFFF"/>
    </a:lt1>
    <a:dk2>
      <a:srgbClr val="164165"/>
    </a:dk2>
    <a:lt2>
      <a:srgbClr val="C6C8CA"/>
    </a:lt2>
    <a:accent1>
      <a:srgbClr val="A1B2A6"/>
    </a:accent1>
    <a:accent2>
      <a:srgbClr val="1D4658"/>
    </a:accent2>
    <a:accent3>
      <a:srgbClr val="A4001D"/>
    </a:accent3>
    <a:accent4>
      <a:srgbClr val="DF7A1C"/>
    </a:accent4>
    <a:accent5>
      <a:srgbClr val="7894A7"/>
    </a:accent5>
    <a:accent6>
      <a:srgbClr val="359FC5"/>
    </a:accent6>
    <a:hlink>
      <a:srgbClr val="DF7A1C"/>
    </a:hlink>
    <a:folHlink>
      <a:srgbClr val="DF7A1C"/>
    </a:folHlink>
  </a:clrScheme>
</a:themeOverride>
</file>

<file path=ppt/theme/themeOverride4.xml><?xml version="1.0" encoding="utf-8"?>
<a:themeOverride xmlns:a="http://schemas.openxmlformats.org/drawingml/2006/main">
  <a:clrScheme name="Custom 23">
    <a:dk1>
      <a:srgbClr val="808080"/>
    </a:dk1>
    <a:lt1>
      <a:sysClr val="window" lastClr="FFFFFF"/>
    </a:lt1>
    <a:dk2>
      <a:srgbClr val="164165"/>
    </a:dk2>
    <a:lt2>
      <a:srgbClr val="C6C8CA"/>
    </a:lt2>
    <a:accent1>
      <a:srgbClr val="A1B2A6"/>
    </a:accent1>
    <a:accent2>
      <a:srgbClr val="1D4658"/>
    </a:accent2>
    <a:accent3>
      <a:srgbClr val="A4001D"/>
    </a:accent3>
    <a:accent4>
      <a:srgbClr val="DF7A1C"/>
    </a:accent4>
    <a:accent5>
      <a:srgbClr val="7894A7"/>
    </a:accent5>
    <a:accent6>
      <a:srgbClr val="359FC5"/>
    </a:accent6>
    <a:hlink>
      <a:srgbClr val="DF7A1C"/>
    </a:hlink>
    <a:folHlink>
      <a:srgbClr val="DF7A1C"/>
    </a:folHlink>
  </a:clrScheme>
</a:themeOverride>
</file>

<file path=ppt/theme/themeOverride5.xml><?xml version="1.0" encoding="utf-8"?>
<a:themeOverride xmlns:a="http://schemas.openxmlformats.org/drawingml/2006/main">
  <a:clrScheme name="Custom 23">
    <a:dk1>
      <a:srgbClr val="808080"/>
    </a:dk1>
    <a:lt1>
      <a:sysClr val="window" lastClr="FFFFFF"/>
    </a:lt1>
    <a:dk2>
      <a:srgbClr val="164165"/>
    </a:dk2>
    <a:lt2>
      <a:srgbClr val="C6C8CA"/>
    </a:lt2>
    <a:accent1>
      <a:srgbClr val="A1B2A6"/>
    </a:accent1>
    <a:accent2>
      <a:srgbClr val="1D4658"/>
    </a:accent2>
    <a:accent3>
      <a:srgbClr val="A4001D"/>
    </a:accent3>
    <a:accent4>
      <a:srgbClr val="DF7A1C"/>
    </a:accent4>
    <a:accent5>
      <a:srgbClr val="7894A7"/>
    </a:accent5>
    <a:accent6>
      <a:srgbClr val="359FC5"/>
    </a:accent6>
    <a:hlink>
      <a:srgbClr val="DF7A1C"/>
    </a:hlink>
    <a:folHlink>
      <a:srgbClr val="DF7A1C"/>
    </a:folHlink>
  </a:clrScheme>
</a:themeOverride>
</file>

<file path=ppt/theme/themeOverride6.xml><?xml version="1.0" encoding="utf-8"?>
<a:themeOverride xmlns:a="http://schemas.openxmlformats.org/drawingml/2006/main">
  <a:clrScheme name="Custom 23">
    <a:dk1>
      <a:srgbClr val="808080"/>
    </a:dk1>
    <a:lt1>
      <a:sysClr val="window" lastClr="FFFFFF"/>
    </a:lt1>
    <a:dk2>
      <a:srgbClr val="164165"/>
    </a:dk2>
    <a:lt2>
      <a:srgbClr val="C6C8CA"/>
    </a:lt2>
    <a:accent1>
      <a:srgbClr val="A1B2A6"/>
    </a:accent1>
    <a:accent2>
      <a:srgbClr val="1D4658"/>
    </a:accent2>
    <a:accent3>
      <a:srgbClr val="A4001D"/>
    </a:accent3>
    <a:accent4>
      <a:srgbClr val="DF7A1C"/>
    </a:accent4>
    <a:accent5>
      <a:srgbClr val="7894A7"/>
    </a:accent5>
    <a:accent6>
      <a:srgbClr val="359FC5"/>
    </a:accent6>
    <a:hlink>
      <a:srgbClr val="DF7A1C"/>
    </a:hlink>
    <a:folHlink>
      <a:srgbClr val="DF7A1C"/>
    </a:folHlink>
  </a:clrScheme>
</a:themeOverride>
</file>

<file path=ppt/theme/themeOverride7.xml><?xml version="1.0" encoding="utf-8"?>
<a:themeOverride xmlns:a="http://schemas.openxmlformats.org/drawingml/2006/main">
  <a:clrScheme name="Custom 23">
    <a:dk1>
      <a:srgbClr val="808080"/>
    </a:dk1>
    <a:lt1>
      <a:sysClr val="window" lastClr="FFFFFF"/>
    </a:lt1>
    <a:dk2>
      <a:srgbClr val="164165"/>
    </a:dk2>
    <a:lt2>
      <a:srgbClr val="C6C8CA"/>
    </a:lt2>
    <a:accent1>
      <a:srgbClr val="A1B2A6"/>
    </a:accent1>
    <a:accent2>
      <a:srgbClr val="1D4658"/>
    </a:accent2>
    <a:accent3>
      <a:srgbClr val="A4001D"/>
    </a:accent3>
    <a:accent4>
      <a:srgbClr val="DF7A1C"/>
    </a:accent4>
    <a:accent5>
      <a:srgbClr val="7894A7"/>
    </a:accent5>
    <a:accent6>
      <a:srgbClr val="359FC5"/>
    </a:accent6>
    <a:hlink>
      <a:srgbClr val="DF7A1C"/>
    </a:hlink>
    <a:folHlink>
      <a:srgbClr val="DF7A1C"/>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73F00AB1C92D240916EEEF1857646E8" ma:contentTypeVersion="22" ma:contentTypeDescription="Create a new document." ma:contentTypeScope="" ma:versionID="b662197b2508a5468de9785e14209e2e">
  <xsd:schema xmlns:xsd="http://www.w3.org/2001/XMLSchema" xmlns:xs="http://www.w3.org/2001/XMLSchema" xmlns:p="http://schemas.microsoft.com/office/2006/metadata/properties" xmlns:ns2="3f63ff8a-7fbc-403f-84d2-40646bec8785" xmlns:ns3="71d28c98-a60d-4f2d-841f-15657313dbfb" targetNamespace="http://schemas.microsoft.com/office/2006/metadata/properties" ma:root="true" ma:fieldsID="a68cc3ccec8200e36ff9406ee2cf9a02" ns2:_="" ns3:_="">
    <xsd:import namespace="3f63ff8a-7fbc-403f-84d2-40646bec8785"/>
    <xsd:import namespace="71d28c98-a60d-4f2d-841f-15657313dbf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3:SharedWithUsers" minOccurs="0"/>
                <xsd:element ref="ns3:SharedWithDetails" minOccurs="0"/>
                <xsd:element ref="ns2:FastTrack" minOccurs="0"/>
                <xsd:element ref="ns2:Web_x0020_site" minOccurs="0"/>
                <xsd:element ref="ns2:Public" minOccurs="0"/>
                <xsd:element ref="ns2:New_x0020_File" minOccurs="0"/>
                <xsd:element ref="ns2:MediaServiceOCR" minOccurs="0"/>
                <xsd:element ref="ns2:MediaServiceLocation" minOccurs="0"/>
                <xsd:element ref="ns2:FastTrack_x0020_Link" minOccurs="0"/>
                <xsd:element ref="ns2:Website_x0020_Link" minOccurs="0"/>
                <xsd:element ref="ns2:Public_x0020_Link"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f63ff8a-7fbc-403f-84d2-40646bec8785"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FastTrack" ma:index="14" nillable="true" ma:displayName="FastTrack" ma:default="0" ma:description="This indicates if a document is available in FastTrack or not." ma:internalName="FastTrack">
      <xsd:simpleType>
        <xsd:restriction base="dms:Boolean"/>
      </xsd:simpleType>
    </xsd:element>
    <xsd:element name="Web_x0020_site" ma:index="15" nillable="true" ma:displayName="Web site" ma:default="0" ma:description="This indicates if a document is available in Web site or not." ma:internalName="Web_x0020_site">
      <xsd:simpleType>
        <xsd:restriction base="dms:Boolean"/>
      </xsd:simpleType>
    </xsd:element>
    <xsd:element name="Public" ma:index="16" nillable="true" ma:displayName="Public" ma:default="0" ma:description="This indicates if a document is available for Public access." ma:internalName="Public">
      <xsd:simpleType>
        <xsd:restriction base="dms:Boolean"/>
      </xsd:simpleType>
    </xsd:element>
    <xsd:element name="New_x0020_File" ma:index="17" nillable="true" ma:displayName="Send FTP link" ma:default="0" ma:internalName="New_x0020_File">
      <xsd:simpleType>
        <xsd:restriction base="dms:Boolean"/>
      </xsd:simpleType>
    </xsd:element>
    <xsd:element name="MediaServiceOCR" ma:index="18" nillable="true" ma:displayName="MediaServiceOCR" ma:internalName="MediaServiceOCR" ma:readOnly="true">
      <xsd:simpleType>
        <xsd:restriction base="dms:Note">
          <xsd:maxLength value="255"/>
        </xsd:restriction>
      </xsd:simpleType>
    </xsd:element>
    <xsd:element name="MediaServiceLocation" ma:index="19" nillable="true" ma:displayName="MediaServiceLocation" ma:internalName="MediaServiceLocation" ma:readOnly="true">
      <xsd:simpleType>
        <xsd:restriction base="dms:Text"/>
      </xsd:simpleType>
    </xsd:element>
    <xsd:element name="FastTrack_x0020_Link" ma:index="20" nillable="true" ma:displayName="FastTrack Link" ma:internalName="FastTrack_x0020_Link">
      <xsd:simpleType>
        <xsd:restriction base="dms:Text">
          <xsd:maxLength value="255"/>
        </xsd:restriction>
      </xsd:simpleType>
    </xsd:element>
    <xsd:element name="Website_x0020_Link" ma:index="21" nillable="true" ma:displayName="Website Link" ma:internalName="Website_x0020_Link">
      <xsd:simpleType>
        <xsd:restriction base="dms:Text">
          <xsd:maxLength value="255"/>
        </xsd:restriction>
      </xsd:simpleType>
    </xsd:element>
    <xsd:element name="Public_x0020_Link" ma:index="22" nillable="true" ma:displayName="Public Link" ma:internalName="Public_x0020_Link">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1d28c98-a60d-4f2d-841f-15657313dbfb" elementFormDefault="qualified">
    <xsd:import namespace="http://schemas.microsoft.com/office/2006/documentManagement/types"/>
    <xsd:import namespace="http://schemas.microsoft.com/office/infopath/2007/PartnerControls"/>
    <xsd:element name="SharedWithUsers" ma:index="12"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Website_x0020_Link xmlns="3f63ff8a-7fbc-403f-84d2-40646bec8785">ftp://website:D0wnl0ad!@ftp1.overlandtandberg.com/website/Partner-Presentation Oct 2015.pptx</Website_x0020_Link>
    <Public_x0020_Link xmlns="3f63ff8a-7fbc-403f-84d2-40646bec8785">ftp://public:D0wnl0ad!@ftp1.overlandtandberg.com/public/Partner-Presentation Oct 2015.pptx</Public_x0020_Link>
    <Web_x0020_site xmlns="3f63ff8a-7fbc-403f-84d2-40646bec8785">true</Web_x0020_site>
    <FastTrack xmlns="3f63ff8a-7fbc-403f-84d2-40646bec8785">true</FastTrack>
    <FastTrack_x0020_Link xmlns="3f63ff8a-7fbc-403f-84d2-40646bec8785">ftp://fasttrack:D0wnl0ad!@ftp1.overlandtandberg.com/fasttrack/Partner-Presentation Oct 2015.pptx</FastTrack_x0020_Link>
    <Public xmlns="3f63ff8a-7fbc-403f-84d2-40646bec8785">true</Public>
    <New_x0020_File xmlns="3f63ff8a-7fbc-403f-84d2-40646bec8785">false</New_x0020_Fil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8894EB7-9475-4269-9932-BB1EAE5F4EAD}"/>
</file>

<file path=customXml/itemProps2.xml><?xml version="1.0" encoding="utf-8"?>
<ds:datastoreItem xmlns:ds="http://schemas.openxmlformats.org/officeDocument/2006/customXml" ds:itemID="{D507CBC4-E526-48B9-B514-E0B3288DBEDD}">
  <ds:schemaRefs>
    <ds:schemaRef ds:uri="http://www.w3.org/XML/1998/namespace"/>
    <ds:schemaRef ds:uri="http://schemas.microsoft.com/office/2006/documentManagement/types"/>
    <ds:schemaRef ds:uri="http://purl.org/dc/elements/1.1/"/>
    <ds:schemaRef ds:uri="8c3dbe16-f46d-4e73-9617-9041cf27a093"/>
    <ds:schemaRef ds:uri="http://schemas.microsoft.com/office/infopath/2007/PartnerControls"/>
    <ds:schemaRef ds:uri="http://purl.org/dc/dcmitype/"/>
    <ds:schemaRef ds:uri="http://schemas.openxmlformats.org/package/2006/metadata/core-properties"/>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44627303-3590-4BDE-975B-6BE451DB722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5702</Words>
  <Application>Microsoft Macintosh PowerPoint</Application>
  <PresentationFormat>Custom</PresentationFormat>
  <Paragraphs>694</Paragraphs>
  <Slides>36</Slides>
  <Notes>17</Notes>
  <HiddenSlides>9</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2_Office Theme</vt:lpstr>
      <vt:lpstr>Introducing SnapCLOUD</vt:lpstr>
      <vt:lpstr>Agenda</vt:lpstr>
      <vt:lpstr>Sphere 3D (NASDAQ:ANY) – Who Are We</vt:lpstr>
      <vt:lpstr>Snap Storage Portfolio – Optimized for every workload</vt:lpstr>
      <vt:lpstr>Snap Storage Portfolio -- Key Benefits</vt:lpstr>
      <vt:lpstr>Start Anywhere with Any Snap Storage Product</vt:lpstr>
      <vt:lpstr>The Cloud Opportunity</vt:lpstr>
      <vt:lpstr>What is SnapCLOUD?</vt:lpstr>
      <vt:lpstr>What is SnapCLOUD?</vt:lpstr>
      <vt:lpstr>SnapCLOUD Use Cases</vt:lpstr>
      <vt:lpstr>Target Use Cases</vt:lpstr>
      <vt:lpstr>SnapCLOUD Difference</vt:lpstr>
      <vt:lpstr>SnapCLOUD Difference</vt:lpstr>
      <vt:lpstr>Customer Challenges</vt:lpstr>
      <vt:lpstr>What is SnapCLOUD?</vt:lpstr>
      <vt:lpstr>What is Microsoft Azure</vt:lpstr>
      <vt:lpstr>Microsoft Azure</vt:lpstr>
      <vt:lpstr>SnapCLOUD Difference</vt:lpstr>
      <vt:lpstr>Opportunity Sizing</vt:lpstr>
      <vt:lpstr>Sizing and Pricing/Quoting</vt:lpstr>
      <vt:lpstr>Sizing and Pricing/Quoting</vt:lpstr>
      <vt:lpstr>Interest Generating Questions</vt:lpstr>
      <vt:lpstr>Support</vt:lpstr>
      <vt:lpstr>Partner Compensation</vt:lpstr>
      <vt:lpstr>Double your revenue from the opportunities</vt:lpstr>
      <vt:lpstr>How Do I Sell SnapCLOUD?  Already a Sphere3D Partner</vt:lpstr>
      <vt:lpstr>Becoming Microsoft Partner</vt:lpstr>
      <vt:lpstr>Azure in Open: Setup and Portal Experience</vt:lpstr>
      <vt:lpstr>What is Azure in Open?</vt:lpstr>
      <vt:lpstr>Selling Hybrid Cloud</vt:lpstr>
      <vt:lpstr>Jump Start Your Revenue Stream</vt:lpstr>
      <vt:lpstr>Tapping into the opportunity</vt:lpstr>
      <vt:lpstr>Reference Links</vt:lpstr>
      <vt:lpstr>PowerPoint Presentation</vt:lpstr>
      <vt:lpstr>Get Started – Next Steps for Partners</vt:lpstr>
      <vt:lpstr>Azure Purchasing Options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2014-05-20T06:58:18Z</dcterms:created>
  <dcterms:modified xsi:type="dcterms:W3CDTF">2015-11-04T19:19:48Z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0x010100473F00AB1C92D240916EEEF1857646E8</vt:lpwstr>
  </property>
  <property fmtid="{D5CDD505-2E9C-101B-9397-08002B2CF9AE}" pid="3" name="DocVizMetadataToken">
    <vt:lpwstr>300x168x1</vt:lpwstr>
  </property>
</Properties>
</file>